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46.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129.xml" ContentType="application/vnd.openxmlformats-officedocument.presentationml.notesSlide+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diagrams/colors1.xml" ContentType="application/vnd.openxmlformats-officedocument.drawingml.diagramColors+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Default Extension="wmf" ContentType="image/x-wmf"/>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149.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8" r:id="rId1"/>
  </p:sldMasterIdLst>
  <p:notesMasterIdLst>
    <p:notesMasterId r:id="rId152"/>
  </p:notesMasterIdLst>
  <p:sldIdLst>
    <p:sldId id="257" r:id="rId2"/>
    <p:sldId id="393" r:id="rId3"/>
    <p:sldId id="394" r:id="rId4"/>
    <p:sldId id="396" r:id="rId5"/>
    <p:sldId id="395" r:id="rId6"/>
    <p:sldId id="267" r:id="rId7"/>
    <p:sldId id="397" r:id="rId8"/>
    <p:sldId id="398" r:id="rId9"/>
    <p:sldId id="269" r:id="rId10"/>
    <p:sldId id="399" r:id="rId11"/>
    <p:sldId id="400" r:id="rId12"/>
    <p:sldId id="401" r:id="rId13"/>
    <p:sldId id="272" r:id="rId14"/>
    <p:sldId id="526" r:id="rId15"/>
    <p:sldId id="414" r:id="rId16"/>
    <p:sldId id="415" r:id="rId17"/>
    <p:sldId id="416" r:id="rId18"/>
    <p:sldId id="417" r:id="rId19"/>
    <p:sldId id="418" r:id="rId20"/>
    <p:sldId id="419" r:id="rId21"/>
    <p:sldId id="420" r:id="rId22"/>
    <p:sldId id="421" r:id="rId23"/>
    <p:sldId id="422" r:id="rId24"/>
    <p:sldId id="505" r:id="rId25"/>
    <p:sldId id="423" r:id="rId26"/>
    <p:sldId id="424" r:id="rId27"/>
    <p:sldId id="529" r:id="rId28"/>
    <p:sldId id="528" r:id="rId29"/>
    <p:sldId id="404" r:id="rId30"/>
    <p:sldId id="405" r:id="rId31"/>
    <p:sldId id="506" r:id="rId32"/>
    <p:sldId id="406" r:id="rId33"/>
    <p:sldId id="407" r:id="rId34"/>
    <p:sldId id="408" r:id="rId35"/>
    <p:sldId id="409" r:id="rId36"/>
    <p:sldId id="411" r:id="rId37"/>
    <p:sldId id="412" r:id="rId38"/>
    <p:sldId id="413" r:id="rId39"/>
    <p:sldId id="286" r:id="rId40"/>
    <p:sldId id="425" r:id="rId41"/>
    <p:sldId id="288" r:id="rId42"/>
    <p:sldId id="290" r:id="rId43"/>
    <p:sldId id="428" r:id="rId44"/>
    <p:sldId id="292" r:id="rId45"/>
    <p:sldId id="432" r:id="rId46"/>
    <p:sldId id="507" r:id="rId47"/>
    <p:sldId id="426" r:id="rId48"/>
    <p:sldId id="433" r:id="rId49"/>
    <p:sldId id="434" r:id="rId50"/>
    <p:sldId id="435" r:id="rId51"/>
    <p:sldId id="436" r:id="rId52"/>
    <p:sldId id="437" r:id="rId53"/>
    <p:sldId id="438" r:id="rId54"/>
    <p:sldId id="439" r:id="rId55"/>
    <p:sldId id="511" r:id="rId56"/>
    <p:sldId id="440" r:id="rId57"/>
    <p:sldId id="441" r:id="rId58"/>
    <p:sldId id="442" r:id="rId59"/>
    <p:sldId id="304" r:id="rId60"/>
    <p:sldId id="531" r:id="rId61"/>
    <p:sldId id="532" r:id="rId62"/>
    <p:sldId id="534" r:id="rId63"/>
    <p:sldId id="533" r:id="rId64"/>
    <p:sldId id="312" r:id="rId65"/>
    <p:sldId id="316" r:id="rId66"/>
    <p:sldId id="447" r:id="rId67"/>
    <p:sldId id="448" r:id="rId68"/>
    <p:sldId id="512" r:id="rId69"/>
    <p:sldId id="449" r:id="rId70"/>
    <p:sldId id="318" r:id="rId71"/>
    <p:sldId id="535" r:id="rId72"/>
    <p:sldId id="450" r:id="rId73"/>
    <p:sldId id="454" r:id="rId74"/>
    <p:sldId id="455" r:id="rId75"/>
    <p:sldId id="456" r:id="rId76"/>
    <p:sldId id="457" r:id="rId77"/>
    <p:sldId id="458" r:id="rId78"/>
    <p:sldId id="324" r:id="rId79"/>
    <p:sldId id="466" r:id="rId80"/>
    <p:sldId id="508" r:id="rId81"/>
    <p:sldId id="467" r:id="rId82"/>
    <p:sldId id="513" r:id="rId83"/>
    <p:sldId id="509" r:id="rId84"/>
    <p:sldId id="514" r:id="rId85"/>
    <p:sldId id="468" r:id="rId86"/>
    <p:sldId id="463" r:id="rId87"/>
    <p:sldId id="469" r:id="rId88"/>
    <p:sldId id="510" r:id="rId89"/>
    <p:sldId id="464" r:id="rId90"/>
    <p:sldId id="470" r:id="rId91"/>
    <p:sldId id="471" r:id="rId92"/>
    <p:sldId id="472" r:id="rId93"/>
    <p:sldId id="473" r:id="rId94"/>
    <p:sldId id="474" r:id="rId95"/>
    <p:sldId id="340" r:id="rId96"/>
    <p:sldId id="538" r:id="rId97"/>
    <p:sldId id="476" r:id="rId98"/>
    <p:sldId id="477" r:id="rId99"/>
    <p:sldId id="516" r:id="rId100"/>
    <p:sldId id="478" r:id="rId101"/>
    <p:sldId id="480" r:id="rId102"/>
    <p:sldId id="517" r:id="rId103"/>
    <p:sldId id="346" r:id="rId104"/>
    <p:sldId id="475" r:id="rId105"/>
    <p:sldId id="348" r:id="rId106"/>
    <p:sldId id="350" r:id="rId107"/>
    <p:sldId id="481" r:id="rId108"/>
    <p:sldId id="482" r:id="rId109"/>
    <p:sldId id="483" r:id="rId110"/>
    <p:sldId id="518" r:id="rId111"/>
    <p:sldId id="484" r:id="rId112"/>
    <p:sldId id="519" r:id="rId113"/>
    <p:sldId id="485" r:id="rId114"/>
    <p:sldId id="520" r:id="rId115"/>
    <p:sldId id="521" r:id="rId116"/>
    <p:sldId id="536" r:id="rId117"/>
    <p:sldId id="488" r:id="rId118"/>
    <p:sldId id="358" r:id="rId119"/>
    <p:sldId id="360" r:id="rId120"/>
    <p:sldId id="362" r:id="rId121"/>
    <p:sldId id="364" r:id="rId122"/>
    <p:sldId id="366" r:id="rId123"/>
    <p:sldId id="387" r:id="rId124"/>
    <p:sldId id="388" r:id="rId125"/>
    <p:sldId id="389" r:id="rId126"/>
    <p:sldId id="368" r:id="rId127"/>
    <p:sldId id="370" r:id="rId128"/>
    <p:sldId id="372" r:id="rId129"/>
    <p:sldId id="390" r:id="rId130"/>
    <p:sldId id="391" r:id="rId131"/>
    <p:sldId id="489" r:id="rId132"/>
    <p:sldId id="522" r:id="rId133"/>
    <p:sldId id="490" r:id="rId134"/>
    <p:sldId id="523" r:id="rId135"/>
    <p:sldId id="491" r:id="rId136"/>
    <p:sldId id="524" r:id="rId137"/>
    <p:sldId id="382" r:id="rId138"/>
    <p:sldId id="494" r:id="rId139"/>
    <p:sldId id="495" r:id="rId140"/>
    <p:sldId id="496" r:id="rId141"/>
    <p:sldId id="497" r:id="rId142"/>
    <p:sldId id="498" r:id="rId143"/>
    <p:sldId id="525" r:id="rId144"/>
    <p:sldId id="499" r:id="rId145"/>
    <p:sldId id="500" r:id="rId146"/>
    <p:sldId id="537" r:id="rId147"/>
    <p:sldId id="501" r:id="rId148"/>
    <p:sldId id="503" r:id="rId149"/>
    <p:sldId id="504" r:id="rId150"/>
    <p:sldId id="384" r:id="rId1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st"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9" autoAdjust="0"/>
    <p:restoredTop sz="94660"/>
  </p:normalViewPr>
  <p:slideViewPr>
    <p:cSldViewPr>
      <p:cViewPr>
        <p:scale>
          <a:sx n="50" d="100"/>
          <a:sy n="50" d="100"/>
        </p:scale>
        <p:origin x="-192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0-16T20:00:39.504" idx="1">
    <p:pos x="10" y="10"/>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30DF90-8894-406A-9CD1-4305C0A7B3F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E558E920-4DC5-49B9-97C8-8DCB36C20854}">
      <dgm:prSet/>
      <dgm:spPr/>
      <dgm:t>
        <a:bodyPr/>
        <a:lstStyle/>
        <a:p>
          <a:pPr rtl="0"/>
          <a:r>
            <a:rPr kumimoji="1" lang="en-US" dirty="0" smtClean="0"/>
            <a:t>Aortic dissection</a:t>
          </a:r>
          <a:endParaRPr kumimoji="1" lang="en-US" dirty="0"/>
        </a:p>
      </dgm:t>
    </dgm:pt>
    <dgm:pt modelId="{0702C588-2D25-427D-9DFE-C30E7BCF11A8}" type="parTrans" cxnId="{77B3ED11-B2CA-42C0-B86C-ABE81E9BB20A}">
      <dgm:prSet/>
      <dgm:spPr/>
      <dgm:t>
        <a:bodyPr/>
        <a:lstStyle/>
        <a:p>
          <a:endParaRPr lang="en-US"/>
        </a:p>
      </dgm:t>
    </dgm:pt>
    <dgm:pt modelId="{279BD2EF-6C23-437F-B72D-AF9557D034E4}" type="sibTrans" cxnId="{77B3ED11-B2CA-42C0-B86C-ABE81E9BB20A}">
      <dgm:prSet/>
      <dgm:spPr/>
      <dgm:t>
        <a:bodyPr/>
        <a:lstStyle/>
        <a:p>
          <a:endParaRPr lang="en-US"/>
        </a:p>
      </dgm:t>
    </dgm:pt>
    <dgm:pt modelId="{C07EC553-BBEF-4A02-9B2A-0197CD44A930}">
      <dgm:prSet/>
      <dgm:spPr/>
      <dgm:t>
        <a:bodyPr/>
        <a:lstStyle/>
        <a:p>
          <a:pPr rtl="0"/>
          <a:r>
            <a:rPr kumimoji="1" lang="en-US" b="1" dirty="0" smtClean="0"/>
            <a:t>• </a:t>
          </a:r>
          <a:r>
            <a:rPr kumimoji="1" lang="en-US" dirty="0" smtClean="0"/>
            <a:t>Intramural hematoma</a:t>
          </a:r>
          <a:endParaRPr kumimoji="1" lang="en-US" dirty="0"/>
        </a:p>
      </dgm:t>
    </dgm:pt>
    <dgm:pt modelId="{12884A95-D32B-4393-97C3-85578BD1670A}" type="parTrans" cxnId="{D0189F7E-5980-4339-8632-D42B882920F1}">
      <dgm:prSet/>
      <dgm:spPr/>
      <dgm:t>
        <a:bodyPr/>
        <a:lstStyle/>
        <a:p>
          <a:endParaRPr lang="en-US"/>
        </a:p>
      </dgm:t>
    </dgm:pt>
    <dgm:pt modelId="{75805EF1-7B76-406B-B0A1-76CE1E5BB359}" type="sibTrans" cxnId="{D0189F7E-5980-4339-8632-D42B882920F1}">
      <dgm:prSet/>
      <dgm:spPr/>
      <dgm:t>
        <a:bodyPr/>
        <a:lstStyle/>
        <a:p>
          <a:endParaRPr lang="en-US"/>
        </a:p>
      </dgm:t>
    </dgm:pt>
    <dgm:pt modelId="{C68CFE6A-4872-4C26-A986-D7AC6055DC7A}">
      <dgm:prSet/>
      <dgm:spPr/>
      <dgm:t>
        <a:bodyPr/>
        <a:lstStyle/>
        <a:p>
          <a:pPr rtl="0"/>
          <a:r>
            <a:rPr kumimoji="1" lang="en-US" dirty="0" smtClean="0"/>
            <a:t>• Penetrating atherosclerotic  ulcer      </a:t>
          </a:r>
          <a:endParaRPr lang="en-US" dirty="0"/>
        </a:p>
      </dgm:t>
    </dgm:pt>
    <dgm:pt modelId="{EB29A4E1-BC24-48DB-A814-87E250920B03}" type="parTrans" cxnId="{D19DE4B7-5E3B-40CB-BD78-3A51177D7D60}">
      <dgm:prSet/>
      <dgm:spPr/>
      <dgm:t>
        <a:bodyPr/>
        <a:lstStyle/>
        <a:p>
          <a:endParaRPr lang="en-US"/>
        </a:p>
      </dgm:t>
    </dgm:pt>
    <dgm:pt modelId="{6F818A27-E1EC-4F7E-AB55-8C82C90E9D23}" type="sibTrans" cxnId="{D19DE4B7-5E3B-40CB-BD78-3A51177D7D60}">
      <dgm:prSet/>
      <dgm:spPr/>
      <dgm:t>
        <a:bodyPr/>
        <a:lstStyle/>
        <a:p>
          <a:endParaRPr lang="en-US"/>
        </a:p>
      </dgm:t>
    </dgm:pt>
    <dgm:pt modelId="{1B60C888-8D92-4882-A19A-91AE8A506C0C}">
      <dgm:prSet/>
      <dgm:spPr/>
      <dgm:t>
        <a:bodyPr/>
        <a:lstStyle/>
        <a:p>
          <a:pPr rtl="0"/>
          <a:r>
            <a:rPr kumimoji="1" lang="en-US" dirty="0" smtClean="0"/>
            <a:t>• Aortic aneurysm leak and rupture</a:t>
          </a:r>
          <a:endParaRPr lang="en-US" dirty="0"/>
        </a:p>
      </dgm:t>
    </dgm:pt>
    <dgm:pt modelId="{2C0975B7-EAAB-4D90-86F2-4D9089808736}" type="parTrans" cxnId="{B31375B8-F671-460A-89D4-DB0D92F4B1A6}">
      <dgm:prSet/>
      <dgm:spPr/>
      <dgm:t>
        <a:bodyPr/>
        <a:lstStyle/>
        <a:p>
          <a:endParaRPr lang="en-US"/>
        </a:p>
      </dgm:t>
    </dgm:pt>
    <dgm:pt modelId="{52594A6A-09E3-4319-8A84-072578CFBD57}" type="sibTrans" cxnId="{B31375B8-F671-460A-89D4-DB0D92F4B1A6}">
      <dgm:prSet/>
      <dgm:spPr/>
      <dgm:t>
        <a:bodyPr/>
        <a:lstStyle/>
        <a:p>
          <a:endParaRPr lang="en-US"/>
        </a:p>
      </dgm:t>
    </dgm:pt>
    <dgm:pt modelId="{82A09194-FC57-4A12-A9F8-5E021D277F3C}" type="pres">
      <dgm:prSet presAssocID="{D030DF90-8894-406A-9CD1-4305C0A7B3F8}" presName="linearFlow" presStyleCnt="0">
        <dgm:presLayoutVars>
          <dgm:dir/>
          <dgm:resizeHandles val="exact"/>
        </dgm:presLayoutVars>
      </dgm:prSet>
      <dgm:spPr/>
      <dgm:t>
        <a:bodyPr/>
        <a:lstStyle/>
        <a:p>
          <a:endParaRPr lang="en-US"/>
        </a:p>
      </dgm:t>
    </dgm:pt>
    <dgm:pt modelId="{53A61D3A-2A34-4902-8B86-1BB3F6619E1B}" type="pres">
      <dgm:prSet presAssocID="{E558E920-4DC5-49B9-97C8-8DCB36C20854}" presName="composite" presStyleCnt="0"/>
      <dgm:spPr/>
    </dgm:pt>
    <dgm:pt modelId="{985BC4A0-0FB3-4577-ABE6-A89417784236}" type="pres">
      <dgm:prSet presAssocID="{E558E920-4DC5-49B9-97C8-8DCB36C20854}" presName="imgShp" presStyleLbl="fgImgPlace1" presStyleIdx="0" presStyleCnt="1"/>
      <dgm:spPr/>
    </dgm:pt>
    <dgm:pt modelId="{CD2F9D06-9DD4-4349-894B-D4CC6D75F116}" type="pres">
      <dgm:prSet presAssocID="{E558E920-4DC5-49B9-97C8-8DCB36C20854}" presName="txShp" presStyleLbl="node1" presStyleIdx="0" presStyleCnt="1" custScaleX="150376" custScaleY="199503" custLinFactNeighborX="6078" custLinFactNeighborY="-3660">
        <dgm:presLayoutVars>
          <dgm:bulletEnabled val="1"/>
        </dgm:presLayoutVars>
      </dgm:prSet>
      <dgm:spPr/>
      <dgm:t>
        <a:bodyPr/>
        <a:lstStyle/>
        <a:p>
          <a:endParaRPr lang="en-US"/>
        </a:p>
      </dgm:t>
    </dgm:pt>
  </dgm:ptLst>
  <dgm:cxnLst>
    <dgm:cxn modelId="{7F51EB0E-4C6F-45C4-A5DA-EFF35D4E7F2E}" type="presOf" srcId="{D030DF90-8894-406A-9CD1-4305C0A7B3F8}" destId="{82A09194-FC57-4A12-A9F8-5E021D277F3C}" srcOrd="0" destOrd="0" presId="urn:microsoft.com/office/officeart/2005/8/layout/vList3"/>
    <dgm:cxn modelId="{532E7483-F90C-48ED-B4C5-52A43B458F8F}" type="presOf" srcId="{C68CFE6A-4872-4C26-A986-D7AC6055DC7A}" destId="{CD2F9D06-9DD4-4349-894B-D4CC6D75F116}" srcOrd="0" destOrd="2" presId="urn:microsoft.com/office/officeart/2005/8/layout/vList3"/>
    <dgm:cxn modelId="{5CA65BF2-61F2-4627-B8D4-8EFB04E0D559}" type="presOf" srcId="{1B60C888-8D92-4882-A19A-91AE8A506C0C}" destId="{CD2F9D06-9DD4-4349-894B-D4CC6D75F116}" srcOrd="0" destOrd="3" presId="urn:microsoft.com/office/officeart/2005/8/layout/vList3"/>
    <dgm:cxn modelId="{77B3ED11-B2CA-42C0-B86C-ABE81E9BB20A}" srcId="{D030DF90-8894-406A-9CD1-4305C0A7B3F8}" destId="{E558E920-4DC5-49B9-97C8-8DCB36C20854}" srcOrd="0" destOrd="0" parTransId="{0702C588-2D25-427D-9DFE-C30E7BCF11A8}" sibTransId="{279BD2EF-6C23-437F-B72D-AF9557D034E4}"/>
    <dgm:cxn modelId="{D19DE4B7-5E3B-40CB-BD78-3A51177D7D60}" srcId="{E558E920-4DC5-49B9-97C8-8DCB36C20854}" destId="{C68CFE6A-4872-4C26-A986-D7AC6055DC7A}" srcOrd="1" destOrd="0" parTransId="{EB29A4E1-BC24-48DB-A814-87E250920B03}" sibTransId="{6F818A27-E1EC-4F7E-AB55-8C82C90E9D23}"/>
    <dgm:cxn modelId="{6767668B-2D4A-4CB8-8502-106F27070375}" type="presOf" srcId="{E558E920-4DC5-49B9-97C8-8DCB36C20854}" destId="{CD2F9D06-9DD4-4349-894B-D4CC6D75F116}" srcOrd="0" destOrd="0" presId="urn:microsoft.com/office/officeart/2005/8/layout/vList3"/>
    <dgm:cxn modelId="{D0189F7E-5980-4339-8632-D42B882920F1}" srcId="{E558E920-4DC5-49B9-97C8-8DCB36C20854}" destId="{C07EC553-BBEF-4A02-9B2A-0197CD44A930}" srcOrd="0" destOrd="0" parTransId="{12884A95-D32B-4393-97C3-85578BD1670A}" sibTransId="{75805EF1-7B76-406B-B0A1-76CE1E5BB359}"/>
    <dgm:cxn modelId="{B31375B8-F671-460A-89D4-DB0D92F4B1A6}" srcId="{E558E920-4DC5-49B9-97C8-8DCB36C20854}" destId="{1B60C888-8D92-4882-A19A-91AE8A506C0C}" srcOrd="2" destOrd="0" parTransId="{2C0975B7-EAAB-4D90-86F2-4D9089808736}" sibTransId="{52594A6A-09E3-4319-8A84-072578CFBD57}"/>
    <dgm:cxn modelId="{6059C0AA-3D95-4474-8305-9BFA575AF937}" type="presOf" srcId="{C07EC553-BBEF-4A02-9B2A-0197CD44A930}" destId="{CD2F9D06-9DD4-4349-894B-D4CC6D75F116}" srcOrd="0" destOrd="1" presId="urn:microsoft.com/office/officeart/2005/8/layout/vList3"/>
    <dgm:cxn modelId="{1B42B55D-BD68-4ADD-8F19-E9450E6E6FE5}" type="presParOf" srcId="{82A09194-FC57-4A12-A9F8-5E021D277F3C}" destId="{53A61D3A-2A34-4902-8B86-1BB3F6619E1B}" srcOrd="0" destOrd="0" presId="urn:microsoft.com/office/officeart/2005/8/layout/vList3"/>
    <dgm:cxn modelId="{DC10C27B-8B69-425E-9B6A-CB28C4FFD7CB}" type="presParOf" srcId="{53A61D3A-2A34-4902-8B86-1BB3F6619E1B}" destId="{985BC4A0-0FB3-4577-ABE6-A89417784236}" srcOrd="0" destOrd="0" presId="urn:microsoft.com/office/officeart/2005/8/layout/vList3"/>
    <dgm:cxn modelId="{14EA5D85-CEB1-41C2-A1C5-6C2DA3A94C46}" type="presParOf" srcId="{53A61D3A-2A34-4902-8B86-1BB3F6619E1B}" destId="{CD2F9D06-9DD4-4349-894B-D4CC6D75F116}"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2F9D06-9DD4-4349-894B-D4CC6D75F116}">
      <dsp:nvSpPr>
        <dsp:cNvPr id="0" name=""/>
        <dsp:cNvSpPr/>
      </dsp:nvSpPr>
      <dsp:spPr>
        <a:xfrm rot="10800000">
          <a:off x="-1" y="684494"/>
          <a:ext cx="5143506" cy="3434226"/>
        </a:xfrm>
        <a:prstGeom prst="homePlat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59086" tIns="121920" rIns="227584" bIns="121920" numCol="1" spcCol="1270" anchor="t" anchorCtr="0">
          <a:noAutofit/>
        </a:bodyPr>
        <a:lstStyle/>
        <a:p>
          <a:pPr lvl="0" algn="l" defTabSz="1422400" rtl="0">
            <a:lnSpc>
              <a:spcPct val="90000"/>
            </a:lnSpc>
            <a:spcBef>
              <a:spcPct val="0"/>
            </a:spcBef>
            <a:spcAft>
              <a:spcPct val="35000"/>
            </a:spcAft>
          </a:pPr>
          <a:r>
            <a:rPr kumimoji="1" lang="en-US" sz="3200" kern="1200" dirty="0" smtClean="0"/>
            <a:t>Aortic dissection</a:t>
          </a:r>
          <a:endParaRPr kumimoji="1" lang="en-US" sz="3200" kern="1200" dirty="0"/>
        </a:p>
        <a:p>
          <a:pPr marL="228600" lvl="1" indent="-228600" algn="l" defTabSz="1111250" rtl="0">
            <a:lnSpc>
              <a:spcPct val="90000"/>
            </a:lnSpc>
            <a:spcBef>
              <a:spcPct val="0"/>
            </a:spcBef>
            <a:spcAft>
              <a:spcPct val="15000"/>
            </a:spcAft>
            <a:buChar char="••"/>
          </a:pPr>
          <a:r>
            <a:rPr kumimoji="1" lang="en-US" sz="2500" b="1" kern="1200" dirty="0" smtClean="0"/>
            <a:t>• </a:t>
          </a:r>
          <a:r>
            <a:rPr kumimoji="1" lang="en-US" sz="2500" kern="1200" dirty="0" smtClean="0"/>
            <a:t>Intramural hematoma</a:t>
          </a:r>
          <a:endParaRPr kumimoji="1" lang="en-US" sz="2500" kern="1200" dirty="0"/>
        </a:p>
        <a:p>
          <a:pPr marL="228600" lvl="1" indent="-228600" algn="l" defTabSz="1111250" rtl="0">
            <a:lnSpc>
              <a:spcPct val="90000"/>
            </a:lnSpc>
            <a:spcBef>
              <a:spcPct val="0"/>
            </a:spcBef>
            <a:spcAft>
              <a:spcPct val="15000"/>
            </a:spcAft>
            <a:buChar char="••"/>
          </a:pPr>
          <a:r>
            <a:rPr kumimoji="1" lang="en-US" sz="2500" kern="1200" dirty="0" smtClean="0"/>
            <a:t>• Penetrating atherosclerotic  ulcer      </a:t>
          </a:r>
          <a:endParaRPr lang="en-US" sz="2500" kern="1200" dirty="0"/>
        </a:p>
        <a:p>
          <a:pPr marL="228600" lvl="1" indent="-228600" algn="l" defTabSz="1111250" rtl="0">
            <a:lnSpc>
              <a:spcPct val="90000"/>
            </a:lnSpc>
            <a:spcBef>
              <a:spcPct val="0"/>
            </a:spcBef>
            <a:spcAft>
              <a:spcPct val="15000"/>
            </a:spcAft>
            <a:buChar char="••"/>
          </a:pPr>
          <a:r>
            <a:rPr kumimoji="1" lang="en-US" sz="2500" kern="1200" dirty="0" smtClean="0"/>
            <a:t>• Aortic aneurysm leak and rupture</a:t>
          </a:r>
          <a:endParaRPr lang="en-US" sz="2500" kern="1200" dirty="0"/>
        </a:p>
      </dsp:txBody>
      <dsp:txXfrm rot="10800000">
        <a:off x="-1" y="684494"/>
        <a:ext cx="5143506" cy="3434226"/>
      </dsp:txXfrm>
    </dsp:sp>
    <dsp:sp modelId="{985BC4A0-0FB3-4577-ABE6-A89417784236}">
      <dsp:nvSpPr>
        <dsp:cNvPr id="0" name=""/>
        <dsp:cNvSpPr/>
      </dsp:nvSpPr>
      <dsp:spPr>
        <a:xfrm>
          <a:off x="841" y="1603915"/>
          <a:ext cx="1721391" cy="1721391"/>
        </a:xfrm>
        <a:prstGeom prst="ellipse">
          <a:avLst/>
        </a:prstGeom>
        <a:solidFill>
          <a:schemeClr val="accent1">
            <a:tint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88D93-63BC-4CAC-A705-5644B6B53564}" type="datetimeFigureOut">
              <a:rPr lang="en-US" smtClean="0"/>
              <a:pPr/>
              <a:t>12/1/2012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58EA8-24D1-4AF1-A80E-09D2A2B19E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50938" y="692150"/>
            <a:ext cx="4556125" cy="3416300"/>
          </a:xfrm>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7A2158F0-A26A-4436-9DD8-BFCA1DF3565D}" type="slidenum">
              <a:rPr lang="en-US" altLang="ko-KR" smtClean="0"/>
              <a:pPr/>
              <a:t>1</a:t>
            </a:fld>
            <a:endParaRPr lang="en-US" altLang="ko-K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pPr eaLnBrk="1" hangingPunct="1"/>
            <a:endParaRPr lang="en-US" smtClean="0"/>
          </a:p>
        </p:txBody>
      </p:sp>
      <p:sp>
        <p:nvSpPr>
          <p:cNvPr id="115716" name="Slide Number Placeholder 3"/>
          <p:cNvSpPr>
            <a:spLocks noGrp="1"/>
          </p:cNvSpPr>
          <p:nvPr>
            <p:ph type="sldNum" sz="quarter" idx="5"/>
          </p:nvPr>
        </p:nvSpPr>
        <p:spPr>
          <a:noFill/>
        </p:spPr>
        <p:txBody>
          <a:bodyPr/>
          <a:lstStyle/>
          <a:p>
            <a:fld id="{A4C95F1C-0166-4BB4-941A-9D52294DEA2E}" type="slidenum">
              <a:rPr lang="zh-TW" altLang="en-US" smtClean="0"/>
              <a:pPr/>
              <a:t>103</a:t>
            </a:fld>
            <a:endParaRPr lang="zh-TW" alt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pPr eaLnBrk="1" hangingPunct="1"/>
            <a:endParaRPr lang="en-US" smtClean="0"/>
          </a:p>
        </p:txBody>
      </p:sp>
      <p:sp>
        <p:nvSpPr>
          <p:cNvPr id="116740" name="Slide Number Placeholder 3"/>
          <p:cNvSpPr>
            <a:spLocks noGrp="1"/>
          </p:cNvSpPr>
          <p:nvPr>
            <p:ph type="sldNum" sz="quarter" idx="5"/>
          </p:nvPr>
        </p:nvSpPr>
        <p:spPr>
          <a:noFill/>
        </p:spPr>
        <p:txBody>
          <a:bodyPr/>
          <a:lstStyle/>
          <a:p>
            <a:fld id="{E6A1537A-8486-49CB-B253-76A25B84699B}" type="slidenum">
              <a:rPr lang="zh-TW" altLang="en-US" smtClean="0"/>
              <a:pPr/>
              <a:t>105</a:t>
            </a:fld>
            <a:endParaRPr lang="zh-TW" alt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pPr eaLnBrk="1" hangingPunct="1"/>
            <a:endParaRPr lang="en-US" smtClean="0"/>
          </a:p>
        </p:txBody>
      </p:sp>
      <p:sp>
        <p:nvSpPr>
          <p:cNvPr id="117764" name="Slide Number Placeholder 3"/>
          <p:cNvSpPr>
            <a:spLocks noGrp="1"/>
          </p:cNvSpPr>
          <p:nvPr>
            <p:ph type="sldNum" sz="quarter" idx="5"/>
          </p:nvPr>
        </p:nvSpPr>
        <p:spPr>
          <a:noFill/>
        </p:spPr>
        <p:txBody>
          <a:bodyPr/>
          <a:lstStyle/>
          <a:p>
            <a:fld id="{E41D138A-3369-4563-8B86-C802E3267F4B}" type="slidenum">
              <a:rPr lang="zh-TW" altLang="en-US" smtClean="0"/>
              <a:pPr/>
              <a:t>106</a:t>
            </a:fld>
            <a:endParaRPr lang="zh-TW" alt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smtClean="0"/>
          </a:p>
        </p:txBody>
      </p:sp>
      <p:sp>
        <p:nvSpPr>
          <p:cNvPr id="120836" name="Slide Number Placeholder 3"/>
          <p:cNvSpPr>
            <a:spLocks noGrp="1"/>
          </p:cNvSpPr>
          <p:nvPr>
            <p:ph type="sldNum" sz="quarter" idx="5"/>
          </p:nvPr>
        </p:nvSpPr>
        <p:spPr>
          <a:noFill/>
        </p:spPr>
        <p:txBody>
          <a:bodyPr/>
          <a:lstStyle/>
          <a:p>
            <a:fld id="{B994A81B-2A51-48B8-ACD3-326E4184DF57}" type="slidenum">
              <a:rPr lang="zh-TW" altLang="en-US" smtClean="0"/>
              <a:pPr/>
              <a:t>116</a:t>
            </a:fld>
            <a:endParaRPr lang="zh-TW" alt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eaLnBrk="1" hangingPunct="1"/>
            <a:endParaRPr lang="en-US" dirty="0" smtClean="0"/>
          </a:p>
        </p:txBody>
      </p:sp>
      <p:sp>
        <p:nvSpPr>
          <p:cNvPr id="121860" name="Slide Number Placeholder 3"/>
          <p:cNvSpPr>
            <a:spLocks noGrp="1"/>
          </p:cNvSpPr>
          <p:nvPr>
            <p:ph type="sldNum" sz="quarter" idx="5"/>
          </p:nvPr>
        </p:nvSpPr>
        <p:spPr>
          <a:noFill/>
        </p:spPr>
        <p:txBody>
          <a:bodyPr/>
          <a:lstStyle/>
          <a:p>
            <a:fld id="{77A46BB6-AFD1-47DC-98E7-59F0E80F8D70}" type="slidenum">
              <a:rPr lang="zh-TW" altLang="en-US" smtClean="0"/>
              <a:pPr/>
              <a:t>118</a:t>
            </a:fld>
            <a:endParaRPr lang="zh-TW" alt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eaLnBrk="1" hangingPunct="1"/>
            <a:endParaRPr lang="en-US" smtClean="0"/>
          </a:p>
        </p:txBody>
      </p:sp>
      <p:sp>
        <p:nvSpPr>
          <p:cNvPr id="122884" name="Slide Number Placeholder 3"/>
          <p:cNvSpPr>
            <a:spLocks noGrp="1"/>
          </p:cNvSpPr>
          <p:nvPr>
            <p:ph type="sldNum" sz="quarter" idx="5"/>
          </p:nvPr>
        </p:nvSpPr>
        <p:spPr>
          <a:noFill/>
        </p:spPr>
        <p:txBody>
          <a:bodyPr/>
          <a:lstStyle/>
          <a:p>
            <a:fld id="{0424922B-1493-4673-97CC-0CA035685A11}" type="slidenum">
              <a:rPr lang="zh-TW" altLang="en-US" smtClean="0"/>
              <a:pPr/>
              <a:t>119</a:t>
            </a:fld>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9B8A676-D6BB-4F74-8E59-4A9889453B31}" type="slidenum">
              <a:rPr lang="en-US" smtClean="0"/>
              <a:pPr/>
              <a:t>120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smtClean="0"/>
              <a:t>In addition a study in a Nurses Health study cohort noted obesity, smoking and HTN as risk factors for PE in women.</a:t>
            </a: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pPr eaLnBrk="1" hangingPunct="1"/>
            <a:endParaRPr lang="en-US" smtClean="0"/>
          </a:p>
        </p:txBody>
      </p:sp>
      <p:sp>
        <p:nvSpPr>
          <p:cNvPr id="124932" name="Slide Number Placeholder 3"/>
          <p:cNvSpPr>
            <a:spLocks noGrp="1"/>
          </p:cNvSpPr>
          <p:nvPr>
            <p:ph type="sldNum" sz="quarter" idx="5"/>
          </p:nvPr>
        </p:nvSpPr>
        <p:spPr>
          <a:noFill/>
        </p:spPr>
        <p:txBody>
          <a:bodyPr/>
          <a:lstStyle/>
          <a:p>
            <a:fld id="{E305B48D-3349-479B-8D35-317E1BDE6248}" type="slidenum">
              <a:rPr lang="en-US" smtClean="0"/>
              <a:pPr/>
              <a:t>121</a:t>
            </a:fld>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pPr eaLnBrk="1" hangingPunct="1"/>
            <a:endParaRPr lang="en-US" smtClean="0"/>
          </a:p>
        </p:txBody>
      </p:sp>
      <p:sp>
        <p:nvSpPr>
          <p:cNvPr id="125956" name="Slide Number Placeholder 3"/>
          <p:cNvSpPr>
            <a:spLocks noGrp="1"/>
          </p:cNvSpPr>
          <p:nvPr>
            <p:ph type="sldNum" sz="quarter" idx="5"/>
          </p:nvPr>
        </p:nvSpPr>
        <p:spPr>
          <a:noFill/>
        </p:spPr>
        <p:txBody>
          <a:bodyPr/>
          <a:lstStyle/>
          <a:p>
            <a:fld id="{BA4E3DE9-812B-4AB8-804A-05BEF58A4CF5}" type="slidenum">
              <a:rPr lang="en-US" smtClean="0"/>
              <a:pPr/>
              <a:t>122</a:t>
            </a:fld>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9C56E836-D7DD-4E99-A8E2-1C8F8C36C948}" type="slidenum">
              <a:rPr lang="zh-TW" altLang="en-US" smtClean="0"/>
              <a:pPr/>
              <a:t>126</a:t>
            </a:fld>
            <a:endParaRPr lang="zh-TW" alt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D2F4CAC2-A2BE-4BA9-885C-CB00BCFB214F}" type="slidenum">
              <a:rPr lang="en-GB" smtClean="0"/>
              <a:pPr/>
              <a:t>127</a:t>
            </a:fld>
            <a:endParaRPr lang="en-GB"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pPr eaLnBrk="1" hangingPunct="1"/>
            <a:endParaRPr lang="en-US" smtClean="0"/>
          </a:p>
        </p:txBody>
      </p:sp>
      <p:sp>
        <p:nvSpPr>
          <p:cNvPr id="129028" name="Slide Number Placeholder 3"/>
          <p:cNvSpPr>
            <a:spLocks noGrp="1"/>
          </p:cNvSpPr>
          <p:nvPr>
            <p:ph type="sldNum" sz="quarter" idx="5"/>
          </p:nvPr>
        </p:nvSpPr>
        <p:spPr>
          <a:noFill/>
        </p:spPr>
        <p:txBody>
          <a:bodyPr/>
          <a:lstStyle/>
          <a:p>
            <a:fld id="{4A8E6154-8B85-4A7D-B03A-E87644A8AC73}" type="slidenum">
              <a:rPr lang="zh-TW" altLang="en-US" smtClean="0"/>
              <a:pPr/>
              <a:t>128</a:t>
            </a:fld>
            <a:endParaRPr lang="zh-TW" alt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eaLnBrk="1" hangingPunct="1"/>
            <a:endParaRPr lang="en-US" smtClean="0"/>
          </a:p>
        </p:txBody>
      </p:sp>
      <p:sp>
        <p:nvSpPr>
          <p:cNvPr id="77828" name="Slide Number Placeholder 3"/>
          <p:cNvSpPr>
            <a:spLocks noGrp="1"/>
          </p:cNvSpPr>
          <p:nvPr>
            <p:ph type="sldNum" sz="quarter" idx="5"/>
          </p:nvPr>
        </p:nvSpPr>
        <p:spPr>
          <a:noFill/>
        </p:spPr>
        <p:txBody>
          <a:bodyPr/>
          <a:lstStyle/>
          <a:p>
            <a:fld id="{06170991-6563-4CC5-859F-8541582D654E}" type="slidenum">
              <a:rPr lang="zh-TW" altLang="en-US" smtClean="0"/>
              <a:pPr/>
              <a:t>13</a:t>
            </a:fld>
            <a:endParaRPr lang="zh-TW" altLang="en-US"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130</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131</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132</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133</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134</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135</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136</a:t>
            </a:fld>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pPr eaLnBrk="1" hangingPunct="1"/>
            <a:endParaRPr lang="en-US" smtClean="0"/>
          </a:p>
        </p:txBody>
      </p:sp>
      <p:sp>
        <p:nvSpPr>
          <p:cNvPr id="134148" name="Slide Number Placeholder 3"/>
          <p:cNvSpPr>
            <a:spLocks noGrp="1"/>
          </p:cNvSpPr>
          <p:nvPr>
            <p:ph type="sldNum" sz="quarter" idx="5"/>
          </p:nvPr>
        </p:nvSpPr>
        <p:spPr>
          <a:noFill/>
        </p:spPr>
        <p:txBody>
          <a:bodyPr/>
          <a:lstStyle/>
          <a:p>
            <a:fld id="{D8FE8838-582D-4B0D-8DC3-17B56C6B77BC}" type="slidenum">
              <a:rPr lang="en-US" smtClean="0"/>
              <a:pPr/>
              <a:t>137</a:t>
            </a:fld>
            <a:endParaRPr lang="en-US"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138</a:t>
            </a:fld>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endParaRPr lang="en-US" smtClean="0"/>
          </a:p>
        </p:txBody>
      </p:sp>
      <p:sp>
        <p:nvSpPr>
          <p:cNvPr id="78852" name="Slide Number Placeholder 3"/>
          <p:cNvSpPr>
            <a:spLocks noGrp="1"/>
          </p:cNvSpPr>
          <p:nvPr>
            <p:ph type="sldNum" sz="quarter" idx="5"/>
          </p:nvPr>
        </p:nvSpPr>
        <p:spPr>
          <a:noFill/>
        </p:spPr>
        <p:txBody>
          <a:bodyPr/>
          <a:lstStyle/>
          <a:p>
            <a:fld id="{70631239-1F70-4D98-BD22-C590F2184D99}" type="slidenum">
              <a:rPr lang="zh-TW" altLang="en-US" smtClean="0"/>
              <a:pPr/>
              <a:t>14</a:t>
            </a:fld>
            <a:endParaRPr lang="zh-TW" alt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140</a:t>
            </a:fld>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141</a:t>
            </a:fld>
            <a:endParaRPr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142</a:t>
            </a:fld>
            <a:endParaRPr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143</a:t>
            </a:fld>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144</a:t>
            </a:fld>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145</a:t>
            </a:fld>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146</a:t>
            </a:fld>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147</a:t>
            </a:fld>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148</a:t>
            </a:fld>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149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15</a:t>
            </a:fld>
            <a:endParaRPr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a:noFill/>
        </p:spPr>
        <p:txBody>
          <a:bodyPr/>
          <a:lstStyle/>
          <a:p>
            <a:fld id="{52556B84-92E1-48CA-94DD-70458C404EF6}" type="slidenum">
              <a:rPr lang="zh-TW" altLang="en-US" smtClean="0"/>
              <a:pPr/>
              <a:t>150</a:t>
            </a:fld>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958EA8-24D1-4AF1-A80E-09D2A2B19E8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D14866CB-A509-4DEE-8231-985AF2CA6BCA}" type="slidenum">
              <a:rPr lang="zh-TW" altLang="en-US" smtClean="0"/>
              <a:pPr/>
              <a:t>39</a:t>
            </a:fld>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eaLnBrk="1" hangingPunct="1"/>
            <a:endParaRPr lang="en-US" smtClean="0"/>
          </a:p>
        </p:txBody>
      </p:sp>
      <p:sp>
        <p:nvSpPr>
          <p:cNvPr id="86020" name="Slide Number Placeholder 3"/>
          <p:cNvSpPr>
            <a:spLocks noGrp="1"/>
          </p:cNvSpPr>
          <p:nvPr>
            <p:ph type="sldNum" sz="quarter" idx="5"/>
          </p:nvPr>
        </p:nvSpPr>
        <p:spPr>
          <a:noFill/>
        </p:spPr>
        <p:txBody>
          <a:bodyPr/>
          <a:lstStyle/>
          <a:p>
            <a:fld id="{13F551EC-65E8-46D0-ABB6-6F1CFE72C11D}" type="slidenum">
              <a:rPr lang="zh-TW" altLang="en-US" smtClean="0"/>
              <a:pPr/>
              <a:t>41</a:t>
            </a:fld>
            <a:endParaRPr lang="zh-TW"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eaLnBrk="1" hangingPunct="1"/>
            <a:endParaRPr lang="en-US" smtClean="0"/>
          </a:p>
        </p:txBody>
      </p:sp>
      <p:sp>
        <p:nvSpPr>
          <p:cNvPr id="87044" name="Slide Number Placeholder 3"/>
          <p:cNvSpPr>
            <a:spLocks noGrp="1"/>
          </p:cNvSpPr>
          <p:nvPr>
            <p:ph type="sldNum" sz="quarter" idx="5"/>
          </p:nvPr>
        </p:nvSpPr>
        <p:spPr>
          <a:noFill/>
        </p:spPr>
        <p:txBody>
          <a:bodyPr/>
          <a:lstStyle/>
          <a:p>
            <a:fld id="{BEE116CB-B606-40FE-8E30-9AF12382AF3A}" type="slidenum">
              <a:rPr lang="zh-TW" altLang="en-US" smtClean="0"/>
              <a:pPr/>
              <a:t>42</a:t>
            </a:fld>
            <a:endParaRPr lang="zh-TW"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eaLnBrk="1" hangingPunct="1"/>
            <a:endParaRPr lang="en-US" smtClean="0"/>
          </a:p>
        </p:txBody>
      </p:sp>
      <p:sp>
        <p:nvSpPr>
          <p:cNvPr id="88068" name="Slide Number Placeholder 3"/>
          <p:cNvSpPr>
            <a:spLocks noGrp="1"/>
          </p:cNvSpPr>
          <p:nvPr>
            <p:ph type="sldNum" sz="quarter" idx="5"/>
          </p:nvPr>
        </p:nvSpPr>
        <p:spPr>
          <a:noFill/>
        </p:spPr>
        <p:txBody>
          <a:bodyPr/>
          <a:lstStyle/>
          <a:p>
            <a:fld id="{3DCCC863-CC26-48BC-8F9C-E6655BEE3304}" type="slidenum">
              <a:rPr lang="zh-TW" altLang="en-US" smtClean="0"/>
              <a:pPr/>
              <a:t>44</a:t>
            </a:fld>
            <a:endParaRPr lang="zh-TW"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94212" name="Slide Number Placeholder 3"/>
          <p:cNvSpPr>
            <a:spLocks noGrp="1"/>
          </p:cNvSpPr>
          <p:nvPr>
            <p:ph type="sldNum" sz="quarter" idx="5"/>
          </p:nvPr>
        </p:nvSpPr>
        <p:spPr>
          <a:noFill/>
        </p:spPr>
        <p:txBody>
          <a:bodyPr/>
          <a:lstStyle/>
          <a:p>
            <a:fld id="{0C03ECFA-29FA-4D72-BBE3-B5B4495F3BD3}" type="slidenum">
              <a:rPr lang="zh-TW" altLang="en-US" smtClean="0"/>
              <a:pPr/>
              <a:t>59</a:t>
            </a:fld>
            <a:endParaRPr lang="zh-TW"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pPr eaLnBrk="1" hangingPunct="1"/>
            <a:endParaRPr lang="en-US" smtClean="0"/>
          </a:p>
        </p:txBody>
      </p:sp>
      <p:sp>
        <p:nvSpPr>
          <p:cNvPr id="75780" name="Slide Number Placeholder 3"/>
          <p:cNvSpPr>
            <a:spLocks noGrp="1"/>
          </p:cNvSpPr>
          <p:nvPr>
            <p:ph type="sldNum" sz="quarter" idx="5"/>
          </p:nvPr>
        </p:nvSpPr>
        <p:spPr>
          <a:noFill/>
        </p:spPr>
        <p:txBody>
          <a:bodyPr/>
          <a:lstStyle/>
          <a:p>
            <a:fld id="{08BB29FC-6506-4F27-BC98-080A99C595B7}" type="slidenum">
              <a:rPr lang="zh-TW" altLang="en-US" smtClean="0"/>
              <a:pPr/>
              <a:t>6</a:t>
            </a:fld>
            <a:endParaRPr lang="zh-TW"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smtClean="0"/>
          </a:p>
        </p:txBody>
      </p:sp>
      <p:sp>
        <p:nvSpPr>
          <p:cNvPr id="97284" name="Slide Number Placeholder 3"/>
          <p:cNvSpPr>
            <a:spLocks noGrp="1"/>
          </p:cNvSpPr>
          <p:nvPr>
            <p:ph type="sldNum" sz="quarter" idx="5"/>
          </p:nvPr>
        </p:nvSpPr>
        <p:spPr>
          <a:noFill/>
        </p:spPr>
        <p:txBody>
          <a:bodyPr/>
          <a:lstStyle/>
          <a:p>
            <a:fld id="{78372474-7539-4232-A24B-068BCE065048}" type="slidenum">
              <a:rPr lang="zh-TW" altLang="en-US" smtClean="0"/>
              <a:pPr/>
              <a:t>62</a:t>
            </a:fld>
            <a:endParaRPr lang="zh-TW"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n-US" smtClean="0"/>
          </a:p>
        </p:txBody>
      </p:sp>
      <p:sp>
        <p:nvSpPr>
          <p:cNvPr id="98308" name="Slide Number Placeholder 3"/>
          <p:cNvSpPr>
            <a:spLocks noGrp="1"/>
          </p:cNvSpPr>
          <p:nvPr>
            <p:ph type="sldNum" sz="quarter" idx="5"/>
          </p:nvPr>
        </p:nvSpPr>
        <p:spPr>
          <a:noFill/>
        </p:spPr>
        <p:txBody>
          <a:bodyPr/>
          <a:lstStyle/>
          <a:p>
            <a:fld id="{8ED5FFD0-F902-4AD7-8D60-E9DD380B0EC2}" type="slidenum">
              <a:rPr lang="zh-TW" altLang="en-US" smtClean="0"/>
              <a:pPr/>
              <a:t>64</a:t>
            </a:fld>
            <a:endParaRPr lang="zh-TW"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endParaRPr lang="en-US" smtClean="0"/>
          </a:p>
        </p:txBody>
      </p:sp>
      <p:sp>
        <p:nvSpPr>
          <p:cNvPr id="100356" name="Slide Number Placeholder 3"/>
          <p:cNvSpPr>
            <a:spLocks noGrp="1"/>
          </p:cNvSpPr>
          <p:nvPr>
            <p:ph type="sldNum" sz="quarter" idx="5"/>
          </p:nvPr>
        </p:nvSpPr>
        <p:spPr>
          <a:noFill/>
        </p:spPr>
        <p:txBody>
          <a:bodyPr/>
          <a:lstStyle/>
          <a:p>
            <a:fld id="{C26CD446-F2FA-4D67-A5DC-233F71DE1620}" type="slidenum">
              <a:rPr lang="zh-TW" altLang="en-US" smtClean="0"/>
              <a:pPr/>
              <a:t>65</a:t>
            </a:fld>
            <a:endParaRPr lang="zh-TW"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endParaRPr lang="en-US" smtClean="0"/>
          </a:p>
        </p:txBody>
      </p:sp>
      <p:sp>
        <p:nvSpPr>
          <p:cNvPr id="101380" name="Slide Number Placeholder 3"/>
          <p:cNvSpPr>
            <a:spLocks noGrp="1"/>
          </p:cNvSpPr>
          <p:nvPr>
            <p:ph type="sldNum" sz="quarter" idx="5"/>
          </p:nvPr>
        </p:nvSpPr>
        <p:spPr>
          <a:noFill/>
        </p:spPr>
        <p:txBody>
          <a:bodyPr/>
          <a:lstStyle/>
          <a:p>
            <a:fld id="{AF1195CA-36BE-44CF-B1D9-4685E94939C0}" type="slidenum">
              <a:rPr lang="zh-TW" altLang="en-US" smtClean="0"/>
              <a:pPr/>
              <a:t>70</a:t>
            </a:fld>
            <a:endParaRPr lang="zh-TW" alt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pPr eaLnBrk="1" hangingPunct="1"/>
            <a:endParaRPr lang="en-US" smtClean="0"/>
          </a:p>
        </p:txBody>
      </p:sp>
      <p:sp>
        <p:nvSpPr>
          <p:cNvPr id="104452" name="Slide Number Placeholder 3"/>
          <p:cNvSpPr>
            <a:spLocks noGrp="1"/>
          </p:cNvSpPr>
          <p:nvPr>
            <p:ph type="sldNum" sz="quarter" idx="5"/>
          </p:nvPr>
        </p:nvSpPr>
        <p:spPr>
          <a:noFill/>
        </p:spPr>
        <p:txBody>
          <a:bodyPr/>
          <a:lstStyle/>
          <a:p>
            <a:fld id="{42E3DEF2-C513-4E7F-A1E8-33B5DA281115}" type="slidenum">
              <a:rPr lang="zh-TW" altLang="en-US" smtClean="0"/>
              <a:pPr/>
              <a:t>78</a:t>
            </a:fld>
            <a:endParaRPr lang="zh-TW" alt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958EA8-24D1-4AF1-A80E-09D2A2B19E8D}"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eaLnBrk="1" hangingPunct="1"/>
            <a:endParaRPr lang="en-US" dirty="0" smtClean="0"/>
          </a:p>
        </p:txBody>
      </p:sp>
      <p:sp>
        <p:nvSpPr>
          <p:cNvPr id="76804" name="Slide Number Placeholder 3"/>
          <p:cNvSpPr>
            <a:spLocks noGrp="1"/>
          </p:cNvSpPr>
          <p:nvPr>
            <p:ph type="sldNum" sz="quarter" idx="5"/>
          </p:nvPr>
        </p:nvSpPr>
        <p:spPr>
          <a:noFill/>
        </p:spPr>
        <p:txBody>
          <a:bodyPr/>
          <a:lstStyle/>
          <a:p>
            <a:fld id="{2297B51B-B2B9-45C9-9EBB-4A07A8B427E6}" type="slidenum">
              <a:rPr lang="zh-TW" altLang="en-US" smtClean="0"/>
              <a:pPr/>
              <a:t>9</a:t>
            </a:fld>
            <a:endParaRPr lang="zh-TW" alt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pPr eaLnBrk="1" hangingPunct="1"/>
            <a:endParaRPr lang="en-US" smtClean="0"/>
          </a:p>
        </p:txBody>
      </p:sp>
      <p:sp>
        <p:nvSpPr>
          <p:cNvPr id="112644" name="Slide Number Placeholder 3"/>
          <p:cNvSpPr>
            <a:spLocks noGrp="1"/>
          </p:cNvSpPr>
          <p:nvPr>
            <p:ph type="sldNum" sz="quarter" idx="5"/>
          </p:nvPr>
        </p:nvSpPr>
        <p:spPr>
          <a:noFill/>
        </p:spPr>
        <p:txBody>
          <a:bodyPr/>
          <a:lstStyle/>
          <a:p>
            <a:fld id="{55951E78-98FF-4B12-A614-AB7BD7F33A23}" type="slidenum">
              <a:rPr lang="zh-TW" altLang="en-US" smtClean="0"/>
              <a:pPr/>
              <a:t>95</a:t>
            </a:fld>
            <a:endParaRPr lang="zh-TW" alt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58EA8-24D1-4AF1-A80E-09D2A2B19E8D}" type="slidenum">
              <a:rPr lang="en-US" smtClean="0"/>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B2EC200-B54A-475F-A36F-B8D87584ED1D}" type="datetimeFigureOut">
              <a:rPr lang="en-US" smtClean="0"/>
              <a:pPr/>
              <a:t>12/1/2012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291081-D30C-46A5-85EA-99CD396BF39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EC200-B54A-475F-A36F-B8D87584ED1D}"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91081-D30C-46A5-85EA-99CD396BF3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5291081-D30C-46A5-85EA-99CD396BF39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EC200-B54A-475F-A36F-B8D87584ED1D}"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zh-TW" alt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6"/>
          <p:cNvSpPr>
            <a:spLocks noGrp="1" noChangeArrowheads="1"/>
          </p:cNvSpPr>
          <p:nvPr>
            <p:ph type="sldNum" sz="quarter" idx="12"/>
          </p:nvPr>
        </p:nvSpPr>
        <p:spPr>
          <a:ln/>
        </p:spPr>
        <p:txBody>
          <a:bodyPr/>
          <a:lstStyle>
            <a:lvl1pPr>
              <a:defRPr/>
            </a:lvl1pPr>
          </a:lstStyle>
          <a:p>
            <a:pPr>
              <a:defRPr/>
            </a:pPr>
            <a:fld id="{337F3868-B70A-4F0D-B8B3-486489858583}"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973BDDF-752B-40D3-810A-FE88B5A8F9E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2EC200-B54A-475F-A36F-B8D87584ED1D}" type="datetimeFigureOut">
              <a:rPr lang="en-US" smtClean="0"/>
              <a:pPr/>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5291081-D30C-46A5-85EA-99CD396BF39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B2EC200-B54A-475F-A36F-B8D87584ED1D}" type="datetimeFigureOut">
              <a:rPr lang="en-US" smtClean="0"/>
              <a:pPr/>
              <a:t>12/1/2012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291081-D30C-46A5-85EA-99CD396BF39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B2EC200-B54A-475F-A36F-B8D87584ED1D}" type="datetimeFigureOut">
              <a:rPr lang="en-US" smtClean="0"/>
              <a:pPr/>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91081-D30C-46A5-85EA-99CD396BF39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2EC200-B54A-475F-A36F-B8D87584ED1D}" type="datetimeFigureOut">
              <a:rPr lang="en-US" smtClean="0"/>
              <a:pPr/>
              <a:t>12/1/2012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5291081-D30C-46A5-85EA-99CD396BF39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2EC200-B54A-475F-A36F-B8D87584ED1D}" type="datetimeFigureOut">
              <a:rPr lang="en-US" smtClean="0"/>
              <a:pPr/>
              <a:t>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5291081-D30C-46A5-85EA-99CD396BF3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B2EC200-B54A-475F-A36F-B8D87584ED1D}" type="datetimeFigureOut">
              <a:rPr lang="en-US" smtClean="0"/>
              <a:pPr/>
              <a:t>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5291081-D30C-46A5-85EA-99CD396BF3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5291081-D30C-46A5-85EA-99CD396BF39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B2EC200-B54A-475F-A36F-B8D87584ED1D}" type="datetimeFigureOut">
              <a:rPr lang="en-US" smtClean="0"/>
              <a:pPr/>
              <a:t>12/1/2012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5291081-D30C-46A5-85EA-99CD396BF39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B2EC200-B54A-475F-A36F-B8D87584ED1D}" type="datetimeFigureOut">
              <a:rPr lang="en-US" smtClean="0"/>
              <a:pPr/>
              <a:t>12/1/2012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B2EC200-B54A-475F-A36F-B8D87584ED1D}" type="datetimeFigureOut">
              <a:rPr lang="en-US" smtClean="0"/>
              <a:pPr/>
              <a:t>12/1/2012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5291081-D30C-46A5-85EA-99CD396BF39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000164" y="3643314"/>
            <a:ext cx="8858312" cy="1995487"/>
          </a:xfrm>
        </p:spPr>
        <p:txBody>
          <a:bodyPr/>
          <a:lstStyle/>
          <a:p>
            <a:pPr eaLnBrk="1" hangingPunct="1"/>
            <a:r>
              <a:rPr lang="en-US" altLang="ko-KR" sz="2800" dirty="0" smtClean="0"/>
              <a:t>   Z,JAVADY NEJAD,MD     </a:t>
            </a:r>
            <a:r>
              <a:rPr lang="en-US" altLang="ko-KR" b="1" dirty="0" smtClean="0"/>
              <a:t>         </a:t>
            </a:r>
          </a:p>
          <a:p>
            <a:r>
              <a:rPr lang="en-US" sz="2800" i="1" dirty="0" smtClean="0"/>
              <a:t>              Tehran university of medical  sciences</a:t>
            </a:r>
            <a:endParaRPr lang="en-US" sz="2800" i="1" dirty="0" smtClean="0">
              <a:solidFill>
                <a:schemeClr val="bg1"/>
              </a:solidFill>
            </a:endParaRPr>
          </a:p>
          <a:p>
            <a:pPr eaLnBrk="1" hangingPunct="1"/>
            <a:endParaRPr lang="en-US" altLang="ko-KR" b="1" dirty="0" smtClean="0"/>
          </a:p>
          <a:p>
            <a:pPr eaLnBrk="1" hangingPunct="1"/>
            <a:endParaRPr lang="en-US" altLang="ko-KR" sz="2000" dirty="0" smtClean="0"/>
          </a:p>
        </p:txBody>
      </p:sp>
      <p:sp>
        <p:nvSpPr>
          <p:cNvPr id="4098" name="Rectangle 2"/>
          <p:cNvSpPr>
            <a:spLocks noGrp="1" noChangeArrowheads="1"/>
          </p:cNvSpPr>
          <p:nvPr>
            <p:ph type="ctrTitle"/>
          </p:nvPr>
        </p:nvSpPr>
        <p:spPr>
          <a:xfrm>
            <a:off x="464234" y="381001"/>
            <a:ext cx="8229600" cy="1762115"/>
          </a:xfrm>
        </p:spPr>
        <p:txBody>
          <a:bodyPr>
            <a:normAutofit/>
          </a:bodyPr>
          <a:lstStyle/>
          <a:p>
            <a:pPr eaLnBrk="1" hangingPunct="1"/>
            <a:r>
              <a:rPr lang="en-US" altLang="ko-KR" sz="5400" b="1" dirty="0" smtClean="0">
                <a:solidFill>
                  <a:srgbClr val="FFFF00"/>
                </a:solidFill>
              </a:rPr>
              <a:t>Diseases of the  Aorta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643051"/>
            <a:ext cx="8001056" cy="3046988"/>
          </a:xfrm>
          <a:prstGeom prst="rect">
            <a:avLst/>
          </a:prstGeom>
        </p:spPr>
        <p:txBody>
          <a:bodyPr wrap="square">
            <a:spAutoFit/>
          </a:bodyPr>
          <a:lstStyle/>
          <a:p>
            <a:r>
              <a:rPr lang="en-US" sz="3200" dirty="0" smtClean="0"/>
              <a:t>A </a:t>
            </a:r>
            <a:r>
              <a:rPr lang="en-US" sz="3200" b="1" i="1" dirty="0" smtClean="0"/>
              <a:t>true aneurysm</a:t>
            </a:r>
            <a:r>
              <a:rPr lang="en-US" sz="3200" b="1" dirty="0" smtClean="0"/>
              <a:t> </a:t>
            </a:r>
            <a:r>
              <a:rPr lang="en-US" sz="3200" dirty="0" smtClean="0"/>
              <a:t>involves all three layers of the vessel wall and is distinguished from a </a:t>
            </a:r>
            <a:r>
              <a:rPr lang="en-US" sz="3200" b="1" i="1" dirty="0" err="1" smtClean="0"/>
              <a:t>pseudoaneurysm</a:t>
            </a:r>
            <a:r>
              <a:rPr lang="en-US" sz="3200" dirty="0" smtClean="0"/>
              <a:t>, in which the </a:t>
            </a:r>
            <a:r>
              <a:rPr lang="en-US" sz="3200" dirty="0" err="1" smtClean="0"/>
              <a:t>intimal</a:t>
            </a:r>
            <a:r>
              <a:rPr lang="en-US" sz="3200" dirty="0" smtClean="0"/>
              <a:t> and medial layers are disrupted and the dilated segment of the aorta is lined by adventitia only and, at times, by </a:t>
            </a:r>
            <a:r>
              <a:rPr lang="en-US" sz="3200" dirty="0" err="1" smtClean="0"/>
              <a:t>perivascular</a:t>
            </a:r>
            <a:r>
              <a:rPr lang="en-US" sz="3200" dirty="0" smtClean="0"/>
              <a:t> clot. </a:t>
            </a:r>
            <a:endParaRPr lang="en-US" sz="32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71612"/>
            <a:ext cx="8229600" cy="4752988"/>
          </a:xfrm>
        </p:spPr>
        <p:txBody>
          <a:bodyPr>
            <a:normAutofit/>
          </a:bodyPr>
          <a:lstStyle/>
          <a:p>
            <a:r>
              <a:rPr lang="en-US" sz="3600" dirty="0" smtClean="0"/>
              <a:t>Acute arterial thrombosis in situ occurs most frequently in atherosclerotic vessels at the site of an atherosclerotic plaque or aneurysm and in arterial bypass grafts.</a:t>
            </a:r>
            <a:endParaRPr lang="en-US" sz="36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u="sng" dirty="0" smtClean="0">
                <a:effectLst>
                  <a:outerShdw blurRad="38100" dist="38100" dir="2700000" algn="tl">
                    <a:srgbClr val="000000">
                      <a:alpha val="43137"/>
                    </a:srgbClr>
                  </a:outerShdw>
                </a:effectLst>
              </a:rPr>
              <a:t>Treatment: Acute Arterial Occlusion</a:t>
            </a:r>
          </a:p>
          <a:p>
            <a:r>
              <a:rPr lang="en-US" dirty="0" smtClean="0"/>
              <a:t>Once the diagnosis is made, the patient should be </a:t>
            </a:r>
            <a:r>
              <a:rPr lang="en-US" dirty="0" err="1" smtClean="0"/>
              <a:t>anticoagulated</a:t>
            </a:r>
            <a:r>
              <a:rPr lang="en-US" dirty="0" smtClean="0"/>
              <a:t> with intravenous heparin to prevent propagation of the clot. In cases of severe ischemia of recent onset, particularly when limb viability is jeopardized, immediate intervention to ensure reperfusion is indicated. </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Endovascular or surgical </a:t>
            </a:r>
            <a:r>
              <a:rPr lang="en-US" sz="3200" dirty="0" err="1" smtClean="0"/>
              <a:t>thromboembolectomy</a:t>
            </a:r>
            <a:r>
              <a:rPr lang="en-US" sz="3200" dirty="0" smtClean="0"/>
              <a:t> or arterial bypass procedures are used to restore blood flow to the ischemic extremity promptly, particularly when a large proximal vessel is occluded.</a:t>
            </a:r>
            <a:endParaRPr lang="en-US" sz="3200"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altLang="zh-TW" sz="5400" dirty="0" err="1" smtClean="0">
                <a:solidFill>
                  <a:srgbClr val="FFFF00"/>
                </a:solidFill>
              </a:rPr>
              <a:t>Thromboangitis</a:t>
            </a:r>
            <a:r>
              <a:rPr lang="en-US" altLang="zh-TW" sz="5400" dirty="0" smtClean="0">
                <a:solidFill>
                  <a:srgbClr val="FFFF00"/>
                </a:solidFill>
              </a:rPr>
              <a:t> </a:t>
            </a:r>
            <a:r>
              <a:rPr lang="en-US" altLang="zh-TW" sz="5400" dirty="0" err="1" smtClean="0">
                <a:solidFill>
                  <a:srgbClr val="FFFF00"/>
                </a:solidFill>
              </a:rPr>
              <a:t>obliterans</a:t>
            </a:r>
            <a:endParaRPr lang="en-US" altLang="zh-TW" sz="5400" dirty="0" smtClean="0">
              <a:solidFill>
                <a:srgbClr val="FFFF00"/>
              </a:solidFill>
            </a:endParaRPr>
          </a:p>
        </p:txBody>
      </p:sp>
      <p:sp>
        <p:nvSpPr>
          <p:cNvPr id="49155" name="Rectangle 3"/>
          <p:cNvSpPr>
            <a:spLocks noGrp="1" noChangeArrowheads="1"/>
          </p:cNvSpPr>
          <p:nvPr>
            <p:ph sz="quarter" idx="1"/>
          </p:nvPr>
        </p:nvSpPr>
        <p:spPr>
          <a:xfrm>
            <a:off x="304800" y="1981200"/>
            <a:ext cx="8534400" cy="4114800"/>
          </a:xfrm>
        </p:spPr>
        <p:txBody>
          <a:bodyPr>
            <a:normAutofit/>
          </a:bodyPr>
          <a:lstStyle/>
          <a:p>
            <a:r>
              <a:rPr lang="en-US" altLang="zh-CN" sz="4400" dirty="0" err="1" smtClean="0">
                <a:latin typeface="Centaur" pitchFamily="18" charset="0"/>
              </a:rPr>
              <a:t>Thromboangiitis</a:t>
            </a:r>
            <a:r>
              <a:rPr lang="en-US" altLang="zh-CN" sz="4400" dirty="0" smtClean="0">
                <a:latin typeface="Centaur" pitchFamily="18" charset="0"/>
              </a:rPr>
              <a:t> </a:t>
            </a:r>
            <a:r>
              <a:rPr lang="en-US" altLang="zh-CN" sz="4400" dirty="0" err="1" smtClean="0">
                <a:latin typeface="Centaur" pitchFamily="18" charset="0"/>
              </a:rPr>
              <a:t>obliterans</a:t>
            </a:r>
            <a:r>
              <a:rPr lang="en-US" altLang="zh-CN" sz="4400" dirty="0" smtClean="0">
                <a:latin typeface="Centaur" pitchFamily="18" charset="0"/>
              </a:rPr>
              <a:t> is a </a:t>
            </a:r>
            <a:r>
              <a:rPr lang="en-US" altLang="zh-CN" sz="4400" dirty="0" err="1" smtClean="0">
                <a:latin typeface="Centaur" pitchFamily="18" charset="0"/>
              </a:rPr>
              <a:t>nonatheroscleroticdisease</a:t>
            </a:r>
            <a:r>
              <a:rPr lang="en-US" altLang="zh-CN" sz="4400" dirty="0" smtClean="0">
                <a:latin typeface="Centaur" pitchFamily="18" charset="0"/>
              </a:rPr>
              <a:t> .</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sz="3600" dirty="0" err="1" smtClean="0"/>
              <a:t>Thromboangiitis</a:t>
            </a:r>
            <a:r>
              <a:rPr lang="en-US" sz="3600" dirty="0" smtClean="0"/>
              <a:t> </a:t>
            </a:r>
            <a:r>
              <a:rPr lang="en-US" sz="3600" dirty="0" err="1" smtClean="0"/>
              <a:t>obliterans</a:t>
            </a:r>
            <a:r>
              <a:rPr lang="en-US" sz="3600" dirty="0" smtClean="0"/>
              <a:t> (</a:t>
            </a:r>
            <a:r>
              <a:rPr lang="en-US" sz="3600" dirty="0" err="1" smtClean="0"/>
              <a:t>Buerger's</a:t>
            </a:r>
            <a:r>
              <a:rPr lang="en-US" sz="3600" dirty="0" smtClean="0"/>
              <a:t> disease) is an inflammatory occlusive vascular disorder involving small and medium-size arteries and veins in the distal upper and lower extremities. Cerebral, visceral, and coronary vessels may be affected rarely.</a:t>
            </a:r>
            <a:endParaRPr lang="en-US" sz="36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zh-TW" dirty="0" err="1" smtClean="0">
                <a:solidFill>
                  <a:srgbClr val="FFFF00"/>
                </a:solidFill>
              </a:rPr>
              <a:t>Thromboangitis</a:t>
            </a:r>
            <a:r>
              <a:rPr lang="en-US" altLang="zh-TW" dirty="0" smtClean="0">
                <a:solidFill>
                  <a:srgbClr val="FFFF00"/>
                </a:solidFill>
              </a:rPr>
              <a:t> </a:t>
            </a:r>
            <a:r>
              <a:rPr lang="en-US" altLang="zh-TW" dirty="0" err="1" smtClean="0">
                <a:solidFill>
                  <a:srgbClr val="FFFF00"/>
                </a:solidFill>
              </a:rPr>
              <a:t>obliterans</a:t>
            </a:r>
            <a:endParaRPr lang="en-US" altLang="zh-TW" dirty="0" smtClean="0">
              <a:solidFill>
                <a:srgbClr val="FFFF00"/>
              </a:solidFill>
            </a:endParaRPr>
          </a:p>
        </p:txBody>
      </p:sp>
      <p:sp>
        <p:nvSpPr>
          <p:cNvPr id="50179" name="Rectangle 3"/>
          <p:cNvSpPr>
            <a:spLocks noGrp="1" noChangeArrowheads="1"/>
          </p:cNvSpPr>
          <p:nvPr>
            <p:ph sz="quarter" idx="1"/>
          </p:nvPr>
        </p:nvSpPr>
        <p:spPr>
          <a:xfrm>
            <a:off x="304800" y="2571744"/>
            <a:ext cx="8534400" cy="3524256"/>
          </a:xfrm>
        </p:spPr>
        <p:txBody>
          <a:bodyPr/>
          <a:lstStyle/>
          <a:p>
            <a:pPr eaLnBrk="1" hangingPunct="1"/>
            <a:r>
              <a:rPr lang="en-US" altLang="zh-CN" sz="3200" dirty="0" smtClean="0">
                <a:latin typeface="Arial" charset="0"/>
                <a:cs typeface="Arial" charset="0"/>
              </a:rPr>
              <a:t>migratory superficial </a:t>
            </a:r>
            <a:r>
              <a:rPr lang="en-US" altLang="zh-CN" sz="3200" dirty="0" err="1" smtClean="0">
                <a:latin typeface="Arial" charset="0"/>
                <a:cs typeface="Arial" charset="0"/>
              </a:rPr>
              <a:t>thrombophlebitis</a:t>
            </a:r>
            <a:r>
              <a:rPr lang="en-US" altLang="zh-CN" sz="3200" dirty="0" smtClean="0">
                <a:latin typeface="Arial" charset="0"/>
              </a:rPr>
              <a:t> </a:t>
            </a:r>
          </a:p>
          <a:p>
            <a:pPr eaLnBrk="1" hangingPunct="1"/>
            <a:r>
              <a:rPr lang="en-US" altLang="zh-CN" sz="3200" dirty="0" smtClean="0">
                <a:latin typeface="Arial" charset="0"/>
              </a:rPr>
              <a:t>intermittent </a:t>
            </a:r>
            <a:r>
              <a:rPr lang="en-US" altLang="zh-CN" sz="3200" dirty="0" err="1" smtClean="0">
                <a:latin typeface="Arial" charset="0"/>
              </a:rPr>
              <a:t>claudication</a:t>
            </a:r>
            <a:endParaRPr lang="en-US" altLang="zh-CN" sz="3200" dirty="0" smtClean="0">
              <a:latin typeface="Arial" charset="0"/>
            </a:endParaRPr>
          </a:p>
          <a:p>
            <a:pPr eaLnBrk="1" hangingPunct="1"/>
            <a:r>
              <a:rPr lang="en-US" altLang="zh-TW" sz="3200" dirty="0" smtClean="0"/>
              <a:t>Pain, digit ulceration, </a:t>
            </a:r>
            <a:r>
              <a:rPr lang="en-US" altLang="zh-TW" sz="3200" dirty="0" err="1" smtClean="0"/>
              <a:t>Raynaud</a:t>
            </a:r>
            <a:r>
              <a:rPr lang="en-US" altLang="zh-TW" sz="3200" dirty="0" smtClean="0"/>
              <a:t> phenomenon</a:t>
            </a:r>
          </a:p>
          <a:p>
            <a:pPr eaLnBrk="1" hangingPunct="1"/>
            <a:r>
              <a:rPr lang="en-US" altLang="zh-CN" sz="3200" dirty="0" smtClean="0">
                <a:latin typeface="Arial" charset="0"/>
              </a:rPr>
              <a:t>more common in males, aged 20-45 years. </a:t>
            </a:r>
          </a:p>
          <a:p>
            <a:pPr eaLnBrk="1" hangingPunct="1"/>
            <a:r>
              <a:rPr lang="en-US" altLang="zh-CN" sz="3200" dirty="0" smtClean="0">
                <a:latin typeface="Arial" charset="0"/>
              </a:rPr>
              <a:t>Smoking </a:t>
            </a:r>
            <a:endParaRPr lang="zh-CN" altLang="en-US" sz="3200" dirty="0" smtClean="0">
              <a:latin typeface="Arial" charset="0"/>
            </a:endParaRPr>
          </a:p>
          <a:p>
            <a:pPr eaLnBrk="1" hangingPunct="1"/>
            <a:endParaRPr lang="en-US" altLang="zh-TW" dirty="0"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zh-TW" dirty="0" err="1" smtClean="0">
                <a:solidFill>
                  <a:srgbClr val="FFFF00"/>
                </a:solidFill>
              </a:rPr>
              <a:t>Thromboangitis</a:t>
            </a:r>
            <a:r>
              <a:rPr lang="en-US" altLang="zh-TW" dirty="0" smtClean="0">
                <a:solidFill>
                  <a:srgbClr val="FFFF00"/>
                </a:solidFill>
              </a:rPr>
              <a:t> </a:t>
            </a:r>
            <a:r>
              <a:rPr lang="en-US" altLang="zh-TW" dirty="0" err="1" smtClean="0">
                <a:solidFill>
                  <a:srgbClr val="FFFF00"/>
                </a:solidFill>
              </a:rPr>
              <a:t>obliterans</a:t>
            </a:r>
            <a:endParaRPr lang="en-US" altLang="zh-TW" dirty="0" smtClean="0">
              <a:solidFill>
                <a:srgbClr val="FFFF00"/>
              </a:solidFill>
            </a:endParaRPr>
          </a:p>
        </p:txBody>
      </p:sp>
      <p:sp>
        <p:nvSpPr>
          <p:cNvPr id="51203" name="Rectangle 3"/>
          <p:cNvSpPr>
            <a:spLocks noGrp="1" noChangeArrowheads="1"/>
          </p:cNvSpPr>
          <p:nvPr>
            <p:ph sz="quarter" idx="1"/>
          </p:nvPr>
        </p:nvSpPr>
        <p:spPr>
          <a:xfrm>
            <a:off x="304800" y="1981200"/>
            <a:ext cx="8534400" cy="4114800"/>
          </a:xfrm>
        </p:spPr>
        <p:txBody>
          <a:bodyPr/>
          <a:lstStyle/>
          <a:p>
            <a:pPr eaLnBrk="1" hangingPunct="1"/>
            <a:endParaRPr lang="en-US" altLang="zh-TW" dirty="0" smtClean="0"/>
          </a:p>
          <a:p>
            <a:pPr eaLnBrk="1" hangingPunct="1"/>
            <a:r>
              <a:rPr lang="en-US" altLang="zh-TW" sz="7200" dirty="0" smtClean="0">
                <a:solidFill>
                  <a:srgbClr val="FFC000"/>
                </a:solidFill>
              </a:rPr>
              <a:t>Rx:</a:t>
            </a:r>
            <a:r>
              <a:rPr lang="en-US" altLang="zh-TW" dirty="0" smtClean="0">
                <a:solidFill>
                  <a:srgbClr val="FFC000"/>
                </a:solidFill>
              </a:rPr>
              <a:t> </a:t>
            </a:r>
          </a:p>
          <a:p>
            <a:pPr eaLnBrk="1" hangingPunct="1"/>
            <a:r>
              <a:rPr lang="en-US" altLang="zh-TW" sz="4800" dirty="0" smtClean="0"/>
              <a:t>Cessation smoking</a:t>
            </a:r>
            <a:r>
              <a:rPr lang="en-US" altLang="zh-TW" dirty="0" smtClean="0"/>
              <a:t>.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There is no specific treatment except abstention from tobacco. The prognosis is worse in individuals who continue to smoke, but results are discouraging even in those who stop smoking. </a:t>
            </a:r>
            <a:endParaRPr lang="en-US" sz="32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b="1" i="1" dirty="0" err="1" smtClean="0">
                <a:solidFill>
                  <a:srgbClr val="FFFF00"/>
                </a:solidFill>
                <a:effectLst>
                  <a:outerShdw blurRad="38100" dist="38100" dir="2700000" algn="tl">
                    <a:srgbClr val="000000">
                      <a:alpha val="43137"/>
                    </a:srgbClr>
                  </a:outerShdw>
                </a:effectLst>
              </a:rPr>
              <a:t>Raynaud's</a:t>
            </a:r>
            <a:r>
              <a:rPr lang="en-US" sz="4800" b="1" i="1" dirty="0" smtClean="0">
                <a:solidFill>
                  <a:srgbClr val="FFFF00"/>
                </a:solidFill>
                <a:effectLst>
                  <a:outerShdw blurRad="38100" dist="38100" dir="2700000" algn="tl">
                    <a:srgbClr val="000000">
                      <a:alpha val="43137"/>
                    </a:srgbClr>
                  </a:outerShdw>
                </a:effectLst>
              </a:rPr>
              <a:t> Phenomenon</a:t>
            </a:r>
            <a:endParaRPr lang="en-US" sz="4800" b="1" i="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28736"/>
            <a:ext cx="8229600" cy="4895864"/>
          </a:xfrm>
        </p:spPr>
        <p:txBody>
          <a:bodyPr>
            <a:normAutofit/>
          </a:bodyPr>
          <a:lstStyle/>
          <a:p>
            <a:r>
              <a:rPr lang="en-US" sz="2800" dirty="0" err="1" smtClean="0"/>
              <a:t>Raynaud's</a:t>
            </a:r>
            <a:r>
              <a:rPr lang="en-US" sz="2800" dirty="0" smtClean="0"/>
              <a:t> phenomenon is characterized by episodic digital ischemia, manifested clinically by the sequential development of digital blanching, cyanosis, and </a:t>
            </a:r>
            <a:r>
              <a:rPr lang="en-US" sz="2800" dirty="0" err="1" smtClean="0"/>
              <a:t>rubor</a:t>
            </a:r>
            <a:r>
              <a:rPr lang="en-US" sz="2800" dirty="0" smtClean="0"/>
              <a:t> of the fingers or toes after cold exposure and subsequent </a:t>
            </a:r>
            <a:r>
              <a:rPr lang="en-US" sz="2800" dirty="0" err="1" smtClean="0"/>
              <a:t>rewarming</a:t>
            </a:r>
            <a:r>
              <a:rPr lang="en-US" sz="2800" dirty="0" smtClean="0"/>
              <a:t>. </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357298"/>
            <a:ext cx="7858180" cy="4524315"/>
          </a:xfrm>
          <a:prstGeom prst="rect">
            <a:avLst/>
          </a:prstGeom>
        </p:spPr>
        <p:txBody>
          <a:bodyPr wrap="square">
            <a:spAutoFit/>
          </a:bodyPr>
          <a:lstStyle/>
          <a:p>
            <a:r>
              <a:rPr lang="en-US" sz="3200" dirty="0" smtClean="0"/>
              <a:t>Aneurysms also may be classified according to their gross appearance. A </a:t>
            </a:r>
            <a:r>
              <a:rPr lang="en-US" sz="3200" b="1" i="1" dirty="0" err="1" smtClean="0"/>
              <a:t>fusiform</a:t>
            </a:r>
            <a:r>
              <a:rPr lang="en-US" sz="3200" b="1" i="1" dirty="0" smtClean="0"/>
              <a:t> aneurysm</a:t>
            </a:r>
            <a:r>
              <a:rPr lang="en-US" sz="3200" b="1" dirty="0" smtClean="0"/>
              <a:t> </a:t>
            </a:r>
            <a:r>
              <a:rPr lang="en-US" sz="3200" dirty="0" smtClean="0"/>
              <a:t>affects the entire circumference of a segment of the vessel, resulting in a diffusely dilated artery. In contrast, a </a:t>
            </a:r>
            <a:r>
              <a:rPr lang="en-US" sz="3200" b="1" i="1" dirty="0" err="1" smtClean="0"/>
              <a:t>saccular</a:t>
            </a:r>
            <a:r>
              <a:rPr lang="en-US" sz="3200" b="1" i="1" dirty="0" smtClean="0"/>
              <a:t> aneurysm</a:t>
            </a:r>
            <a:r>
              <a:rPr lang="en-US" sz="3200" b="1" dirty="0" smtClean="0"/>
              <a:t> </a:t>
            </a:r>
            <a:r>
              <a:rPr lang="en-US" sz="3200" dirty="0" smtClean="0"/>
              <a:t>involves only a portion of the circumference, resulting in an </a:t>
            </a:r>
            <a:r>
              <a:rPr lang="en-US" sz="3200" dirty="0" err="1" smtClean="0"/>
              <a:t>outpouching</a:t>
            </a:r>
            <a:r>
              <a:rPr lang="en-US" sz="3200" dirty="0" smtClean="0"/>
              <a:t> of the vessel wall. </a:t>
            </a:r>
            <a:endParaRPr lang="en-US" sz="32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2800" dirty="0" smtClean="0"/>
              <a:t>The blanching, or pallor, represents the ischemic phase of the phenomenon and results from vasospasm of digital arteries. During the ischemic phase, capillaries and </a:t>
            </a:r>
            <a:r>
              <a:rPr lang="en-US" sz="2800" dirty="0" err="1" smtClean="0"/>
              <a:t>venules</a:t>
            </a:r>
            <a:r>
              <a:rPr lang="en-US" sz="2800" dirty="0" smtClean="0"/>
              <a:t> dilate, and cyanosis results from the deoxygenated blood that is present in these vessels. A sensation of cold or numbness or </a:t>
            </a:r>
            <a:r>
              <a:rPr lang="en-US" sz="2800" dirty="0" err="1" smtClean="0"/>
              <a:t>paresthesia</a:t>
            </a:r>
            <a:r>
              <a:rPr lang="en-US" sz="2800" dirty="0" smtClean="0"/>
              <a:t> of the digits often accompanies the phases of pallor and cyanosis.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Raynaud's</a:t>
            </a:r>
            <a:r>
              <a:rPr lang="en-US" dirty="0" smtClean="0"/>
              <a:t> phenomenon is broadly separated into two categories: the idiopathic variety, termed </a:t>
            </a:r>
            <a:r>
              <a:rPr lang="en-US" i="1" dirty="0" err="1" smtClean="0"/>
              <a:t>Raynaud's</a:t>
            </a:r>
            <a:r>
              <a:rPr lang="en-US" i="1" dirty="0" smtClean="0"/>
              <a:t> disease</a:t>
            </a:r>
            <a:r>
              <a:rPr lang="en-US" dirty="0" smtClean="0"/>
              <a:t>, and the secondary variety, which is associated with other disease states or known causes of vasospasm </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5400" i="1" dirty="0" smtClean="0">
                <a:solidFill>
                  <a:srgbClr val="FFFF00"/>
                </a:solidFill>
                <a:effectLst>
                  <a:outerShdw blurRad="38100" dist="38100" dir="2700000" algn="tl">
                    <a:srgbClr val="000000">
                      <a:alpha val="43137"/>
                    </a:srgbClr>
                  </a:outerShdw>
                </a:effectLst>
              </a:rPr>
              <a:t>Secondary </a:t>
            </a:r>
            <a:r>
              <a:rPr lang="en-US" sz="5400" i="1" dirty="0" err="1" smtClean="0">
                <a:solidFill>
                  <a:srgbClr val="FFFF00"/>
                </a:solidFill>
                <a:effectLst>
                  <a:outerShdw blurRad="38100" dist="38100" dir="2700000" algn="tl">
                    <a:srgbClr val="000000">
                      <a:alpha val="43137"/>
                    </a:srgbClr>
                  </a:outerShdw>
                </a:effectLst>
              </a:rPr>
              <a:t>Raynaud's</a:t>
            </a:r>
            <a:r>
              <a:rPr lang="en-US" sz="5400" i="1" dirty="0" smtClean="0">
                <a:solidFill>
                  <a:srgbClr val="FFFF00"/>
                </a:solidFill>
                <a:effectLst>
                  <a:outerShdw blurRad="38100" dist="38100" dir="2700000" algn="tl">
                    <a:srgbClr val="000000">
                      <a:alpha val="43137"/>
                    </a:srgbClr>
                  </a:outerShdw>
                </a:effectLst>
              </a:rPr>
              <a:t> phenomenon </a:t>
            </a:r>
          </a:p>
          <a:p>
            <a:endParaRPr lang="en-US" sz="5400" i="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000108"/>
            <a:ext cx="8229600" cy="5643602"/>
          </a:xfrm>
        </p:spPr>
        <p:txBody>
          <a:bodyPr>
            <a:normAutofit fontScale="92500"/>
          </a:bodyPr>
          <a:lstStyle/>
          <a:p>
            <a:r>
              <a:rPr lang="en-US" dirty="0" smtClean="0"/>
              <a:t>  Collagen vascular diseases: scleroderma, systemic lupus </a:t>
            </a:r>
            <a:r>
              <a:rPr lang="en-US" dirty="0" err="1" smtClean="0"/>
              <a:t>erythematosus</a:t>
            </a:r>
            <a:r>
              <a:rPr lang="en-US" dirty="0" smtClean="0"/>
              <a:t>, rheumatoid arthritis, </a:t>
            </a:r>
            <a:r>
              <a:rPr lang="en-US" dirty="0" err="1" smtClean="0"/>
              <a:t>dermatomyositis</a:t>
            </a:r>
            <a:r>
              <a:rPr lang="en-US" dirty="0" smtClean="0"/>
              <a:t>, </a:t>
            </a:r>
            <a:r>
              <a:rPr lang="en-US" dirty="0" err="1" smtClean="0"/>
              <a:t>polymyositis</a:t>
            </a:r>
            <a:r>
              <a:rPr lang="en-US" dirty="0" smtClean="0"/>
              <a:t>  </a:t>
            </a:r>
          </a:p>
          <a:p>
            <a:r>
              <a:rPr lang="en-US" dirty="0" smtClean="0"/>
              <a:t> Arterial occlusive diseases: atherosclerosis of the extremities, </a:t>
            </a:r>
            <a:r>
              <a:rPr lang="en-US" dirty="0" err="1" smtClean="0"/>
              <a:t>thromboangiitis</a:t>
            </a:r>
            <a:r>
              <a:rPr lang="en-US" dirty="0" smtClean="0"/>
              <a:t> </a:t>
            </a:r>
            <a:r>
              <a:rPr lang="en-US" dirty="0" err="1" smtClean="0"/>
              <a:t>obliterans</a:t>
            </a:r>
            <a:r>
              <a:rPr lang="en-US" dirty="0" smtClean="0"/>
              <a:t>, acute arterial occlusion, thoracic outlet syndrome  </a:t>
            </a:r>
          </a:p>
          <a:p>
            <a:r>
              <a:rPr lang="en-US" dirty="0" smtClean="0"/>
              <a:t> Pulmonary hypertension  </a:t>
            </a:r>
          </a:p>
          <a:p>
            <a:r>
              <a:rPr lang="en-US" dirty="0" smtClean="0"/>
              <a:t> Neurologic disorders: </a:t>
            </a:r>
            <a:r>
              <a:rPr lang="en-US" dirty="0" err="1" smtClean="0"/>
              <a:t>intervertebral</a:t>
            </a:r>
            <a:r>
              <a:rPr lang="en-US" dirty="0" smtClean="0"/>
              <a:t> disk disease, </a:t>
            </a:r>
            <a:r>
              <a:rPr lang="en-US" dirty="0" err="1" smtClean="0"/>
              <a:t>syringomyelia</a:t>
            </a:r>
            <a:r>
              <a:rPr lang="en-US" dirty="0" smtClean="0"/>
              <a:t>, spinal cord tumors, stroke, poliomyelitis, carpal tunnel syndrome  </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Blood </a:t>
            </a:r>
            <a:r>
              <a:rPr lang="en-US" dirty="0" err="1" smtClean="0"/>
              <a:t>dyscrasias</a:t>
            </a:r>
            <a:r>
              <a:rPr lang="en-US" dirty="0" smtClean="0"/>
              <a:t>: cold agglutinins, </a:t>
            </a:r>
            <a:r>
              <a:rPr lang="en-US" dirty="0" err="1" smtClean="0"/>
              <a:t>cryoglobulinemia</a:t>
            </a:r>
            <a:r>
              <a:rPr lang="en-US" dirty="0" smtClean="0"/>
              <a:t>, </a:t>
            </a:r>
            <a:r>
              <a:rPr lang="en-US" dirty="0" err="1" smtClean="0"/>
              <a:t>cryofibrinogenemia</a:t>
            </a:r>
            <a:r>
              <a:rPr lang="en-US" dirty="0" smtClean="0"/>
              <a:t>, </a:t>
            </a:r>
            <a:r>
              <a:rPr lang="en-US" dirty="0" err="1" smtClean="0"/>
              <a:t>myeloproliferative</a:t>
            </a:r>
            <a:r>
              <a:rPr lang="en-US" dirty="0" smtClean="0"/>
              <a:t> disorders, </a:t>
            </a:r>
            <a:r>
              <a:rPr lang="en-US" dirty="0" err="1" smtClean="0"/>
              <a:t>Waldenström's</a:t>
            </a:r>
            <a:r>
              <a:rPr lang="en-US" dirty="0" smtClean="0"/>
              <a:t> </a:t>
            </a:r>
            <a:r>
              <a:rPr lang="en-US" dirty="0" err="1" smtClean="0"/>
              <a:t>macroglobulinemia</a:t>
            </a:r>
            <a:r>
              <a:rPr lang="en-US" dirty="0" smtClean="0"/>
              <a:t>   </a:t>
            </a:r>
          </a:p>
          <a:p>
            <a:r>
              <a:rPr lang="en-US" dirty="0" smtClean="0"/>
              <a:t>Trauma: vibration injury, hammer hand syndrome, electric shock, cold injury, typing, piano playing   </a:t>
            </a:r>
          </a:p>
          <a:p>
            <a:r>
              <a:rPr lang="en-US" dirty="0" smtClean="0"/>
              <a:t>Drugs: ergot derivatives, </a:t>
            </a:r>
            <a:r>
              <a:rPr lang="en-US" dirty="0" err="1" smtClean="0"/>
              <a:t>methysergide</a:t>
            </a:r>
            <a:r>
              <a:rPr lang="en-US" dirty="0" smtClean="0"/>
              <a:t>, -adrenergic receptor blockers, </a:t>
            </a:r>
            <a:r>
              <a:rPr lang="en-US" dirty="0" err="1" smtClean="0"/>
              <a:t>bleomycin</a:t>
            </a:r>
            <a:r>
              <a:rPr lang="en-US" dirty="0" smtClean="0"/>
              <a:t>, </a:t>
            </a:r>
            <a:r>
              <a:rPr lang="en-US" dirty="0" err="1" smtClean="0"/>
              <a:t>vinblastine</a:t>
            </a:r>
            <a:r>
              <a:rPr lang="en-US" dirty="0" smtClean="0"/>
              <a:t>, </a:t>
            </a:r>
            <a:r>
              <a:rPr lang="en-US" dirty="0" err="1" smtClean="0"/>
              <a:t>cisplatin</a:t>
            </a:r>
            <a:endParaRPr lang="en-US" dirty="0" smtClean="0"/>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6000" dirty="0" smtClean="0">
                <a:solidFill>
                  <a:srgbClr val="FFFF00"/>
                </a:solidFill>
                <a:latin typeface="Algerian" pitchFamily="82" charset="0"/>
              </a:rPr>
              <a:t>Venous Disorders</a:t>
            </a:r>
          </a:p>
          <a:p>
            <a:endParaRPr lang="en-US" sz="6000" dirty="0">
              <a:solidFill>
                <a:schemeClr val="accent1">
                  <a:lumMod val="75000"/>
                </a:schemeClr>
              </a:solidFill>
              <a:latin typeface="Algerian" pitchFamily="82"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eaLnBrk="1" hangingPunct="1">
              <a:defRPr/>
            </a:pPr>
            <a:r>
              <a:rPr lang="en-US" altLang="zh-CN" sz="5400" dirty="0" smtClean="0">
                <a:solidFill>
                  <a:srgbClr val="FFFF00"/>
                </a:solidFill>
              </a:rPr>
              <a:t>Introduction of venous diseases</a:t>
            </a:r>
            <a:endParaRPr lang="en-US" altLang="zh-CN" sz="5400" dirty="0" smtClean="0">
              <a:solidFill>
                <a:srgbClr val="FFFF00"/>
              </a:solidFill>
              <a:latin typeface="Arial" pitchFamily="34" charset="0"/>
              <a:cs typeface="Arial" pitchFamily="34" charset="0"/>
            </a:endParaRPr>
          </a:p>
          <a:p>
            <a:pPr eaLnBrk="1" hangingPunct="1">
              <a:defRPr/>
            </a:pPr>
            <a:endParaRPr lang="en-US" altLang="zh-CN" dirty="0" smtClean="0">
              <a:latin typeface="Arial" pitchFamily="34" charset="0"/>
              <a:cs typeface="Arial" pitchFamily="34" charset="0"/>
            </a:endParaRPr>
          </a:p>
          <a:p>
            <a:pPr eaLnBrk="1" hangingPunct="1">
              <a:defRPr/>
            </a:pPr>
            <a:r>
              <a:rPr lang="en-US" altLang="zh-CN" dirty="0" smtClean="0">
                <a:latin typeface="Arial" pitchFamily="34" charset="0"/>
                <a:cs typeface="Arial" pitchFamily="34" charset="0"/>
              </a:rPr>
              <a:t>superficial veins, include the lesser and greater </a:t>
            </a:r>
            <a:r>
              <a:rPr lang="en-US" altLang="zh-CN" dirty="0" err="1" smtClean="0">
                <a:latin typeface="Arial" pitchFamily="34" charset="0"/>
                <a:cs typeface="Arial" pitchFamily="34" charset="0"/>
              </a:rPr>
              <a:t>saphenous</a:t>
            </a:r>
            <a:r>
              <a:rPr lang="en-US" altLang="zh-CN" dirty="0" smtClean="0">
                <a:latin typeface="Arial" pitchFamily="34" charset="0"/>
                <a:cs typeface="Arial" pitchFamily="34" charset="0"/>
              </a:rPr>
              <a:t> veins</a:t>
            </a:r>
          </a:p>
          <a:p>
            <a:pPr eaLnBrk="1" hangingPunct="1">
              <a:defRPr/>
            </a:pPr>
            <a:r>
              <a:rPr lang="en-US" altLang="zh-CN" dirty="0" smtClean="0">
                <a:latin typeface="Arial" pitchFamily="34" charset="0"/>
                <a:cs typeface="Arial" pitchFamily="34" charset="0"/>
              </a:rPr>
              <a:t>perforating or communicating veins</a:t>
            </a:r>
            <a:r>
              <a:rPr lang="en-US" altLang="zh-CN" dirty="0" smtClean="0"/>
              <a:t> </a:t>
            </a:r>
            <a:endParaRPr lang="zh-CN" altLang="en-US" dirty="0" smtClean="0"/>
          </a:p>
          <a:p>
            <a:pPr eaLnBrk="1" hangingPunct="1">
              <a:defRPr/>
            </a:pPr>
            <a:r>
              <a:rPr lang="en-US" altLang="zh-CN" dirty="0" smtClean="0">
                <a:latin typeface="Arial" pitchFamily="34" charset="0"/>
                <a:cs typeface="Arial" pitchFamily="34" charset="0"/>
              </a:rPr>
              <a:t>deep veins</a:t>
            </a:r>
            <a:endParaRPr lang="en-US"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Veins in the extremities can be broadly classified as either superficial or deep. In the lower extremity, the superficial venous system includes the greater and lesser </a:t>
            </a:r>
            <a:r>
              <a:rPr lang="en-US" dirty="0" err="1" smtClean="0"/>
              <a:t>saphenous</a:t>
            </a:r>
            <a:r>
              <a:rPr lang="en-US" dirty="0" smtClean="0"/>
              <a:t> veins and their tributaries. The deep veins of the leg accompany the major arteries. Perforating veins connect the superficial and deep systems at multiple locations. Bicuspid valves are present throughout the venous system to direct the flow of venous blood centrally.</a:t>
            </a:r>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p:nvPr>
        </p:nvSpPr>
        <p:spPr/>
        <p:txBody>
          <a:bodyPr/>
          <a:lstStyle/>
          <a:p>
            <a:pPr eaLnBrk="1" hangingPunct="1"/>
            <a:r>
              <a:rPr lang="en-US" sz="4800" dirty="0" smtClean="0">
                <a:solidFill>
                  <a:srgbClr val="FFFF00"/>
                </a:solidFill>
              </a:rPr>
              <a:t>Superficial vein thrombosis</a:t>
            </a:r>
          </a:p>
          <a:p>
            <a:pPr eaLnBrk="1" hangingPunct="1"/>
            <a:endParaRPr lang="en-US" sz="4800" dirty="0" smtClean="0">
              <a:solidFill>
                <a:srgbClr val="FFFF00"/>
              </a:solidFill>
            </a:endParaRPr>
          </a:p>
          <a:p>
            <a:pPr eaLnBrk="1" hangingPunct="1"/>
            <a:r>
              <a:rPr lang="en-US" dirty="0" smtClean="0"/>
              <a:t>No PTE</a:t>
            </a:r>
          </a:p>
          <a:p>
            <a:pPr eaLnBrk="1" hangingPunct="1"/>
            <a:r>
              <a:rPr lang="en-US" dirty="0" err="1" smtClean="0"/>
              <a:t>Migratory:carcinoma</a:t>
            </a:r>
            <a:endParaRPr lang="en-US" dirty="0" smtClean="0"/>
          </a:p>
          <a:p>
            <a:pPr eaLnBrk="1" hangingPunct="1"/>
            <a:r>
              <a:rPr lang="en-US" dirty="0" err="1" smtClean="0"/>
              <a:t>Red,warm,tender</a:t>
            </a:r>
            <a:r>
              <a:rPr lang="en-US" dirty="0" smtClean="0"/>
              <a:t> cord</a:t>
            </a:r>
          </a:p>
          <a:p>
            <a:pPr eaLnBrk="1" hangingPunct="1"/>
            <a:r>
              <a:rPr lang="en-US" dirty="0" err="1" smtClean="0"/>
              <a:t>Rx:supportive</a:t>
            </a:r>
            <a:endParaRPr lang="en-US"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928688" y="1428750"/>
            <a:ext cx="6786562" cy="2308225"/>
          </a:xfrm>
          <a:prstGeom prst="rect">
            <a:avLst/>
          </a:prstGeom>
          <a:noFill/>
          <a:ln w="9525">
            <a:noFill/>
            <a:miter lim="800000"/>
            <a:headEnd/>
            <a:tailEnd/>
          </a:ln>
        </p:spPr>
        <p:txBody>
          <a:bodyPr>
            <a:spAutoFit/>
          </a:bodyPr>
          <a:lstStyle/>
          <a:p>
            <a:r>
              <a:rPr lang="en-US" sz="7200" dirty="0">
                <a:solidFill>
                  <a:srgbClr val="FFFF00"/>
                </a:solidFill>
              </a:rPr>
              <a:t>Deep Venous Thrombosis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2071678"/>
            <a:ext cx="7143800" cy="2308324"/>
          </a:xfrm>
          <a:prstGeom prst="rect">
            <a:avLst/>
          </a:prstGeom>
        </p:spPr>
        <p:txBody>
          <a:bodyPr wrap="square">
            <a:spAutoFit/>
          </a:bodyPr>
          <a:lstStyle/>
          <a:p>
            <a:r>
              <a:rPr lang="en-US" sz="4800" dirty="0" smtClean="0">
                <a:solidFill>
                  <a:srgbClr val="FFFF00"/>
                </a:solidFill>
                <a:latin typeface="Aharoni" pitchFamily="2" charset="-79"/>
                <a:cs typeface="Aharoni" pitchFamily="2" charset="-79"/>
              </a:rPr>
              <a:t>Diseases of the Aorta:</a:t>
            </a:r>
          </a:p>
          <a:p>
            <a:r>
              <a:rPr lang="en-US" sz="4800" dirty="0" smtClean="0">
                <a:solidFill>
                  <a:srgbClr val="FFFF00"/>
                </a:solidFill>
                <a:latin typeface="Arial Rounded MT Bold" pitchFamily="34" charset="0"/>
                <a:cs typeface="Aharoni" pitchFamily="2" charset="-79"/>
              </a:rPr>
              <a:t> Etiology and Associated Factors</a:t>
            </a:r>
            <a:endParaRPr lang="en-US" sz="4800" dirty="0">
              <a:solidFill>
                <a:srgbClr val="FFFF00"/>
              </a:solidFill>
              <a:latin typeface="Arial Rounded MT Bold" pitchFamily="34" charset="0"/>
              <a:cs typeface="Aharoni" pitchFamily="2" charset="-79"/>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53536"/>
            <a:ext cx="6686568" cy="1143000"/>
          </a:xfrm>
        </p:spPr>
        <p:txBody>
          <a:bodyPr/>
          <a:lstStyle/>
          <a:p>
            <a:pPr eaLnBrk="1" hangingPunct="1"/>
            <a:r>
              <a:rPr lang="en-US" dirty="0" smtClean="0">
                <a:solidFill>
                  <a:srgbClr val="FFFF00"/>
                </a:solidFill>
              </a:rPr>
              <a:t>DVT Risk Factors</a:t>
            </a:r>
          </a:p>
        </p:txBody>
      </p:sp>
      <p:sp>
        <p:nvSpPr>
          <p:cNvPr id="57347" name="Rectangle 3"/>
          <p:cNvSpPr>
            <a:spLocks noGrp="1" noChangeArrowheads="1"/>
          </p:cNvSpPr>
          <p:nvPr>
            <p:ph sz="half" idx="1"/>
          </p:nvPr>
        </p:nvSpPr>
        <p:spPr>
          <a:xfrm>
            <a:off x="1714500" y="1714488"/>
            <a:ext cx="3571875" cy="4000512"/>
          </a:xfrm>
        </p:spPr>
        <p:txBody>
          <a:bodyPr>
            <a:noAutofit/>
          </a:bodyPr>
          <a:lstStyle/>
          <a:p>
            <a:pPr eaLnBrk="1" hangingPunct="1"/>
            <a:r>
              <a:rPr lang="en-US" sz="2400" dirty="0" smtClean="0"/>
              <a:t>Malignancy</a:t>
            </a:r>
          </a:p>
          <a:p>
            <a:pPr eaLnBrk="1" hangingPunct="1"/>
            <a:r>
              <a:rPr lang="en-US" sz="2400" dirty="0" smtClean="0"/>
              <a:t>Surgery</a:t>
            </a:r>
          </a:p>
          <a:p>
            <a:pPr eaLnBrk="1" hangingPunct="1"/>
            <a:r>
              <a:rPr lang="en-US" sz="2400" dirty="0" smtClean="0"/>
              <a:t>Trauma</a:t>
            </a:r>
          </a:p>
          <a:p>
            <a:pPr eaLnBrk="1" hangingPunct="1"/>
            <a:r>
              <a:rPr lang="en-US" sz="2400" dirty="0" smtClean="0"/>
              <a:t>Pregnancy</a:t>
            </a:r>
          </a:p>
          <a:p>
            <a:pPr eaLnBrk="1" hangingPunct="1"/>
            <a:r>
              <a:rPr lang="en-US" sz="2400" dirty="0" smtClean="0"/>
              <a:t>Oral contraceptives or hormonal therapy</a:t>
            </a:r>
          </a:p>
          <a:p>
            <a:pPr eaLnBrk="1" hangingPunct="1"/>
            <a:r>
              <a:rPr lang="en-US" sz="2400" dirty="0" smtClean="0"/>
              <a:t>Immobilization</a:t>
            </a:r>
          </a:p>
          <a:p>
            <a:pPr eaLnBrk="1" hangingPunct="1"/>
            <a:r>
              <a:rPr lang="en-US" sz="2400" dirty="0" smtClean="0"/>
              <a:t>Inherited </a:t>
            </a:r>
            <a:r>
              <a:rPr lang="en-US" sz="2400" dirty="0" err="1" smtClean="0"/>
              <a:t>thrombophillia</a:t>
            </a:r>
            <a:endParaRPr lang="en-US" sz="2400" dirty="0" smtClean="0"/>
          </a:p>
        </p:txBody>
      </p:sp>
      <p:sp>
        <p:nvSpPr>
          <p:cNvPr id="57348" name="Rectangle 4"/>
          <p:cNvSpPr>
            <a:spLocks noGrp="1" noChangeArrowheads="1"/>
          </p:cNvSpPr>
          <p:nvPr>
            <p:ph sz="half" idx="2"/>
          </p:nvPr>
        </p:nvSpPr>
        <p:spPr>
          <a:xfrm>
            <a:off x="5072063" y="1643050"/>
            <a:ext cx="3154362" cy="4071950"/>
          </a:xfrm>
        </p:spPr>
        <p:txBody>
          <a:bodyPr>
            <a:noAutofit/>
          </a:bodyPr>
          <a:lstStyle/>
          <a:p>
            <a:pPr eaLnBrk="1" hangingPunct="1"/>
            <a:r>
              <a:rPr lang="en-US" sz="2400" dirty="0" smtClean="0"/>
              <a:t>Presence of venous catheter</a:t>
            </a:r>
          </a:p>
          <a:p>
            <a:pPr eaLnBrk="1" hangingPunct="1"/>
            <a:r>
              <a:rPr lang="en-US" sz="2400" dirty="0" smtClean="0"/>
              <a:t>Congestive failure</a:t>
            </a:r>
          </a:p>
          <a:p>
            <a:pPr eaLnBrk="1" hangingPunct="1"/>
            <a:r>
              <a:rPr lang="en-US" sz="2400" dirty="0" err="1" smtClean="0"/>
              <a:t>Antiphospholipid</a:t>
            </a:r>
            <a:r>
              <a:rPr lang="en-US" sz="2400" dirty="0" smtClean="0"/>
              <a:t> antibody syndrome</a:t>
            </a:r>
          </a:p>
          <a:p>
            <a:pPr eaLnBrk="1" hangingPunct="1"/>
            <a:r>
              <a:rPr lang="en-US" sz="2400" dirty="0" err="1" smtClean="0"/>
              <a:t>Hyperviscosity</a:t>
            </a:r>
            <a:endParaRPr lang="en-US" sz="2400" dirty="0" smtClean="0"/>
          </a:p>
          <a:p>
            <a:pPr eaLnBrk="1" hangingPunct="1"/>
            <a:r>
              <a:rPr lang="en-US" sz="2400" dirty="0" err="1" smtClean="0"/>
              <a:t>Nephrotic</a:t>
            </a:r>
            <a:r>
              <a:rPr lang="en-US" sz="2400" dirty="0" smtClean="0"/>
              <a:t> syndrome</a:t>
            </a:r>
          </a:p>
          <a:p>
            <a:pPr eaLnBrk="1" hangingPunct="1"/>
            <a:r>
              <a:rPr lang="en-US" sz="2400" dirty="0" smtClean="0"/>
              <a:t>Inflammatory bowel disease</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zh-CN" dirty="0" smtClean="0">
                <a:solidFill>
                  <a:srgbClr val="FFFF00"/>
                </a:solidFill>
              </a:rPr>
              <a:t>Deep venous thrombosis</a:t>
            </a:r>
          </a:p>
        </p:txBody>
      </p:sp>
      <p:sp>
        <p:nvSpPr>
          <p:cNvPr id="58371" name="Rectangle 3"/>
          <p:cNvSpPr>
            <a:spLocks noGrp="1" noChangeArrowheads="1"/>
          </p:cNvSpPr>
          <p:nvPr>
            <p:ph sz="quarter" idx="1"/>
          </p:nvPr>
        </p:nvSpPr>
        <p:spPr/>
        <p:txBody>
          <a:bodyPr/>
          <a:lstStyle/>
          <a:p>
            <a:pPr eaLnBrk="1" hangingPunct="1"/>
            <a:endParaRPr lang="en-US" altLang="zh-CN" sz="3600" smtClean="0">
              <a:latin typeface="Arial" charset="0"/>
            </a:endParaRPr>
          </a:p>
          <a:p>
            <a:pPr eaLnBrk="1" hangingPunct="1"/>
            <a:r>
              <a:rPr lang="en-US" altLang="zh-CN" sz="3600" smtClean="0">
                <a:latin typeface="Arial" charset="0"/>
              </a:rPr>
              <a:t>Etiology and pathophysiology</a:t>
            </a:r>
          </a:p>
          <a:p>
            <a:pPr eaLnBrk="1" hangingPunct="1"/>
            <a:endParaRPr lang="en-US" altLang="zh-CN" sz="3600" smtClean="0">
              <a:latin typeface="Arial" charset="0"/>
            </a:endParaRPr>
          </a:p>
          <a:p>
            <a:pPr eaLnBrk="1" hangingPunct="1"/>
            <a:r>
              <a:rPr lang="en-US" altLang="zh-CN" smtClean="0">
                <a:latin typeface="Arial" charset="0"/>
              </a:rPr>
              <a:t>Virchow triad (venous stasis, hypercoagulability, endothelial trauma) </a:t>
            </a:r>
            <a:endParaRPr lang="zh-CN" altLang="en-US" smtClean="0">
              <a:latin typeface="Arial"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53536"/>
            <a:ext cx="7829576" cy="1143000"/>
          </a:xfrm>
        </p:spPr>
        <p:txBody>
          <a:bodyPr/>
          <a:lstStyle/>
          <a:p>
            <a:pPr eaLnBrk="1" hangingPunct="1"/>
            <a:r>
              <a:rPr lang="en-US" altLang="zh-CN" dirty="0" smtClean="0">
                <a:solidFill>
                  <a:srgbClr val="FFFF00"/>
                </a:solidFill>
              </a:rPr>
              <a:t>Clinical finding and types</a:t>
            </a:r>
          </a:p>
        </p:txBody>
      </p:sp>
      <p:sp>
        <p:nvSpPr>
          <p:cNvPr id="59395" name="Rectangle 3"/>
          <p:cNvSpPr>
            <a:spLocks noGrp="1" noChangeArrowheads="1"/>
          </p:cNvSpPr>
          <p:nvPr>
            <p:ph sz="quarter" idx="1"/>
          </p:nvPr>
        </p:nvSpPr>
        <p:spPr/>
        <p:txBody>
          <a:bodyPr/>
          <a:lstStyle/>
          <a:p>
            <a:pPr eaLnBrk="1" hangingPunct="1"/>
            <a:r>
              <a:rPr lang="zh-CN" altLang="en-US" sz="3600" smtClean="0"/>
              <a:t>1 </a:t>
            </a:r>
            <a:r>
              <a:rPr lang="en-US" altLang="zh-CN" sz="3600" smtClean="0"/>
              <a:t>upper extremity deep venous thrombosis</a:t>
            </a:r>
          </a:p>
          <a:p>
            <a:pPr eaLnBrk="1" hangingPunct="1"/>
            <a:r>
              <a:rPr lang="en-US" altLang="zh-CN" sz="3600" smtClean="0"/>
              <a:t>2 inferior vena cava or superior vena cava thrombosis</a:t>
            </a:r>
          </a:p>
          <a:p>
            <a:pPr eaLnBrk="1" hangingPunct="1"/>
            <a:r>
              <a:rPr lang="en-US" altLang="zh-CN" sz="3600" smtClean="0"/>
              <a:t>3 lower extremity deep venous thrombosis</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214422"/>
            <a:ext cx="8229600" cy="5110178"/>
          </a:xfrm>
        </p:spPr>
        <p:txBody>
          <a:bodyPr/>
          <a:lstStyle/>
          <a:p>
            <a:r>
              <a:rPr lang="en-US" sz="3200" dirty="0" smtClean="0">
                <a:solidFill>
                  <a:srgbClr val="FFFF00"/>
                </a:solidFill>
                <a:latin typeface="Arial" pitchFamily="34" charset="0"/>
                <a:cs typeface="Arial" pitchFamily="34" charset="0"/>
              </a:rPr>
              <a:t>DVT of the lower extremity is subdivided into two categories:</a:t>
            </a:r>
          </a:p>
          <a:p>
            <a:r>
              <a:rPr lang="en-US" sz="3200" dirty="0" smtClean="0">
                <a:solidFill>
                  <a:schemeClr val="accent1">
                    <a:lumMod val="50000"/>
                  </a:schemeClr>
                </a:solidFill>
                <a:latin typeface="Arial" pitchFamily="34" charset="0"/>
                <a:cs typeface="Arial" pitchFamily="34" charset="0"/>
              </a:rPr>
              <a:t> </a:t>
            </a:r>
          </a:p>
          <a:p>
            <a:r>
              <a:rPr lang="en-US" dirty="0" smtClean="0"/>
              <a:t>Distal (calf) vein thrombosis, in which thrombi remain confined to the deep calf veins or the muscular calf veins, and </a:t>
            </a:r>
          </a:p>
          <a:p>
            <a:pPr lvl="0"/>
            <a:r>
              <a:rPr lang="en-US" dirty="0" smtClean="0"/>
              <a:t>Proximal vein thrombosis, in which thrombosis involves the </a:t>
            </a:r>
            <a:r>
              <a:rPr lang="en-US" dirty="0" err="1" smtClean="0"/>
              <a:t>popliteal</a:t>
            </a:r>
            <a:r>
              <a:rPr lang="en-US" dirty="0" smtClean="0"/>
              <a:t>, femoral, or iliac veins.</a:t>
            </a:r>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214422"/>
            <a:ext cx="8229600" cy="5110178"/>
          </a:xfrm>
        </p:spPr>
        <p:txBody>
          <a:bodyPr>
            <a:noAutofit/>
          </a:bodyPr>
          <a:lstStyle/>
          <a:p>
            <a:r>
              <a:rPr lang="en-US" sz="3200" dirty="0" smtClean="0"/>
              <a:t>The clinical features of lower extremity DVT include leg pain, tenderness, swelling, palpable cord, discoloration, venous distention, prominence of the superficial veins, and cyanosis. In most patients in whom DVT is clinically suspected, the symptoms and signs are nonspecific, and DVT is confirmed in less than 50% of cases. </a:t>
            </a:r>
          </a:p>
          <a:p>
            <a:endParaRPr lang="en-US" sz="3200"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t>Conversely, patients with relatively minor symptoms and signs may have extensive DVT.</a:t>
            </a:r>
            <a:endParaRPr lang="en-US" sz="4000"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ubtitle 2"/>
          <p:cNvSpPr>
            <a:spLocks noGrp="1"/>
          </p:cNvSpPr>
          <p:nvPr>
            <p:ph type="subTitle" idx="1"/>
          </p:nvPr>
        </p:nvSpPr>
        <p:spPr>
          <a:xfrm>
            <a:off x="1371600" y="3429000"/>
            <a:ext cx="6400800" cy="2209800"/>
          </a:xfrm>
        </p:spPr>
        <p:txBody>
          <a:bodyPr/>
          <a:lstStyle/>
          <a:p>
            <a:pPr eaLnBrk="1" hangingPunct="1"/>
            <a:r>
              <a:rPr lang="en-US" smtClean="0"/>
              <a:t>Permanent damage→incompetency→</a:t>
            </a:r>
          </a:p>
          <a:p>
            <a:pPr eaLnBrk="1" hangingPunct="1"/>
            <a:r>
              <a:rPr lang="en-US" smtClean="0"/>
              <a:t>Chronic ankle swelling</a:t>
            </a:r>
          </a:p>
        </p:txBody>
      </p:sp>
      <p:sp>
        <p:nvSpPr>
          <p:cNvPr id="60418" name="Title 1"/>
          <p:cNvSpPr>
            <a:spLocks noGrp="1"/>
          </p:cNvSpPr>
          <p:nvPr>
            <p:ph type="ctrTitle"/>
          </p:nvPr>
        </p:nvSpPr>
        <p:spPr>
          <a:xfrm>
            <a:off x="685800" y="1285875"/>
            <a:ext cx="7772400" cy="928679"/>
          </a:xfrm>
        </p:spPr>
        <p:txBody>
          <a:bodyPr/>
          <a:lstStyle/>
          <a:p>
            <a:pPr eaLnBrk="1" hangingPunct="1"/>
            <a:r>
              <a:rPr lang="en-US" dirty="0" err="1" smtClean="0">
                <a:solidFill>
                  <a:srgbClr val="FFFF00"/>
                </a:solidFill>
              </a:rPr>
              <a:t>Postphlebitic</a:t>
            </a:r>
            <a:r>
              <a:rPr lang="en-US" dirty="0" smtClean="0">
                <a:solidFill>
                  <a:srgbClr val="FFFF00"/>
                </a:solidFill>
              </a:rPr>
              <a:t> syndrome</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2"/>
          <p:cNvSpPr>
            <a:spLocks noGrp="1" noChangeArrowheads="1"/>
          </p:cNvSpPr>
          <p:nvPr>
            <p:ph type="title"/>
          </p:nvPr>
        </p:nvSpPr>
        <p:spPr>
          <a:xfrm>
            <a:off x="457200" y="274638"/>
            <a:ext cx="7972452" cy="1143000"/>
          </a:xfrm>
        </p:spPr>
        <p:txBody>
          <a:bodyPr/>
          <a:lstStyle/>
          <a:p>
            <a:pPr eaLnBrk="1" hangingPunct="1"/>
            <a:r>
              <a:rPr lang="en-US" dirty="0" smtClean="0">
                <a:solidFill>
                  <a:schemeClr val="tx1"/>
                </a:solidFill>
              </a:rPr>
              <a:t>Special Investigations</a:t>
            </a:r>
          </a:p>
        </p:txBody>
      </p:sp>
      <p:graphicFrame>
        <p:nvGraphicFramePr>
          <p:cNvPr id="39030" name="Group 118"/>
          <p:cNvGraphicFramePr>
            <a:graphicFrameLocks noGrp="1"/>
          </p:cNvGraphicFramePr>
          <p:nvPr>
            <p:ph type="tbl" idx="1"/>
          </p:nvPr>
        </p:nvGraphicFramePr>
        <p:xfrm>
          <a:off x="323850" y="1268413"/>
          <a:ext cx="8362950" cy="5257807"/>
        </p:xfrm>
        <a:graphic>
          <a:graphicData uri="http://schemas.openxmlformats.org/drawingml/2006/table">
            <a:tbl>
              <a:tblPr/>
              <a:tblGrid>
                <a:gridCol w="2325688"/>
                <a:gridCol w="2790825"/>
                <a:gridCol w="3246437"/>
              </a:tblGrid>
              <a:tr h="309563">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FF00"/>
                        </a:solidFill>
                        <a:effectLst/>
                        <a:latin typeface="Arial" pitchFamily="34" charset="0"/>
                        <a:cs typeface="Arial" pitchFamily="34" charset="0"/>
                      </a:endParaRPr>
                    </a:p>
                  </a:txBody>
                  <a:tcPr anchor="ct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cs typeface="Arial" pitchFamily="34" charset="0"/>
                        </a:rPr>
                        <a:t>Test</a:t>
                      </a:r>
                      <a:endParaRPr kumimoji="0" lang="en-US"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cs typeface="Arial" pitchFamily="34" charset="0"/>
                        </a:rPr>
                        <a:t>Advantages</a:t>
                      </a:r>
                      <a:endParaRPr kumimoji="0" lang="en-US"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cs typeface="Arial" pitchFamily="34" charset="0"/>
                        </a:rPr>
                        <a:t>Disadvantages</a:t>
                      </a:r>
                      <a:endParaRPr kumimoji="0" lang="en-US"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307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Contrast</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“Gold standard”</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Invasive</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FF00"/>
                          </a:solidFill>
                          <a:effectLst/>
                          <a:latin typeface="Arial" pitchFamily="34" charset="0"/>
                          <a:cs typeface="Arial" pitchFamily="34" charset="0"/>
                        </a:rPr>
                        <a:t>Venography</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Sensitivity approaches 100%</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Requires specialized equipment</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Easily interpretable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Rare, but serious side effects</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Magnetic Resonance</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Highly accurate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Expensive</a:t>
                      </a:r>
                    </a:p>
                  </a:txBody>
                  <a:tcPr horzOverflow="overflow">
                    <a:lnL>
                      <a:noFill/>
                    </a:lnL>
                    <a:lnR cap="flat">
                      <a:noFill/>
                    </a:lnR>
                    <a:lnT>
                      <a:noFill/>
                    </a:lnT>
                    <a:lnB>
                      <a:noFill/>
                    </a:lnB>
                    <a:lnTlToBr>
                      <a:noFill/>
                    </a:lnTlToBr>
                    <a:lnBlToTr>
                      <a:noFill/>
                    </a:lnBlToTr>
                    <a:noFill/>
                  </a:tcPr>
                </a:tc>
              </a:tr>
              <a:tr h="307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Imaging</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Safe during pregnancy</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Not readily available</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Non-invasive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 </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Computed Tomography</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Non-invasive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Limited data</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Can diagnose pelvic </a:t>
                      </a:r>
                      <a:r>
                        <a:rPr kumimoji="0" lang="en-US" sz="1400" b="1" i="0" u="none" strike="noStrike" cap="none" normalizeH="0" baseline="0" dirty="0" smtClean="0">
                          <a:ln>
                            <a:noFill/>
                          </a:ln>
                          <a:solidFill>
                            <a:srgbClr val="FFFF00"/>
                          </a:solidFill>
                          <a:effectLst/>
                          <a:latin typeface="Arial" pitchFamily="34" charset="0"/>
                          <a:cs typeface="Arial" pitchFamily="34" charset="0"/>
                        </a:rPr>
                        <a:t>DVT</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 </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Concurrently exclude PE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Ultrasonography</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Highly accurate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Not accurate for calf or pelvic </a:t>
                      </a:r>
                      <a:r>
                        <a:rPr kumimoji="0" lang="en-US" sz="1400" b="1" i="0" u="none" strike="noStrike" cap="none" normalizeH="0" baseline="0" dirty="0" smtClean="0">
                          <a:ln>
                            <a:noFill/>
                          </a:ln>
                          <a:solidFill>
                            <a:srgbClr val="FFFF00"/>
                          </a:solidFill>
                          <a:effectLst/>
                          <a:latin typeface="Arial" pitchFamily="34" charset="0"/>
                          <a:cs typeface="Arial" pitchFamily="34" charset="0"/>
                        </a:rPr>
                        <a:t>DVT</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307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Non-invasive</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Complete study is time consuming</a:t>
                      </a: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D-Dimer</a:t>
                      </a:r>
                    </a:p>
                  </a:txBody>
                  <a:tcP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Rapid laboratory study</a:t>
                      </a: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Only used to rule-out </a:t>
                      </a:r>
                      <a:r>
                        <a:rPr kumimoji="0" lang="en-US" sz="1400" b="1" i="0" u="none" strike="noStrike" cap="none" normalizeH="0" baseline="0" dirty="0" smtClean="0">
                          <a:ln>
                            <a:noFill/>
                          </a:ln>
                          <a:solidFill>
                            <a:srgbClr val="FFFF00"/>
                          </a:solidFill>
                          <a:effectLst/>
                          <a:latin typeface="Arial" pitchFamily="34" charset="0"/>
                          <a:cs typeface="Arial" pitchFamily="34" charset="0"/>
                        </a:rPr>
                        <a:t>DVT</a:t>
                      </a:r>
                      <a:endParaRPr kumimoji="0" lang="en-US" sz="1400" b="0"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309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 </a:t>
                      </a: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00"/>
                          </a:solidFill>
                          <a:effectLst/>
                          <a:latin typeface="Arial" pitchFamily="34" charset="0"/>
                          <a:cs typeface="Arial" pitchFamily="34" charset="0"/>
                        </a:rPr>
                        <a:t>Can aide in exclusion of </a:t>
                      </a:r>
                      <a:r>
                        <a:rPr kumimoji="0" lang="en-US" sz="1400" b="1" i="0" u="none" strike="noStrike" cap="none" normalizeH="0" baseline="0" smtClean="0">
                          <a:ln>
                            <a:noFill/>
                          </a:ln>
                          <a:solidFill>
                            <a:srgbClr val="FFFF00"/>
                          </a:solidFill>
                          <a:effectLst/>
                          <a:latin typeface="Arial" pitchFamily="34" charset="0"/>
                          <a:cs typeface="Arial" pitchFamily="34" charset="0"/>
                        </a:rPr>
                        <a:t>DVT</a:t>
                      </a:r>
                      <a:endParaRPr kumimoji="0" lang="en-US" sz="1400" b="0" i="0" u="none" strike="noStrike" cap="none" normalizeH="0" baseline="0" smtClean="0">
                        <a:ln>
                          <a:noFill/>
                        </a:ln>
                        <a:solidFill>
                          <a:srgbClr val="FFFF00"/>
                        </a:solidFill>
                        <a:effectLst/>
                        <a:latin typeface="Arial" pitchFamily="34" charset="0"/>
                        <a:cs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00"/>
                          </a:solidFill>
                          <a:effectLst/>
                          <a:latin typeface="Arial" pitchFamily="34" charset="0"/>
                          <a:cs typeface="Arial" pitchFamily="34" charset="0"/>
                        </a:rPr>
                        <a:t> </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928662" y="2071678"/>
            <a:ext cx="2328850" cy="1143000"/>
          </a:xfrm>
        </p:spPr>
        <p:txBody>
          <a:bodyPr>
            <a:normAutofit fontScale="90000"/>
          </a:bodyPr>
          <a:lstStyle/>
          <a:p>
            <a:pPr eaLnBrk="1" hangingPunct="1"/>
            <a:r>
              <a:rPr lang="en-US" sz="8800" dirty="0" smtClean="0">
                <a:solidFill>
                  <a:srgbClr val="FFFF00"/>
                </a:solidFill>
              </a:rPr>
              <a:t>Rx</a:t>
            </a:r>
          </a:p>
        </p:txBody>
      </p:sp>
      <p:sp>
        <p:nvSpPr>
          <p:cNvPr id="62467" name="Content Placeholder 2"/>
          <p:cNvSpPr>
            <a:spLocks noGrp="1"/>
          </p:cNvSpPr>
          <p:nvPr>
            <p:ph sz="quarter" idx="1"/>
          </p:nvPr>
        </p:nvSpPr>
        <p:spPr/>
        <p:txBody>
          <a:bodyPr/>
          <a:lstStyle/>
          <a:p>
            <a:pPr eaLnBrk="1" hangingPunct="1"/>
            <a:endParaRPr lang="en-US" sz="5400" dirty="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Anticoagulant therapy, which is the treatment of choice in most patients with VTE, reduces the extension and recurrence of symptomatic proximal and calf DVT.</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53536"/>
            <a:ext cx="4471990" cy="1143000"/>
          </a:xfrm>
        </p:spPr>
        <p:txBody>
          <a:bodyPr>
            <a:normAutofit fontScale="90000"/>
          </a:bodyPr>
          <a:lstStyle/>
          <a:p>
            <a:pPr eaLnBrk="1" hangingPunct="1"/>
            <a:r>
              <a:rPr lang="en-US" sz="8800" dirty="0" smtClean="0">
                <a:solidFill>
                  <a:srgbClr val="FFFF00"/>
                </a:solidFill>
              </a:rPr>
              <a:t>Etiology</a:t>
            </a:r>
          </a:p>
        </p:txBody>
      </p:sp>
      <p:sp>
        <p:nvSpPr>
          <p:cNvPr id="11267" name="Content Placeholder 2"/>
          <p:cNvSpPr>
            <a:spLocks noGrp="1"/>
          </p:cNvSpPr>
          <p:nvPr>
            <p:ph sz="quarter" idx="1"/>
          </p:nvPr>
        </p:nvSpPr>
        <p:spPr/>
        <p:txBody>
          <a:bodyPr/>
          <a:lstStyle/>
          <a:p>
            <a:pPr eaLnBrk="1" hangingPunct="1"/>
            <a:r>
              <a:rPr lang="en-US" dirty="0" smtClean="0"/>
              <a:t>Degenerative</a:t>
            </a:r>
          </a:p>
          <a:p>
            <a:pPr eaLnBrk="1" hangingPunct="1"/>
            <a:r>
              <a:rPr lang="en-US" dirty="0" smtClean="0"/>
              <a:t>Inherited</a:t>
            </a:r>
          </a:p>
          <a:p>
            <a:pPr eaLnBrk="1" hangingPunct="1"/>
            <a:r>
              <a:rPr lang="en-US" dirty="0" smtClean="0"/>
              <a:t>Infective</a:t>
            </a:r>
          </a:p>
          <a:p>
            <a:pPr eaLnBrk="1" hangingPunct="1"/>
            <a:r>
              <a:rPr lang="en-US" dirty="0" err="1" smtClean="0"/>
              <a:t>Vasculitis</a:t>
            </a:r>
            <a:endParaRPr lang="en-US" dirty="0" smtClean="0"/>
          </a:p>
          <a:p>
            <a:pPr eaLnBrk="1" hangingPunct="1"/>
            <a:r>
              <a:rPr lang="en-US" dirty="0" smtClean="0"/>
              <a:t>Trauma</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sz="4000" b="1" i="1" dirty="0" smtClean="0">
                <a:solidFill>
                  <a:srgbClr val="FFFF00"/>
                </a:solidFill>
              </a:rPr>
              <a:t>Thrombolytic Therapy </a:t>
            </a:r>
          </a:p>
          <a:p>
            <a:r>
              <a:rPr lang="en-US" dirty="0" smtClean="0"/>
              <a:t>Although thrombolytic therapy results in increased rates of early patency of leg veins after DVT, it has not been conclusively shown to decrease the subsequent rate of post-thrombotic syndrome or pulmonary emboli. Except for patients who have life-threatening limb ischemia due to massive thrombosis, </a:t>
            </a:r>
            <a:r>
              <a:rPr lang="en-US" dirty="0" err="1" smtClean="0"/>
              <a:t>thrombolysis</a:t>
            </a:r>
            <a:r>
              <a:rPr lang="en-US" dirty="0" smtClean="0"/>
              <a:t> is not recommended in patients with DVT. </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57232"/>
            <a:ext cx="8229600" cy="5315285"/>
          </a:xfrm>
        </p:spPr>
        <p:txBody>
          <a:bodyPr>
            <a:normAutofit/>
          </a:bodyPr>
          <a:lstStyle/>
          <a:p>
            <a:r>
              <a:rPr lang="en-US" sz="5400" i="1" dirty="0" smtClean="0">
                <a:solidFill>
                  <a:srgbClr val="FFFF00"/>
                </a:solidFill>
              </a:rPr>
              <a:t>Varicose veins </a:t>
            </a:r>
            <a:r>
              <a:rPr lang="en-US" sz="2800" dirty="0" smtClean="0"/>
              <a:t>are dilated, tortuous superficial veins that result from defective structure and function of the valves of the </a:t>
            </a:r>
            <a:r>
              <a:rPr lang="en-US" sz="2800" dirty="0" err="1" smtClean="0"/>
              <a:t>saphenous</a:t>
            </a:r>
            <a:r>
              <a:rPr lang="en-US" sz="2800" dirty="0" smtClean="0"/>
              <a:t> veins, intrinsic weakness of the vein wall, high </a:t>
            </a:r>
            <a:r>
              <a:rPr lang="en-US" sz="2800" dirty="0" err="1" smtClean="0"/>
              <a:t>intraluminal</a:t>
            </a:r>
            <a:r>
              <a:rPr lang="en-US" sz="2800" dirty="0" smtClean="0"/>
              <a:t> pressure, or, rarely, </a:t>
            </a:r>
            <a:r>
              <a:rPr lang="en-US" sz="2800" dirty="0" err="1" smtClean="0"/>
              <a:t>arteriovenous</a:t>
            </a:r>
            <a:r>
              <a:rPr lang="en-US" sz="2800" dirty="0" smtClean="0"/>
              <a:t> fistulas. Varicose veins can be categorized as primary or secondary. Primary varicose veins originate in the superficial system and occur two to three times as frequently in women as in men. </a:t>
            </a:r>
          </a:p>
          <a:p>
            <a:endParaRPr lang="en-US" sz="2800"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Approximately one-half of these patients have a family history of varicose veins. Secondary varicose veins result from deep venous insufficiency and incompetent perforating veins or from deep venous occlusion that causes enlargement of superficial veins that are serving as collaterals.</a:t>
            </a:r>
          </a:p>
          <a:p>
            <a:endParaRPr lang="en-US" sz="3200"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Patients with venous varicosities are often concerned about the cosmetic appearance of their legs. Symptoms consist of a dull ache or pressure sensation in the legs after prolonged standing; this is relieved with leg elevation. The legs feel heavy, and mild ankle edema develops occasionally. </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Extensive venous varicosities may cause skin ulcerations near the ankle. Superficial venous thrombosis may be a recurring problem, and, rarely, a varicosity ruptures and bleeds. Visual inspection of the legs in the dependent position usually confirms the presence of varicose veins.</a:t>
            </a:r>
          </a:p>
          <a:p>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Varicose veins usually can be treated with conservative measures. Symptoms often decrease when the legs are elevated periodically, prolonged standing is avoided, and elastic support hose are worn. External compression stockings provide a counterbalance to the hydrostatic pressure in the veins. </a:t>
            </a:r>
            <a:endParaRPr lang="en-US" sz="3200"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Ablative procedures, including </a:t>
            </a:r>
            <a:r>
              <a:rPr lang="en-US" dirty="0" err="1" smtClean="0"/>
              <a:t>sclerotherapy</a:t>
            </a:r>
            <a:r>
              <a:rPr lang="en-US" dirty="0" smtClean="0"/>
              <a:t>, </a:t>
            </a:r>
            <a:r>
              <a:rPr lang="en-US" dirty="0" err="1" smtClean="0"/>
              <a:t>endovenous</a:t>
            </a:r>
            <a:r>
              <a:rPr lang="en-US" dirty="0" smtClean="0"/>
              <a:t> radiofrequency or laser ablation, and surgery, may be considered to treat varicose veins in selected patients who have persistent symptoms, have recurrent superficial vein thrombosis, and/or develop skin ulceration. Ablative therapy may also be indicated for cosmetic reasons.</a:t>
            </a:r>
          </a:p>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71472" y="714356"/>
            <a:ext cx="6643734" cy="1643074"/>
          </a:xfrm>
        </p:spPr>
        <p:txBody>
          <a:bodyPr>
            <a:noAutofit/>
          </a:bodyPr>
          <a:lstStyle/>
          <a:p>
            <a:r>
              <a:rPr lang="en-US" altLang="zh-CN" sz="4000" b="1" i="1" u="sng" dirty="0" smtClean="0">
                <a:solidFill>
                  <a:srgbClr val="FFFF00"/>
                </a:solidFill>
                <a:effectLst>
                  <a:outerShdw blurRad="38100" dist="38100" dir="2700000" algn="tl">
                    <a:srgbClr val="000000">
                      <a:alpha val="43137"/>
                    </a:srgbClr>
                  </a:outerShdw>
                </a:effectLst>
                <a:latin typeface="Arial" charset="0"/>
              </a:rPr>
              <a:t/>
            </a:r>
            <a:br>
              <a:rPr lang="en-US" altLang="zh-CN" sz="4000" b="1" i="1" u="sng" dirty="0" smtClean="0">
                <a:solidFill>
                  <a:srgbClr val="FFFF00"/>
                </a:solidFill>
                <a:effectLst>
                  <a:outerShdw blurRad="38100" dist="38100" dir="2700000" algn="tl">
                    <a:srgbClr val="000000">
                      <a:alpha val="43137"/>
                    </a:srgbClr>
                  </a:outerShdw>
                </a:effectLst>
                <a:latin typeface="Arial" charset="0"/>
              </a:rPr>
            </a:br>
            <a:r>
              <a:rPr lang="en-US" altLang="zh-CN" sz="3600" b="1" i="1" u="sng" dirty="0" smtClean="0">
                <a:solidFill>
                  <a:srgbClr val="FFFF00"/>
                </a:solidFill>
                <a:effectLst>
                  <a:outerShdw blurRad="38100" dist="38100" dir="2700000" algn="tl">
                    <a:srgbClr val="000000">
                      <a:alpha val="43137"/>
                    </a:srgbClr>
                  </a:outerShdw>
                </a:effectLst>
                <a:latin typeface="Arial" charset="0"/>
              </a:rPr>
              <a:t>chronic venous insufficiency</a:t>
            </a:r>
            <a:endParaRPr lang="zh-CN" altLang="en-US" sz="3600" b="1" i="1" u="sng" dirty="0" smtClean="0">
              <a:solidFill>
                <a:srgbClr val="FFFF00"/>
              </a:solidFill>
              <a:effectLst>
                <a:outerShdw blurRad="38100" dist="38100" dir="2700000" algn="tl">
                  <a:srgbClr val="000000">
                    <a:alpha val="43137"/>
                  </a:srgbClr>
                </a:outerShdw>
              </a:effectLst>
              <a:latin typeface="Arial" charset="0"/>
            </a:endParaRPr>
          </a:p>
        </p:txBody>
      </p:sp>
      <p:sp>
        <p:nvSpPr>
          <p:cNvPr id="67587" name="Rectangle 3"/>
          <p:cNvSpPr>
            <a:spLocks noGrp="1" noChangeArrowheads="1"/>
          </p:cNvSpPr>
          <p:nvPr>
            <p:ph sz="quarter" idx="1"/>
          </p:nvPr>
        </p:nvSpPr>
        <p:spPr>
          <a:xfrm>
            <a:off x="500034" y="3000372"/>
            <a:ext cx="8643966" cy="3857628"/>
          </a:xfrm>
        </p:spPr>
        <p:txBody>
          <a:bodyPr/>
          <a:lstStyle/>
          <a:p>
            <a:pPr eaLnBrk="1" hangingPunct="1"/>
            <a:r>
              <a:rPr lang="en-US" altLang="zh-CN" sz="3600" dirty="0" smtClean="0">
                <a:latin typeface="Arial" charset="0"/>
              </a:rPr>
              <a:t>Etiology and </a:t>
            </a:r>
            <a:r>
              <a:rPr lang="en-US" altLang="zh-CN" sz="3600" dirty="0" err="1" smtClean="0">
                <a:latin typeface="Arial" charset="0"/>
              </a:rPr>
              <a:t>pathophysiology</a:t>
            </a:r>
            <a:r>
              <a:rPr lang="en-US" altLang="zh-CN" sz="3600" dirty="0" smtClean="0">
                <a:latin typeface="Arial" charset="0"/>
              </a:rPr>
              <a:t>:</a:t>
            </a:r>
          </a:p>
          <a:p>
            <a:pPr eaLnBrk="1" hangingPunct="1">
              <a:buFontTx/>
              <a:buNone/>
            </a:pPr>
            <a:r>
              <a:rPr lang="en-US" altLang="zh-CN" sz="3600" dirty="0" smtClean="0">
                <a:latin typeface="Arial" charset="0"/>
                <a:cs typeface="Arial" charset="0"/>
              </a:rPr>
              <a:t>   damage to venous valves.</a:t>
            </a:r>
            <a:endParaRPr lang="en-US" altLang="zh-CN" sz="3600" dirty="0" smtClean="0">
              <a:latin typeface="Arial" charset="0"/>
            </a:endParaRPr>
          </a:p>
          <a:p>
            <a:pPr eaLnBrk="1" hangingPunct="1"/>
            <a:endParaRPr lang="en-US" altLang="zh-CN" sz="3600" dirty="0" smtClean="0">
              <a:latin typeface="Arial" charset="0"/>
            </a:endParaRPr>
          </a:p>
          <a:p>
            <a:pPr eaLnBrk="1" hangingPunct="1"/>
            <a:r>
              <a:rPr lang="en-US" altLang="zh-CN" sz="3600" dirty="0" smtClean="0">
                <a:latin typeface="Arial" charset="0"/>
              </a:rPr>
              <a:t>Clinical finding and diagnosis</a:t>
            </a:r>
          </a:p>
          <a:p>
            <a:pPr eaLnBrk="1" hangingPunct="1"/>
            <a:endParaRPr lang="en-US" altLang="zh-CN" sz="3600" dirty="0" smtClean="0">
              <a:latin typeface="Arial" charset="0"/>
            </a:endParaRPr>
          </a:p>
          <a:p>
            <a:pPr eaLnBrk="1" hangingPunct="1"/>
            <a:r>
              <a:rPr lang="en-US" altLang="zh-CN" sz="3600" dirty="0" smtClean="0">
                <a:latin typeface="Arial" charset="0"/>
              </a:rPr>
              <a:t>Rx</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Patients with venous insufficiency often complain of a dull ache in the leg that worsens with prolonged standing and resolves with leg elevation. Examination demonstrates increased leg circumference, edema, and superficial varicose veins. </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Chronic venous insufficiency may result from DVT and/or </a:t>
            </a:r>
            <a:r>
              <a:rPr lang="en-US" dirty="0" err="1" smtClean="0"/>
              <a:t>valvular</a:t>
            </a:r>
            <a:r>
              <a:rPr lang="en-US" dirty="0" smtClean="0"/>
              <a:t> incompetence. After DVT, the delicate valve leaflets become thickened and contracted so that they cannot prevent retrograde flow of blood; the vein becomes rigid and thick walled. Although most veins </a:t>
            </a:r>
            <a:r>
              <a:rPr lang="en-US" dirty="0" err="1" smtClean="0"/>
              <a:t>recanalize</a:t>
            </a:r>
            <a:r>
              <a:rPr lang="en-US" dirty="0" smtClean="0"/>
              <a:t> after an episode of thrombosis, the large proximal veins may remain occluded.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53536"/>
            <a:ext cx="8229600" cy="2461084"/>
          </a:xfrm>
        </p:spPr>
        <p:txBody>
          <a:bodyPr>
            <a:normAutofit/>
          </a:bodyPr>
          <a:lstStyle/>
          <a:p>
            <a:pPr eaLnBrk="1" hangingPunct="1"/>
            <a:r>
              <a:rPr lang="en-US" altLang="zh-TW" sz="4800" dirty="0" smtClean="0">
                <a:solidFill>
                  <a:srgbClr val="FFFF00"/>
                </a:solidFill>
              </a:rPr>
              <a:t>Abdominal aortic aneurysm</a:t>
            </a:r>
          </a:p>
        </p:txBody>
      </p:sp>
      <p:sp>
        <p:nvSpPr>
          <p:cNvPr id="12291" name="Rectangle 3"/>
          <p:cNvSpPr>
            <a:spLocks noGrp="1" noChangeArrowheads="1"/>
          </p:cNvSpPr>
          <p:nvPr>
            <p:ph sz="quarter" idx="1"/>
          </p:nvPr>
        </p:nvSpPr>
        <p:spPr>
          <a:xfrm>
            <a:off x="457200" y="1981200"/>
            <a:ext cx="8382000" cy="4114800"/>
          </a:xfrm>
        </p:spPr>
        <p:txBody>
          <a:bodyPr/>
          <a:lstStyle/>
          <a:p>
            <a:pPr eaLnBrk="1" hangingPunct="1"/>
            <a:r>
              <a:rPr lang="en-US" altLang="zh-TW" dirty="0" smtClean="0"/>
              <a:t>.</a:t>
            </a:r>
            <a:endParaRPr lang="en-US" altLang="zh-TW" sz="2800"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28736"/>
            <a:ext cx="8229600" cy="4743781"/>
          </a:xfrm>
        </p:spPr>
        <p:txBody>
          <a:bodyPr>
            <a:normAutofit/>
          </a:bodyPr>
          <a:lstStyle/>
          <a:p>
            <a:r>
              <a:rPr lang="en-US" dirty="0" smtClean="0"/>
              <a:t>Patients should be advised to avoid prolonged standing or sitting; frequent leg elevation is helpful. Ulcers should be treated with applications of wet to dry dressings or occlusive hydrocolloid dressings. </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6000" i="1" u="sng" dirty="0" smtClean="0">
                <a:solidFill>
                  <a:srgbClr val="FFFF00"/>
                </a:solidFill>
              </a:rPr>
              <a:t>Lymphatic Disorders</a:t>
            </a:r>
            <a:endParaRPr lang="en-US" sz="6000" i="1" u="sng" dirty="0">
              <a:solidFill>
                <a:srgbClr val="FFFF00"/>
              </a:solidFill>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Lymphatic capillaries are blind-ended tubes formed by a single layer of endothelial cells. The absent or widely fenestrated basement membrane of lymphatic capillaries allows access to interstitial proteins and particles. Lymphatic capillaries merge to form larger vessels that contain smooth muscle and are capable of </a:t>
            </a:r>
            <a:r>
              <a:rPr lang="en-US" dirty="0" err="1" smtClean="0"/>
              <a:t>vasomotion</a:t>
            </a:r>
            <a:r>
              <a:rPr lang="en-US" dirty="0" smtClean="0"/>
              <a:t>. </a:t>
            </a:r>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Small- and medium-size lymphatic vessels empty into progressively larger channels, most of which drain into the thoracic duct. The lymphatic circulation is involved in the absorption of interstitial fluid and in the response to infection.</a:t>
            </a:r>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6000" i="1" u="sng" dirty="0" err="1" smtClean="0">
                <a:solidFill>
                  <a:srgbClr val="FFFF00"/>
                </a:solidFill>
              </a:rPr>
              <a:t>Lymphedema</a:t>
            </a:r>
            <a:endParaRPr lang="en-US" sz="6000" i="1" u="sng" dirty="0" smtClean="0">
              <a:solidFill>
                <a:srgbClr val="FFFF00"/>
              </a:solidFill>
            </a:endParaRPr>
          </a:p>
          <a:p>
            <a:endParaRPr lang="en-US" dirty="0" smtClean="0"/>
          </a:p>
          <a:p>
            <a:r>
              <a:rPr lang="en-US" dirty="0" err="1" smtClean="0"/>
              <a:t>Lymphedema</a:t>
            </a:r>
            <a:r>
              <a:rPr lang="en-US" dirty="0" smtClean="0"/>
              <a:t> may be categorized as primary or secondary </a:t>
            </a:r>
          </a:p>
          <a:p>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4800" dirty="0" smtClean="0">
                <a:solidFill>
                  <a:srgbClr val="FFFF00"/>
                </a:solidFill>
              </a:rPr>
              <a:t>Primary </a:t>
            </a:r>
            <a:r>
              <a:rPr lang="en-US" sz="4800" dirty="0" err="1" smtClean="0">
                <a:solidFill>
                  <a:srgbClr val="FFFF00"/>
                </a:solidFill>
              </a:rPr>
              <a:t>lymphedema</a:t>
            </a:r>
            <a:r>
              <a:rPr lang="en-US" sz="4800" dirty="0" smtClean="0">
                <a:solidFill>
                  <a:srgbClr val="FFFF00"/>
                </a:solidFill>
              </a:rPr>
              <a:t> </a:t>
            </a:r>
            <a:r>
              <a:rPr lang="en-US" dirty="0" smtClean="0"/>
              <a:t>may be secondary to agenesis, </a:t>
            </a:r>
            <a:r>
              <a:rPr lang="en-US" dirty="0" err="1" smtClean="0"/>
              <a:t>hypoplasia</a:t>
            </a:r>
            <a:r>
              <a:rPr lang="en-US" dirty="0" smtClean="0"/>
              <a:t>, or obstruction of the lymphatic vessels.</a:t>
            </a: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5400" dirty="0" smtClean="0">
                <a:solidFill>
                  <a:srgbClr val="FFFF00"/>
                </a:solidFill>
              </a:rPr>
              <a:t>Secondary</a:t>
            </a:r>
          </a:p>
          <a:p>
            <a:r>
              <a:rPr lang="en-US" dirty="0" smtClean="0"/>
              <a:t>Recurrent </a:t>
            </a:r>
            <a:r>
              <a:rPr lang="en-US" dirty="0" err="1" smtClean="0"/>
              <a:t>lymphangitis</a:t>
            </a:r>
            <a:endParaRPr lang="en-US" dirty="0" smtClean="0"/>
          </a:p>
          <a:p>
            <a:r>
              <a:rPr lang="en-US" dirty="0" err="1" smtClean="0"/>
              <a:t>Filariasis</a:t>
            </a:r>
            <a:r>
              <a:rPr lang="en-US" dirty="0" smtClean="0"/>
              <a:t> </a:t>
            </a:r>
          </a:p>
          <a:p>
            <a:r>
              <a:rPr lang="en-US" dirty="0" smtClean="0"/>
              <a:t>Tuberculosis</a:t>
            </a:r>
          </a:p>
          <a:p>
            <a:r>
              <a:rPr lang="en-US" dirty="0" smtClean="0"/>
              <a:t>Neoplasm</a:t>
            </a:r>
          </a:p>
          <a:p>
            <a:r>
              <a:rPr lang="en-US" dirty="0" smtClean="0"/>
              <a:t>Surgery</a:t>
            </a:r>
          </a:p>
          <a:p>
            <a:r>
              <a:rPr lang="en-US" dirty="0" smtClean="0"/>
              <a:t>Radiation therapy</a:t>
            </a:r>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5400" b="1" i="1" u="sng" dirty="0" smtClean="0">
                <a:solidFill>
                  <a:srgbClr val="FFFF00"/>
                </a:solidFill>
              </a:rPr>
              <a:t>Treatment: </a:t>
            </a:r>
            <a:r>
              <a:rPr lang="en-US" sz="5400" b="1" i="1" u="sng" dirty="0" err="1" smtClean="0">
                <a:solidFill>
                  <a:srgbClr val="FFFF00"/>
                </a:solidFill>
              </a:rPr>
              <a:t>Lymphedema</a:t>
            </a:r>
            <a:endParaRPr lang="en-US" sz="5400" b="1" i="1" u="sng" dirty="0" smtClean="0">
              <a:solidFill>
                <a:srgbClr val="FFFF00"/>
              </a:solidFill>
            </a:endParaRPr>
          </a:p>
          <a:p>
            <a:endParaRPr lang="en-US" sz="5400" b="1" i="1" u="sng" dirty="0">
              <a:solidFill>
                <a:srgbClr val="FFFF00"/>
              </a:solidFill>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Patients with </a:t>
            </a:r>
            <a:r>
              <a:rPr lang="en-US" dirty="0" err="1" smtClean="0"/>
              <a:t>lymphedema</a:t>
            </a:r>
            <a:r>
              <a:rPr lang="en-US" dirty="0" smtClean="0"/>
              <a:t> of the lower extremities must be instructed to take meticulous care of their feet to prevent recurrent </a:t>
            </a:r>
            <a:r>
              <a:rPr lang="en-US" dirty="0" err="1" smtClean="0"/>
              <a:t>lymphangitis</a:t>
            </a:r>
            <a:r>
              <a:rPr lang="en-US" dirty="0" smtClean="0"/>
              <a:t>. Skin hygiene is important, and emollients can be used to prevent drying. Prophylactic antibiotics are often helpful, and fungal infection should be treated aggressively. Patients should be encouraged to participate in physical activity.</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Diuretics are contraindicated and may cause depletion of intravascular volume and metabolic abnormalities.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2214554"/>
            <a:ext cx="8229600" cy="4110046"/>
          </a:xfrm>
        </p:spPr>
        <p:txBody>
          <a:bodyPr>
            <a:normAutofit/>
          </a:bodyPr>
          <a:lstStyle/>
          <a:p>
            <a:r>
              <a:rPr lang="en-US" sz="4000" dirty="0" smtClean="0"/>
              <a:t>Abdominal aortic aneurysms occur more frequently in males than in females, and the incidence increases with age.</a:t>
            </a:r>
            <a:endParaRPr lang="en-US" sz="40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4" descr="j0239011[1]"/>
          <p:cNvPicPr>
            <a:picLocks noChangeAspect="1" noChangeArrowheads="1"/>
          </p:cNvPicPr>
          <p:nvPr/>
        </p:nvPicPr>
        <p:blipFill>
          <a:blip r:embed="rId3" cstate="print"/>
          <a:srcRect/>
          <a:stretch>
            <a:fillRect/>
          </a:stretch>
        </p:blipFill>
        <p:spPr bwMode="auto">
          <a:xfrm>
            <a:off x="3581400" y="3886200"/>
            <a:ext cx="2919413" cy="2114550"/>
          </a:xfrm>
          <a:prstGeom prst="rect">
            <a:avLst/>
          </a:prstGeom>
          <a:noFill/>
          <a:ln w="9525">
            <a:noFill/>
            <a:miter lim="800000"/>
            <a:headEnd/>
            <a:tailEnd/>
          </a:ln>
        </p:spPr>
      </p:pic>
      <p:sp>
        <p:nvSpPr>
          <p:cNvPr id="68611" name="Rectangle 2"/>
          <p:cNvSpPr>
            <a:spLocks noChangeArrowheads="1"/>
          </p:cNvSpPr>
          <p:nvPr/>
        </p:nvSpPr>
        <p:spPr bwMode="auto">
          <a:xfrm>
            <a:off x="2286000" y="1285875"/>
            <a:ext cx="4572000" cy="3786188"/>
          </a:xfrm>
          <a:prstGeom prst="rect">
            <a:avLst/>
          </a:prstGeom>
          <a:noFill/>
          <a:ln w="9525">
            <a:noFill/>
            <a:miter lim="800000"/>
            <a:headEnd/>
            <a:tailEnd/>
          </a:ln>
        </p:spPr>
        <p:txBody>
          <a:bodyPr>
            <a:spAutoFit/>
          </a:bodyPr>
          <a:lstStyle/>
          <a:p>
            <a:r>
              <a:rPr lang="en-US" sz="8000" b="1"/>
              <a:t>Thank You!</a:t>
            </a:r>
            <a:br>
              <a:rPr lang="en-US" sz="8000" b="1"/>
            </a:br>
            <a:endParaRPr lang="en-US" sz="8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t>At least </a:t>
            </a:r>
            <a:r>
              <a:rPr lang="en-US" sz="4000" dirty="0" smtClean="0">
                <a:solidFill>
                  <a:srgbClr val="FFFF00"/>
                </a:solidFill>
              </a:rPr>
              <a:t>90%</a:t>
            </a:r>
            <a:r>
              <a:rPr lang="en-US" sz="4000" dirty="0" smtClean="0"/>
              <a:t> of all abdominal aortic aneurysms &gt;4.0 cm are related to </a:t>
            </a:r>
            <a:r>
              <a:rPr lang="en-US" sz="4000" dirty="0" smtClean="0">
                <a:solidFill>
                  <a:srgbClr val="FFFF00"/>
                </a:solidFill>
              </a:rPr>
              <a:t>atherosclerotic disease</a:t>
            </a:r>
            <a:r>
              <a:rPr lang="en-US" sz="4000" dirty="0" smtClean="0"/>
              <a:t>, and most of these aneurysms are below the level of the renal arteries. </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solidFill>
                  <a:srgbClr val="FFFF00"/>
                </a:solidFill>
              </a:rPr>
              <a:t>Prognosis</a:t>
            </a:r>
            <a:r>
              <a:rPr lang="en-US" sz="4000" dirty="0" smtClean="0"/>
              <a:t> is related to both the </a:t>
            </a:r>
            <a:r>
              <a:rPr lang="en-US" sz="4000" i="1" u="sng" dirty="0" smtClean="0">
                <a:effectLst>
                  <a:outerShdw blurRad="38100" dist="38100" dir="2700000" algn="tl">
                    <a:srgbClr val="000000">
                      <a:alpha val="43137"/>
                    </a:srgbClr>
                  </a:outerShdw>
                </a:effectLst>
              </a:rPr>
              <a:t>size</a:t>
            </a:r>
            <a:r>
              <a:rPr lang="en-US" sz="4000" dirty="0" smtClean="0"/>
              <a:t> of the aneurysm and the severity of </a:t>
            </a:r>
            <a:r>
              <a:rPr lang="en-US" sz="4000" i="1" u="sng" dirty="0" smtClean="0">
                <a:effectLst>
                  <a:outerShdw blurRad="38100" dist="38100" dir="2700000" algn="tl">
                    <a:srgbClr val="000000">
                      <a:alpha val="43137"/>
                    </a:srgbClr>
                  </a:outerShdw>
                </a:effectLst>
              </a:rPr>
              <a:t>coexisting coronary artery and </a:t>
            </a:r>
            <a:r>
              <a:rPr lang="en-US" sz="4000" i="1" u="sng" dirty="0" err="1" smtClean="0">
                <a:effectLst>
                  <a:outerShdw blurRad="38100" dist="38100" dir="2700000" algn="tl">
                    <a:srgbClr val="000000">
                      <a:alpha val="43137"/>
                    </a:srgbClr>
                  </a:outerShdw>
                </a:effectLst>
              </a:rPr>
              <a:t>cerebrovascular</a:t>
            </a:r>
            <a:r>
              <a:rPr lang="en-US" sz="4000" i="1" u="sng" dirty="0" smtClean="0">
                <a:effectLst>
                  <a:outerShdw blurRad="38100" dist="38100" dir="2700000" algn="tl">
                    <a:srgbClr val="000000">
                      <a:alpha val="43137"/>
                    </a:srgbClr>
                  </a:outerShdw>
                </a:effectLst>
              </a:rPr>
              <a:t> disease</a:t>
            </a:r>
            <a:r>
              <a:rPr lang="en-US" sz="4000" dirty="0" smtClean="0"/>
              <a:t>. The risk of </a:t>
            </a:r>
            <a:r>
              <a:rPr lang="en-US" sz="4000" dirty="0" smtClean="0">
                <a:solidFill>
                  <a:srgbClr val="FFFF00"/>
                </a:solidFill>
              </a:rPr>
              <a:t>rupture </a:t>
            </a:r>
            <a:r>
              <a:rPr lang="en-US" sz="4000" dirty="0" smtClean="0"/>
              <a:t>increases with the size of the aneurysm.</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Autofit/>
          </a:bodyPr>
          <a:lstStyle/>
          <a:p>
            <a:r>
              <a:rPr lang="en-US" sz="3600" dirty="0" smtClean="0"/>
              <a:t>An abdominal aortic aneurysm commonly produces </a:t>
            </a:r>
            <a:r>
              <a:rPr lang="en-US" sz="3600" b="1" i="1" dirty="0" smtClean="0"/>
              <a:t>no symptoms</a:t>
            </a:r>
            <a:r>
              <a:rPr lang="en-US" sz="3600" dirty="0" smtClean="0"/>
              <a:t>. It usually is detected on routine examination as a palpable, </a:t>
            </a:r>
            <a:r>
              <a:rPr lang="en-US" sz="3600" dirty="0" err="1" smtClean="0"/>
              <a:t>pulsatile</a:t>
            </a:r>
            <a:r>
              <a:rPr lang="en-US" sz="3600" dirty="0" smtClean="0"/>
              <a:t>, </a:t>
            </a:r>
            <a:r>
              <a:rPr lang="en-US" sz="3600" dirty="0" err="1" smtClean="0"/>
              <a:t>expansile</a:t>
            </a:r>
            <a:r>
              <a:rPr lang="en-US" sz="3600" dirty="0" smtClean="0"/>
              <a:t>, and </a:t>
            </a:r>
            <a:r>
              <a:rPr lang="en-US" sz="3600" dirty="0" err="1" smtClean="0"/>
              <a:t>nontender</a:t>
            </a:r>
            <a:r>
              <a:rPr lang="en-US" sz="3600" dirty="0" smtClean="0"/>
              <a:t> mass, or it is an incidental finding observed on an abdominal x-ray or ultrasound study performed for other reasons.</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285860"/>
            <a:ext cx="6572296" cy="2800767"/>
          </a:xfrm>
          <a:prstGeom prst="rect">
            <a:avLst/>
          </a:prstGeom>
        </p:spPr>
        <p:txBody>
          <a:bodyPr wrap="square">
            <a:spAutoFit/>
          </a:bodyPr>
          <a:lstStyle/>
          <a:p>
            <a:r>
              <a:rPr lang="en-US" sz="4400" i="1" dirty="0" err="1" smtClean="0">
                <a:latin typeface="Arial Rounded MT Bold" pitchFamily="34" charset="0"/>
              </a:rPr>
              <a:t>Aneurysmal</a:t>
            </a:r>
            <a:r>
              <a:rPr lang="en-US" sz="4400" i="1" dirty="0" smtClean="0">
                <a:latin typeface="Arial Rounded MT Bold" pitchFamily="34" charset="0"/>
              </a:rPr>
              <a:t> pain is usually a harbinger of </a:t>
            </a:r>
            <a:r>
              <a:rPr lang="en-US" sz="4400" i="1" dirty="0" smtClean="0">
                <a:solidFill>
                  <a:srgbClr val="FF0000"/>
                </a:solidFill>
                <a:latin typeface="Arial Rounded MT Bold" pitchFamily="34" charset="0"/>
              </a:rPr>
              <a:t>rupture </a:t>
            </a:r>
            <a:r>
              <a:rPr lang="en-US" sz="4400" i="1" dirty="0" smtClean="0">
                <a:latin typeface="Arial Rounded MT Bold" pitchFamily="34" charset="0"/>
              </a:rPr>
              <a:t>and represents a medical emergency.</a:t>
            </a:r>
            <a:endParaRPr lang="en-US" sz="4400" i="1" dirty="0">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000240"/>
            <a:ext cx="5512488" cy="1200329"/>
          </a:xfrm>
          <a:prstGeom prst="rect">
            <a:avLst/>
          </a:prstGeom>
        </p:spPr>
        <p:txBody>
          <a:bodyPr wrap="square">
            <a:spAutoFit/>
          </a:bodyPr>
          <a:lstStyle/>
          <a:p>
            <a:r>
              <a:rPr lang="en-US" sz="7200" dirty="0" smtClean="0">
                <a:latin typeface="Baskerville Old Face" pitchFamily="18" charset="0"/>
              </a:rPr>
              <a:t>Introduction</a:t>
            </a:r>
            <a:endParaRPr lang="en-US" sz="7200" dirty="0">
              <a:latin typeface="Baskerville Old Fac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214422"/>
            <a:ext cx="6643734" cy="3970318"/>
          </a:xfrm>
          <a:prstGeom prst="rect">
            <a:avLst/>
          </a:prstGeom>
        </p:spPr>
        <p:txBody>
          <a:bodyPr wrap="square">
            <a:spAutoFit/>
          </a:bodyPr>
          <a:lstStyle/>
          <a:p>
            <a:r>
              <a:rPr lang="en-US" sz="3600" dirty="0" smtClean="0">
                <a:solidFill>
                  <a:srgbClr val="FFFF00"/>
                </a:solidFill>
              </a:rPr>
              <a:t>Abdominal radiography </a:t>
            </a:r>
            <a:r>
              <a:rPr lang="en-US" sz="3600" dirty="0" smtClean="0"/>
              <a:t>may demonstrate the calcified outline of the aneurysm; however, about 25% of aneurysms are not calcified and cannot be visualized by x-ray imaging.</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14356"/>
            <a:ext cx="7929618" cy="5632311"/>
          </a:xfrm>
          <a:prstGeom prst="rect">
            <a:avLst/>
          </a:prstGeom>
        </p:spPr>
        <p:txBody>
          <a:bodyPr wrap="square">
            <a:spAutoFit/>
          </a:bodyPr>
          <a:lstStyle/>
          <a:p>
            <a:r>
              <a:rPr lang="en-US" sz="3600" dirty="0" smtClean="0"/>
              <a:t>An </a:t>
            </a:r>
            <a:r>
              <a:rPr lang="en-US" sz="3600" b="1" dirty="0" smtClean="0">
                <a:solidFill>
                  <a:srgbClr val="FFFF00"/>
                </a:solidFill>
              </a:rPr>
              <a:t>abdominal ultrasound </a:t>
            </a:r>
            <a:r>
              <a:rPr lang="en-US" sz="3600" dirty="0" smtClean="0"/>
              <a:t>can delineate the transverse and longitudinal dimensions of an abdominal aortic aneurysm and may detect mural thrombus. Abdominal ultrasound is useful for serial documentation of aneurysm size and can be used to screen patients at risk for developing an aortic aneurysm. </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1285860"/>
            <a:ext cx="7358114" cy="3416320"/>
          </a:xfrm>
          <a:prstGeom prst="rect">
            <a:avLst/>
          </a:prstGeom>
        </p:spPr>
        <p:txBody>
          <a:bodyPr wrap="square">
            <a:spAutoFit/>
          </a:bodyPr>
          <a:lstStyle/>
          <a:p>
            <a:r>
              <a:rPr lang="en-US" sz="3600" b="1" i="1" dirty="0" smtClean="0">
                <a:effectLst>
                  <a:outerShdw blurRad="38100" dist="38100" dir="2700000" algn="tl">
                    <a:srgbClr val="000000">
                      <a:alpha val="43137"/>
                    </a:srgbClr>
                  </a:outerShdw>
                </a:effectLst>
              </a:rPr>
              <a:t>CT </a:t>
            </a:r>
            <a:r>
              <a:rPr lang="en-US" sz="3600" dirty="0" smtClean="0"/>
              <a:t>with contrast and </a:t>
            </a:r>
            <a:r>
              <a:rPr lang="en-US" sz="3600" b="1" i="1" dirty="0" smtClean="0">
                <a:effectLst>
                  <a:outerShdw blurRad="38100" dist="38100" dir="2700000" algn="tl">
                    <a:srgbClr val="000000">
                      <a:alpha val="43137"/>
                    </a:srgbClr>
                  </a:outerShdw>
                </a:effectLst>
              </a:rPr>
              <a:t>MRI </a:t>
            </a:r>
            <a:r>
              <a:rPr lang="en-US" sz="3600" dirty="0" smtClean="0"/>
              <a:t>are accurate noninvasive tests to determine the location and size of abdominal aortic aneurysms and to plan endovascular or open surgical repair .</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285860"/>
            <a:ext cx="7643866" cy="3539430"/>
          </a:xfrm>
          <a:prstGeom prst="rect">
            <a:avLst/>
          </a:prstGeom>
        </p:spPr>
        <p:txBody>
          <a:bodyPr wrap="square">
            <a:spAutoFit/>
          </a:bodyPr>
          <a:lstStyle/>
          <a:p>
            <a:r>
              <a:rPr lang="en-US" sz="3200" b="1" dirty="0" smtClean="0">
                <a:solidFill>
                  <a:srgbClr val="FFFF00"/>
                </a:solidFill>
              </a:rPr>
              <a:t>Operative repair </a:t>
            </a:r>
            <a:r>
              <a:rPr lang="en-US" sz="3200" dirty="0" smtClean="0"/>
              <a:t>of the aneurysm with insertion of a prosthetic graft or </a:t>
            </a:r>
            <a:r>
              <a:rPr lang="en-US" sz="3200" b="1" dirty="0" smtClean="0">
                <a:solidFill>
                  <a:srgbClr val="FFFF00"/>
                </a:solidFill>
              </a:rPr>
              <a:t>endovascular placement of an aortic stent </a:t>
            </a:r>
            <a:r>
              <a:rPr lang="en-US" sz="3200" dirty="0" smtClean="0"/>
              <a:t>graft is indicated for abdominal aortic aneurysms of </a:t>
            </a:r>
            <a:r>
              <a:rPr lang="en-US" sz="3200" u="sng" dirty="0" smtClean="0">
                <a:effectLst>
                  <a:outerShdw blurRad="38100" dist="38100" dir="2700000" algn="tl">
                    <a:srgbClr val="000000">
                      <a:alpha val="43137"/>
                    </a:srgbClr>
                  </a:outerShdw>
                </a:effectLst>
              </a:rPr>
              <a:t>any size </a:t>
            </a:r>
            <a:r>
              <a:rPr lang="en-US" sz="3200" dirty="0" smtClean="0"/>
              <a:t>that are </a:t>
            </a:r>
            <a:r>
              <a:rPr lang="en-US" sz="3200" u="sng" dirty="0" smtClean="0">
                <a:effectLst>
                  <a:outerShdw blurRad="38100" dist="38100" dir="2700000" algn="tl">
                    <a:srgbClr val="000000">
                      <a:alpha val="43137"/>
                    </a:srgbClr>
                  </a:outerShdw>
                </a:effectLst>
              </a:rPr>
              <a:t>expanding rapidly </a:t>
            </a:r>
            <a:r>
              <a:rPr lang="en-US" sz="3200" dirty="0" smtClean="0"/>
              <a:t>or are </a:t>
            </a:r>
            <a:r>
              <a:rPr lang="en-US" sz="3200" u="sng" dirty="0" smtClean="0">
                <a:effectLst>
                  <a:outerShdw blurRad="38100" dist="38100" dir="2700000" algn="tl">
                    <a:srgbClr val="000000">
                      <a:alpha val="43137"/>
                    </a:srgbClr>
                  </a:outerShdw>
                </a:effectLst>
              </a:rPr>
              <a:t>associated with symptoms</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t>For </a:t>
            </a:r>
            <a:r>
              <a:rPr lang="en-US" sz="4000" b="1" i="1" dirty="0" smtClean="0">
                <a:effectLst>
                  <a:outerShdw blurRad="38100" dist="38100" dir="2700000" algn="tl">
                    <a:srgbClr val="000000">
                      <a:alpha val="43137"/>
                    </a:srgbClr>
                  </a:outerShdw>
                </a:effectLst>
              </a:rPr>
              <a:t>asymptomatic</a:t>
            </a:r>
            <a:r>
              <a:rPr lang="en-US" sz="4000" b="1" dirty="0" smtClean="0"/>
              <a:t> </a:t>
            </a:r>
            <a:r>
              <a:rPr lang="en-US" sz="4000" dirty="0" smtClean="0"/>
              <a:t>aneurysms, abdominal aortic aneurysm repair is indicated if the diameter is &gt;5.5 cm.</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357298"/>
            <a:ext cx="7072362" cy="2862322"/>
          </a:xfrm>
          <a:prstGeom prst="rect">
            <a:avLst/>
          </a:prstGeom>
        </p:spPr>
        <p:txBody>
          <a:bodyPr wrap="square">
            <a:spAutoFit/>
          </a:bodyPr>
          <a:lstStyle/>
          <a:p>
            <a:r>
              <a:rPr lang="en-US" sz="3600" dirty="0" smtClean="0"/>
              <a:t>The decision to perform an open surgical operation or endovascular repair is based in part on the </a:t>
            </a:r>
            <a:r>
              <a:rPr lang="en-US" sz="3600" b="1" i="1" dirty="0" smtClean="0"/>
              <a:t>vascular anatomy </a:t>
            </a:r>
            <a:r>
              <a:rPr lang="en-US" sz="3600" dirty="0" smtClean="0"/>
              <a:t>and </a:t>
            </a:r>
            <a:r>
              <a:rPr lang="en-US" sz="3600" b="1" i="1" dirty="0" err="1" smtClean="0"/>
              <a:t>comorbid</a:t>
            </a:r>
            <a:r>
              <a:rPr lang="en-US" sz="3600" b="1" i="1" dirty="0" smtClean="0"/>
              <a:t> conditions</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altLang="zh-TW" sz="4000" dirty="0" smtClean="0"/>
              <a:t>B</a:t>
            </a:r>
            <a:r>
              <a:rPr lang="en-US" sz="4000" dirty="0" smtClean="0"/>
              <a:t>-Adrenergic blockers decrease </a:t>
            </a:r>
            <a:r>
              <a:rPr lang="en-US" sz="4000" dirty="0" err="1" smtClean="0"/>
              <a:t>perioperative</a:t>
            </a:r>
            <a:r>
              <a:rPr lang="en-US" sz="4000" dirty="0" smtClean="0"/>
              <a:t> cardiovascular morbidity and mortality.</a:t>
            </a:r>
            <a:endParaRPr lang="en-US"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altLang="zh-TW" sz="6000" b="1" i="1" spc="300" dirty="0" smtClean="0">
                <a:solidFill>
                  <a:srgbClr val="FFFF00"/>
                </a:solidFill>
                <a:effectLst>
                  <a:outerShdw blurRad="38100" dist="38100" dir="2700000" algn="tl">
                    <a:srgbClr val="000000">
                      <a:alpha val="43137"/>
                    </a:srgbClr>
                  </a:outerShdw>
                </a:effectLst>
                <a:latin typeface="Arial Rounded MT Bold" pitchFamily="34" charset="0"/>
              </a:rPr>
              <a:t>Thoracic aortic aneurysm</a:t>
            </a:r>
            <a:endParaRPr lang="en-US" sz="6000" b="1" i="1" spc="300" dirty="0">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428736"/>
            <a:ext cx="7929618" cy="2554545"/>
          </a:xfrm>
          <a:prstGeom prst="rect">
            <a:avLst/>
          </a:prstGeom>
        </p:spPr>
        <p:txBody>
          <a:bodyPr wrap="square">
            <a:spAutoFit/>
          </a:bodyPr>
          <a:lstStyle/>
          <a:p>
            <a:r>
              <a:rPr lang="en-US" sz="4000" dirty="0" smtClean="0"/>
              <a:t>The clinical manifestations and natural history of thoracic aortic aneurysms depend on their location.</a:t>
            </a:r>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928670"/>
            <a:ext cx="7715304" cy="5016758"/>
          </a:xfrm>
          <a:prstGeom prst="rect">
            <a:avLst/>
          </a:prstGeom>
        </p:spPr>
        <p:txBody>
          <a:bodyPr wrap="square">
            <a:spAutoFit/>
          </a:bodyPr>
          <a:lstStyle/>
          <a:p>
            <a:r>
              <a:rPr lang="en-US" sz="4000" dirty="0" smtClean="0"/>
              <a:t>Cystic medial necrosis is the most common pathology associated with ascending aortic aneurysms, whereas atherosclerosis is the condition most frequently associated with aneurysms of the aortic arch and descending thoracic aorta. </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357298"/>
            <a:ext cx="7858180" cy="2554545"/>
          </a:xfrm>
          <a:prstGeom prst="rect">
            <a:avLst/>
          </a:prstGeom>
        </p:spPr>
        <p:txBody>
          <a:bodyPr wrap="square">
            <a:spAutoFit/>
          </a:bodyPr>
          <a:lstStyle/>
          <a:p>
            <a:r>
              <a:rPr lang="en-US" sz="4000" dirty="0" smtClean="0"/>
              <a:t>The </a:t>
            </a:r>
            <a:r>
              <a:rPr lang="en-US" sz="4000" dirty="0" smtClean="0">
                <a:solidFill>
                  <a:srgbClr val="FFFF00"/>
                </a:solidFill>
              </a:rPr>
              <a:t>aorta</a:t>
            </a:r>
            <a:r>
              <a:rPr lang="en-US" sz="4000" dirty="0" smtClean="0"/>
              <a:t> is the conduit through which blood ejected from the </a:t>
            </a:r>
            <a:r>
              <a:rPr lang="en-US" sz="4000" u="sng" dirty="0" smtClean="0"/>
              <a:t>left ventricle </a:t>
            </a:r>
            <a:r>
              <a:rPr lang="en-US" sz="4000" dirty="0" smtClean="0"/>
              <a:t>is delivered to the </a:t>
            </a:r>
            <a:r>
              <a:rPr lang="en-US" sz="4000" u="sng" dirty="0" smtClean="0"/>
              <a:t>systemic arterial bed.</a:t>
            </a:r>
            <a:endParaRPr lang="en-US" sz="4000"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285860"/>
            <a:ext cx="8001056" cy="3046988"/>
          </a:xfrm>
          <a:prstGeom prst="rect">
            <a:avLst/>
          </a:prstGeom>
        </p:spPr>
        <p:txBody>
          <a:bodyPr wrap="square">
            <a:spAutoFit/>
          </a:bodyPr>
          <a:lstStyle/>
          <a:p>
            <a:r>
              <a:rPr lang="en-US" sz="3200" i="1" u="sng" dirty="0" smtClean="0">
                <a:effectLst>
                  <a:outerShdw blurRad="38100" dist="38100" dir="2700000" algn="tl">
                    <a:srgbClr val="000000">
                      <a:alpha val="43137"/>
                    </a:srgbClr>
                  </a:outerShdw>
                </a:effectLst>
              </a:rPr>
              <a:t>Most thoracic aortic aneurysms are asymptomatic</a:t>
            </a:r>
            <a:r>
              <a:rPr lang="en-US" sz="3200" dirty="0" smtClean="0"/>
              <a:t>; however, compression or erosion of adjacent tissue by aneurysms may cause symptoms such as chest pain, shortness of breath, cough, hoarseness, and </a:t>
            </a:r>
            <a:r>
              <a:rPr lang="en-US" sz="3200" dirty="0" err="1" smtClean="0"/>
              <a:t>dysphagia</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err="1" smtClean="0"/>
              <a:t>Aneurysmal</a:t>
            </a:r>
            <a:r>
              <a:rPr lang="en-US" sz="3200" dirty="0" smtClean="0"/>
              <a:t> dilation of the ascending aorta may cause congestive heart failure as a consequence of aortic regurgitation, and compression of the superior vena cava may produce congestion of the head, neck, and upper extremities.</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1928802"/>
            <a:ext cx="6929486" cy="2308324"/>
          </a:xfrm>
          <a:prstGeom prst="rect">
            <a:avLst/>
          </a:prstGeom>
        </p:spPr>
        <p:txBody>
          <a:bodyPr wrap="square">
            <a:spAutoFit/>
          </a:bodyPr>
          <a:lstStyle/>
          <a:p>
            <a:r>
              <a:rPr lang="en-US" sz="3600" b="1" i="1" u="sng" dirty="0" smtClean="0">
                <a:effectLst>
                  <a:outerShdw blurRad="38100" dist="38100" dir="2700000" algn="tl">
                    <a:srgbClr val="000000">
                      <a:alpha val="43137"/>
                    </a:srgbClr>
                  </a:outerShdw>
                </a:effectLst>
              </a:rPr>
              <a:t>A chest x-ray may be the first test that suggests the diagnosis of a thoracic aortic aneurysm .</a:t>
            </a:r>
            <a:endParaRPr lang="en-US" sz="3600" b="1" i="1" u="sng"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571612"/>
            <a:ext cx="7929618" cy="3539430"/>
          </a:xfrm>
          <a:prstGeom prst="rect">
            <a:avLst/>
          </a:prstGeom>
        </p:spPr>
        <p:txBody>
          <a:bodyPr wrap="square">
            <a:spAutoFit/>
          </a:bodyPr>
          <a:lstStyle/>
          <a:p>
            <a:r>
              <a:rPr lang="en-US" sz="3200" dirty="0" smtClean="0"/>
              <a:t>Findings include widening of the </a:t>
            </a:r>
            <a:r>
              <a:rPr lang="en-US" sz="3200" dirty="0" err="1" smtClean="0"/>
              <a:t>mediastinal</a:t>
            </a:r>
            <a:r>
              <a:rPr lang="en-US" sz="3200" dirty="0" smtClean="0"/>
              <a:t> shadow and displacement or compression of the trachea or left </a:t>
            </a:r>
            <a:r>
              <a:rPr lang="en-US" sz="3200" dirty="0" err="1" smtClean="0"/>
              <a:t>mainstem</a:t>
            </a:r>
            <a:r>
              <a:rPr lang="en-US" sz="3200" dirty="0" smtClean="0"/>
              <a:t> bronchus. Echocardiography, particularly </a:t>
            </a:r>
            <a:r>
              <a:rPr lang="en-US" sz="3200" dirty="0" err="1" smtClean="0"/>
              <a:t>transesophageal</a:t>
            </a:r>
            <a:r>
              <a:rPr lang="en-US" sz="3200" dirty="0" smtClean="0"/>
              <a:t> echocardiography, can be used to assess the proximal ascending aorta and descending thoracic aorta. </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142984"/>
            <a:ext cx="7143800" cy="3970318"/>
          </a:xfrm>
          <a:prstGeom prst="rect">
            <a:avLst/>
          </a:prstGeom>
        </p:spPr>
        <p:txBody>
          <a:bodyPr wrap="square">
            <a:spAutoFit/>
          </a:bodyPr>
          <a:lstStyle/>
          <a:p>
            <a:r>
              <a:rPr lang="en-US" sz="3600" dirty="0" smtClean="0"/>
              <a:t>Contrast-enhanced CT, magnetic resonance imaging (MRI), and conventional invasive </a:t>
            </a:r>
            <a:r>
              <a:rPr lang="en-US" sz="3600" dirty="0" err="1" smtClean="0"/>
              <a:t>aortography</a:t>
            </a:r>
            <a:r>
              <a:rPr lang="en-US" sz="3600" dirty="0" smtClean="0"/>
              <a:t> are sensitive and specific tests for assessment of aneurysms of the thoracic aorta and involvement of branch vessels. </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285860"/>
            <a:ext cx="7143800" cy="3046988"/>
          </a:xfrm>
          <a:prstGeom prst="rect">
            <a:avLst/>
          </a:prstGeom>
        </p:spPr>
        <p:txBody>
          <a:bodyPr wrap="square">
            <a:spAutoFit/>
          </a:bodyPr>
          <a:lstStyle/>
          <a:p>
            <a:r>
              <a:rPr lang="en-US" sz="3200" dirty="0" smtClean="0"/>
              <a:t>In </a:t>
            </a:r>
            <a:r>
              <a:rPr lang="en-US" sz="3200" b="1" i="1" u="sng" spc="-300" dirty="0" smtClean="0">
                <a:solidFill>
                  <a:srgbClr val="FFFF00"/>
                </a:solidFill>
                <a:effectLst>
                  <a:outerShdw blurRad="38100" dist="38100" dir="2700000" algn="tl">
                    <a:srgbClr val="000000">
                      <a:alpha val="43137"/>
                    </a:srgbClr>
                  </a:outerShdw>
                </a:effectLst>
              </a:rPr>
              <a:t>asymptomatic </a:t>
            </a:r>
            <a:r>
              <a:rPr lang="en-US" sz="3200" b="1" i="1" u="sng" spc="-300" dirty="0" smtClean="0">
                <a:effectLst>
                  <a:outerShdw blurRad="38100" dist="38100" dir="2700000" algn="tl">
                    <a:srgbClr val="000000">
                      <a:alpha val="43137"/>
                    </a:srgbClr>
                  </a:outerShdw>
                </a:effectLst>
              </a:rPr>
              <a:t>  </a:t>
            </a:r>
            <a:r>
              <a:rPr lang="en-US" sz="3200" dirty="0" smtClean="0"/>
              <a:t>patients whose </a:t>
            </a:r>
          </a:p>
          <a:p>
            <a:r>
              <a:rPr lang="en-US" sz="3200" dirty="0" smtClean="0"/>
              <a:t>aneurysms are too small to justify </a:t>
            </a:r>
          </a:p>
          <a:p>
            <a:r>
              <a:rPr lang="en-US" sz="3200" dirty="0" smtClean="0"/>
              <a:t>surgery, noninvasive testing with either contrast-enhanced CT or MRI should be performed at least every 6–12 months to monitor expansion.</a:t>
            </a:r>
            <a:endParaRPr lang="en-US" sz="3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solidFill>
                  <a:srgbClr val="FFFF00"/>
                </a:solidFill>
              </a:rPr>
              <a:t>Treatment: Thoracic Aortic Aneurysms</a:t>
            </a:r>
          </a:p>
          <a:p>
            <a:endParaRPr lang="en-US" altLang="zh-TW" sz="2800" dirty="0" smtClean="0"/>
          </a:p>
          <a:p>
            <a:r>
              <a:rPr lang="en-US" altLang="zh-TW" sz="2800" dirty="0" smtClean="0"/>
              <a:t>B</a:t>
            </a:r>
            <a:r>
              <a:rPr lang="en-US" dirty="0" smtClean="0"/>
              <a:t>-Adrenergic blockers currently are recommended for patients with thoracic aortic aneurysms, particularly those with </a:t>
            </a:r>
            <a:r>
              <a:rPr lang="en-US" dirty="0" err="1" smtClean="0"/>
              <a:t>Marfan</a:t>
            </a:r>
            <a:r>
              <a:rPr lang="en-US" dirty="0" smtClean="0"/>
              <a:t> syndrome, who have evidence of aortic root dilatation to reduce the rate of further expansion.</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i="1" spc="-150" dirty="0" smtClean="0"/>
              <a:t>Recent preliminary studies indicate that </a:t>
            </a:r>
            <a:r>
              <a:rPr lang="en-US" sz="3600" b="1" i="1" spc="-150" dirty="0" err="1" smtClean="0"/>
              <a:t>angiotensin</a:t>
            </a:r>
            <a:r>
              <a:rPr lang="en-US" sz="3600" b="1" i="1" spc="-150" dirty="0" smtClean="0"/>
              <a:t> receptor antagonists </a:t>
            </a:r>
            <a:r>
              <a:rPr lang="en-US" sz="3600" i="1" spc="-150" dirty="0" smtClean="0"/>
              <a:t>and </a:t>
            </a:r>
            <a:r>
              <a:rPr lang="en-US" sz="3600" b="1" i="1" spc="-150" dirty="0" err="1" smtClean="0"/>
              <a:t>angiotensin</a:t>
            </a:r>
            <a:r>
              <a:rPr lang="en-US" sz="3600" b="1" i="1" spc="-150" dirty="0" smtClean="0"/>
              <a:t>-converting enzyme inhibitors </a:t>
            </a:r>
            <a:r>
              <a:rPr lang="en-US" sz="3600" i="1" spc="-150" dirty="0" smtClean="0"/>
              <a:t>will reduce the rate of aortic dilation in patients with </a:t>
            </a:r>
            <a:r>
              <a:rPr lang="en-US" sz="3600" i="1" spc="-150" dirty="0" err="1" smtClean="0"/>
              <a:t>Marfan</a:t>
            </a:r>
            <a:r>
              <a:rPr lang="en-US" sz="3600" i="1" spc="-150" dirty="0" smtClean="0"/>
              <a:t> syndrome by blocking TGF- signaling; clinical outcome trials of this treatment approach are in progress</a:t>
            </a:r>
            <a:r>
              <a:rPr lang="en-US" dirty="0" smtClean="0"/>
              <a:t>.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endParaRPr lang="en-US" dirty="0"/>
          </a:p>
        </p:txBody>
      </p:sp>
      <p:sp>
        <p:nvSpPr>
          <p:cNvPr id="3" name="Content Placeholder 2"/>
          <p:cNvSpPr>
            <a:spLocks noGrp="1"/>
          </p:cNvSpPr>
          <p:nvPr>
            <p:ph sz="quarter" idx="1"/>
          </p:nvPr>
        </p:nvSpPr>
        <p:spPr>
          <a:xfrm>
            <a:off x="457200" y="1571612"/>
            <a:ext cx="8229600" cy="4752988"/>
          </a:xfrm>
        </p:spPr>
        <p:txBody>
          <a:bodyPr>
            <a:normAutofit/>
          </a:bodyPr>
          <a:lstStyle/>
          <a:p>
            <a:r>
              <a:rPr lang="en-US" sz="3200" b="1" i="1" dirty="0" smtClean="0"/>
              <a:t>Operative repair </a:t>
            </a:r>
            <a:r>
              <a:rPr lang="en-US" dirty="0" smtClean="0"/>
              <a:t>with placement of a prosthetic graft is indicated in patients with </a:t>
            </a:r>
            <a:r>
              <a:rPr lang="en-US" u="sng" dirty="0" smtClean="0">
                <a:effectLst>
                  <a:outerShdw blurRad="38100" dist="38100" dir="2700000" algn="tl">
                    <a:srgbClr val="000000">
                      <a:alpha val="43137"/>
                    </a:srgbClr>
                  </a:outerShdw>
                </a:effectLst>
              </a:rPr>
              <a:t>symptomatic thoracic aortic aneurysms</a:t>
            </a:r>
            <a:r>
              <a:rPr lang="en-US" dirty="0" smtClean="0"/>
              <a:t>, those in whom the </a:t>
            </a:r>
            <a:r>
              <a:rPr lang="en-US" u="sng" dirty="0" smtClean="0">
                <a:effectLst>
                  <a:outerShdw blurRad="38100" dist="38100" dir="2700000" algn="tl">
                    <a:srgbClr val="000000">
                      <a:alpha val="43137"/>
                    </a:srgbClr>
                  </a:outerShdw>
                </a:effectLst>
              </a:rPr>
              <a:t>ascending aortic diameter is &gt;5.5–6 cm</a:t>
            </a:r>
            <a:r>
              <a:rPr lang="en-US" dirty="0" smtClean="0">
                <a:effectLst>
                  <a:outerShdw blurRad="38100" dist="38100" dir="2700000" algn="tl">
                    <a:srgbClr val="000000">
                      <a:alpha val="43137"/>
                    </a:srgbClr>
                  </a:outerShdw>
                </a:effectLst>
              </a:rPr>
              <a:t> </a:t>
            </a:r>
            <a:r>
              <a:rPr lang="en-US" dirty="0" smtClean="0"/>
              <a:t>or the </a:t>
            </a:r>
            <a:r>
              <a:rPr lang="en-US" u="sng" dirty="0" smtClean="0">
                <a:effectLst>
                  <a:outerShdw blurRad="38100" dist="38100" dir="2700000" algn="tl">
                    <a:srgbClr val="000000">
                      <a:alpha val="43137"/>
                    </a:srgbClr>
                  </a:outerShdw>
                </a:effectLst>
              </a:rPr>
              <a:t>descending thoracic aortic diameter is &gt;6.5-7 cm</a:t>
            </a:r>
            <a:r>
              <a:rPr lang="en-US" dirty="0" smtClean="0"/>
              <a:t>, and those with an </a:t>
            </a:r>
            <a:r>
              <a:rPr lang="en-US" u="sng" dirty="0" smtClean="0">
                <a:effectLst>
                  <a:outerShdw blurRad="38100" dist="38100" dir="2700000" algn="tl">
                    <a:srgbClr val="000000">
                      <a:alpha val="43137"/>
                    </a:srgbClr>
                  </a:outerShdw>
                </a:effectLst>
              </a:rPr>
              <a:t>aneurysm that has increased by &gt;1 cm per year</a:t>
            </a:r>
            <a:r>
              <a:rPr lang="en-US" dirty="0" smtClean="0"/>
              <a:t>. In patients with </a:t>
            </a:r>
            <a:r>
              <a:rPr lang="en-US" dirty="0" err="1" smtClean="0">
                <a:solidFill>
                  <a:srgbClr val="FFFF00"/>
                </a:solidFill>
              </a:rPr>
              <a:t>Marfan</a:t>
            </a:r>
            <a:r>
              <a:rPr lang="en-US" dirty="0" smtClean="0">
                <a:solidFill>
                  <a:srgbClr val="FFFF00"/>
                </a:solidFill>
              </a:rPr>
              <a:t> syndrome </a:t>
            </a:r>
            <a:r>
              <a:rPr lang="en-US" dirty="0" smtClean="0">
                <a:solidFill>
                  <a:schemeClr val="tx1">
                    <a:lumMod val="95000"/>
                  </a:schemeClr>
                </a:solidFill>
              </a:rPr>
              <a:t>or</a:t>
            </a:r>
            <a:r>
              <a:rPr lang="en-US" dirty="0" smtClean="0">
                <a:solidFill>
                  <a:srgbClr val="FFFF00"/>
                </a:solidFill>
              </a:rPr>
              <a:t> bicuspid aortic valve</a:t>
            </a:r>
            <a:r>
              <a:rPr lang="en-US" dirty="0" smtClean="0"/>
              <a:t>, ascending thoracic aortic aneurysms </a:t>
            </a:r>
            <a:r>
              <a:rPr lang="en-US" b="1" dirty="0" smtClean="0"/>
              <a:t>&gt;5 cm</a:t>
            </a:r>
            <a:r>
              <a:rPr lang="en-US" dirty="0" smtClean="0"/>
              <a:t> should be considered for surgery.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857250" y="1500188"/>
            <a:ext cx="7429500" cy="4154487"/>
          </a:xfrm>
          <a:prstGeom prst="rect">
            <a:avLst/>
          </a:prstGeom>
          <a:noFill/>
          <a:ln w="9525">
            <a:noFill/>
            <a:miter lim="800000"/>
            <a:headEnd/>
            <a:tailEnd/>
          </a:ln>
        </p:spPr>
        <p:txBody>
          <a:bodyPr>
            <a:spAutoFit/>
          </a:bodyPr>
          <a:lstStyle/>
          <a:p>
            <a:r>
              <a:rPr lang="en-US" sz="8800" b="1" dirty="0">
                <a:solidFill>
                  <a:srgbClr val="FFFF00"/>
                </a:solidFill>
                <a:latin typeface="Tempus Sans ITC" pitchFamily="82" charset="0"/>
              </a:rPr>
              <a:t>ACUTE AORTIC</a:t>
            </a:r>
          </a:p>
          <a:p>
            <a:r>
              <a:rPr lang="en-US" sz="8800" b="1" dirty="0">
                <a:solidFill>
                  <a:srgbClr val="FFFF00"/>
                </a:solidFill>
                <a:latin typeface="Tempus Sans ITC" pitchFamily="82" charset="0"/>
              </a:rPr>
              <a:t>SYNDROMES</a:t>
            </a:r>
            <a:endParaRPr lang="en-US" sz="8800" dirty="0">
              <a:solidFill>
                <a:srgbClr val="FFFF00"/>
              </a:solidFill>
              <a:latin typeface="Tempus Sans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142984"/>
            <a:ext cx="8001056" cy="5139869"/>
          </a:xfrm>
          <a:prstGeom prst="rect">
            <a:avLst/>
          </a:prstGeom>
        </p:spPr>
        <p:txBody>
          <a:bodyPr wrap="square">
            <a:spAutoFit/>
          </a:bodyPr>
          <a:lstStyle/>
          <a:p>
            <a:r>
              <a:rPr lang="en-US" sz="3200" dirty="0" smtClean="0"/>
              <a:t>The </a:t>
            </a:r>
            <a:r>
              <a:rPr lang="en-US" sz="3200" b="1" i="1" u="sng" dirty="0" smtClean="0"/>
              <a:t>aortic wall </a:t>
            </a:r>
            <a:r>
              <a:rPr lang="en-US" sz="3200" dirty="0" smtClean="0"/>
              <a:t>consists of a thin </a:t>
            </a:r>
            <a:r>
              <a:rPr lang="en-US" sz="4400" dirty="0" err="1" smtClean="0">
                <a:solidFill>
                  <a:srgbClr val="FFFF00"/>
                </a:solidFill>
              </a:rPr>
              <a:t>intima</a:t>
            </a:r>
            <a:r>
              <a:rPr lang="en-US" sz="4400" dirty="0" smtClean="0">
                <a:solidFill>
                  <a:schemeClr val="accent1">
                    <a:lumMod val="75000"/>
                  </a:schemeClr>
                </a:solidFill>
              </a:rPr>
              <a:t> </a:t>
            </a:r>
            <a:r>
              <a:rPr lang="en-US" sz="3200" dirty="0" smtClean="0"/>
              <a:t>composed of endothelium, </a:t>
            </a:r>
            <a:r>
              <a:rPr lang="en-US" sz="3200" dirty="0" err="1" smtClean="0"/>
              <a:t>subendothelial</a:t>
            </a:r>
            <a:r>
              <a:rPr lang="en-US" sz="3200" dirty="0" smtClean="0"/>
              <a:t> connective tissue, and an internal elastic lamina; a thick tunica </a:t>
            </a:r>
            <a:r>
              <a:rPr lang="en-US" sz="4800" dirty="0" smtClean="0">
                <a:solidFill>
                  <a:srgbClr val="FFFF00"/>
                </a:solidFill>
              </a:rPr>
              <a:t>media</a:t>
            </a:r>
            <a:r>
              <a:rPr lang="en-US" sz="3200" dirty="0" smtClean="0"/>
              <a:t> composed of smooth muscle cells and extracellular matrix; and an </a:t>
            </a:r>
            <a:r>
              <a:rPr lang="en-US" sz="4400" dirty="0" smtClean="0">
                <a:solidFill>
                  <a:srgbClr val="FFFF00"/>
                </a:solidFill>
              </a:rPr>
              <a:t>adventitia</a:t>
            </a:r>
            <a:r>
              <a:rPr lang="en-US" sz="3200" dirty="0" smtClean="0"/>
              <a:t> composed primarily of connective tissue enclosing the </a:t>
            </a:r>
            <a:r>
              <a:rPr lang="en-US" sz="3200" dirty="0" err="1" smtClean="0"/>
              <a:t>vasa</a:t>
            </a:r>
            <a:r>
              <a:rPr lang="en-US" sz="3200" dirty="0" smtClean="0"/>
              <a:t> </a:t>
            </a:r>
            <a:r>
              <a:rPr lang="en-US" sz="3200" dirty="0" err="1" smtClean="0"/>
              <a:t>vasorum</a:t>
            </a:r>
            <a:r>
              <a:rPr lang="en-US" sz="3200" dirty="0" smtClean="0"/>
              <a:t> and </a:t>
            </a:r>
            <a:r>
              <a:rPr lang="en-US" sz="3200" dirty="0" err="1" smtClean="0"/>
              <a:t>nervi</a:t>
            </a:r>
            <a:r>
              <a:rPr lang="en-US" sz="3200" dirty="0" smtClean="0"/>
              <a:t> </a:t>
            </a:r>
            <a:r>
              <a:rPr lang="en-US" sz="3200" dirty="0" err="1" smtClean="0"/>
              <a:t>vascularis</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b="1" i="1" dirty="0" smtClean="0"/>
              <a:t>The four major acute aortic syndromes are aortic rupture, aortic dissection, intramural hematoma, and penetrating atherosclerotic ulcer.</a:t>
            </a:r>
            <a:endParaRPr lang="en-US" sz="4000" b="1"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785918" y="1000108"/>
          <a:ext cx="5143504"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ltLang="zh-TW" sz="7200" dirty="0" smtClean="0">
                <a:solidFill>
                  <a:srgbClr val="FFFF00"/>
                </a:solidFill>
              </a:rPr>
              <a:t>Aortic dissection</a:t>
            </a:r>
          </a:p>
        </p:txBody>
      </p:sp>
      <p:sp>
        <p:nvSpPr>
          <p:cNvPr id="20483" name="Rectangle 3"/>
          <p:cNvSpPr>
            <a:spLocks noGrp="1" noChangeArrowheads="1"/>
          </p:cNvSpPr>
          <p:nvPr>
            <p:ph sz="quarter" idx="1"/>
          </p:nvPr>
        </p:nvSpPr>
        <p:spPr/>
        <p:txBody>
          <a:bodyPr/>
          <a:lstStyle/>
          <a:p>
            <a:pPr eaLnBrk="1" hangingPunct="1"/>
            <a:r>
              <a:rPr lang="en-US" altLang="zh-TW" smtClean="0"/>
              <a:t>Tear in aortic intima</a:t>
            </a:r>
          </a:p>
          <a:p>
            <a:pPr eaLnBrk="1" hangingPunct="1"/>
            <a:r>
              <a:rPr lang="en-US" altLang="zh-TW" smtClean="0"/>
              <a:t>Antegrade, retrograde</a:t>
            </a:r>
          </a:p>
          <a:p>
            <a:pPr eaLnBrk="1" hangingPunct="1"/>
            <a:r>
              <a:rPr lang="en-US" altLang="zh-TW" smtClean="0"/>
              <a:t>Acute </a:t>
            </a:r>
            <a:r>
              <a:rPr lang="en-US" altLang="zh-TW" sz="2800" smtClean="0"/>
              <a:t>(2/3)</a:t>
            </a:r>
            <a:r>
              <a:rPr lang="en-US" altLang="zh-TW" smtClean="0"/>
              <a:t>, chronic </a:t>
            </a:r>
            <a:r>
              <a:rPr lang="en-US" altLang="zh-TW" sz="2800" smtClean="0"/>
              <a:t>(1/3)</a:t>
            </a:r>
          </a:p>
          <a:p>
            <a:pPr eaLnBrk="1" hangingPunct="1"/>
            <a:r>
              <a:rPr lang="en-US" altLang="zh-TW" smtClean="0"/>
              <a:t>Ascending </a:t>
            </a:r>
            <a:r>
              <a:rPr lang="en-US" altLang="zh-TW" sz="2800" smtClean="0"/>
              <a:t>(65%)</a:t>
            </a:r>
            <a:r>
              <a:rPr lang="en-US" altLang="zh-TW" smtClean="0"/>
              <a:t>, arch </a:t>
            </a:r>
            <a:r>
              <a:rPr lang="en-US" altLang="zh-TW" sz="2800" smtClean="0"/>
              <a:t>(20%)</a:t>
            </a:r>
            <a:r>
              <a:rPr lang="en-US" altLang="zh-TW" smtClean="0"/>
              <a:t>, descending thoracic </a:t>
            </a:r>
            <a:r>
              <a:rPr lang="en-US" altLang="zh-TW" sz="2800" smtClean="0"/>
              <a:t>(10%)</a:t>
            </a:r>
            <a:r>
              <a:rPr lang="en-US" altLang="zh-TW" smtClean="0"/>
              <a:t>, abdominal </a:t>
            </a:r>
            <a:r>
              <a:rPr lang="en-US" altLang="zh-TW" sz="2800" smtClean="0"/>
              <a:t>(5%)</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The dissection usually propagates distally down the descending aorta and into its major branches, but it may propagate proximally.</a:t>
            </a:r>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53536"/>
            <a:ext cx="6400816" cy="1143000"/>
          </a:xfrm>
        </p:spPr>
        <p:txBody>
          <a:bodyPr/>
          <a:lstStyle/>
          <a:p>
            <a:pPr eaLnBrk="1" hangingPunct="1"/>
            <a:r>
              <a:rPr lang="en-US" altLang="zh-TW" sz="4000" dirty="0" smtClean="0">
                <a:solidFill>
                  <a:srgbClr val="FFFF00"/>
                </a:solidFill>
              </a:rPr>
              <a:t>Aortic dissection</a:t>
            </a:r>
            <a:endParaRPr lang="zh-TW" altLang="en-US" sz="4000" dirty="0" smtClean="0">
              <a:solidFill>
                <a:srgbClr val="FFFF00"/>
              </a:solidFill>
            </a:endParaRPr>
          </a:p>
        </p:txBody>
      </p:sp>
      <p:sp>
        <p:nvSpPr>
          <p:cNvPr id="21507" name="Rectangle 3"/>
          <p:cNvSpPr>
            <a:spLocks noGrp="1" noChangeArrowheads="1"/>
          </p:cNvSpPr>
          <p:nvPr>
            <p:ph sz="quarter" idx="1"/>
          </p:nvPr>
        </p:nvSpPr>
        <p:spPr>
          <a:xfrm>
            <a:off x="457200" y="1981200"/>
            <a:ext cx="8305800" cy="4114800"/>
          </a:xfrm>
        </p:spPr>
        <p:txBody>
          <a:bodyPr/>
          <a:lstStyle/>
          <a:p>
            <a:pPr eaLnBrk="1" hangingPunct="1"/>
            <a:r>
              <a:rPr lang="en-US" altLang="zh-TW" dirty="0" smtClean="0"/>
              <a:t>Peak: 60—70 y/o</a:t>
            </a:r>
          </a:p>
          <a:p>
            <a:pPr eaLnBrk="1" hangingPunct="1"/>
            <a:r>
              <a:rPr lang="en-US" altLang="zh-TW" dirty="0" smtClean="0"/>
              <a:t>Hypertension( 70%)</a:t>
            </a:r>
          </a:p>
          <a:p>
            <a:pPr eaLnBrk="1" hangingPunct="1"/>
            <a:r>
              <a:rPr lang="en-US" altLang="zh-TW" dirty="0" err="1" smtClean="0"/>
              <a:t>Marfan</a:t>
            </a:r>
            <a:r>
              <a:rPr lang="en-US" altLang="zh-TW" dirty="0" smtClean="0"/>
              <a:t> syndrome (cystic medial degeneration) </a:t>
            </a:r>
          </a:p>
          <a:p>
            <a:pPr eaLnBrk="1" hangingPunct="1"/>
            <a:r>
              <a:rPr lang="en-US" altLang="zh-TW" dirty="0" smtClean="0"/>
              <a:t>M &gt;F</a:t>
            </a:r>
          </a:p>
          <a:p>
            <a:pPr eaLnBrk="1" hangingPunct="1"/>
            <a:r>
              <a:rPr lang="en-US" altLang="zh-TW" dirty="0" err="1" smtClean="0"/>
              <a:t>Propagation:distal</a:t>
            </a:r>
            <a:endParaRPr lang="en-US" altLang="zh-TW"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i="1" dirty="0" smtClean="0"/>
              <a:t>The peak incidence of aortic dissection is in the </a:t>
            </a:r>
            <a:r>
              <a:rPr lang="en-US" sz="3200" i="1" u="sng" dirty="0" smtClean="0"/>
              <a:t>sixth and seventh decades</a:t>
            </a:r>
            <a:r>
              <a:rPr lang="en-US" sz="3200" b="1" i="1" dirty="0" smtClean="0"/>
              <a:t>. Men </a:t>
            </a:r>
            <a:r>
              <a:rPr lang="en-US" sz="3200" i="1" dirty="0" smtClean="0"/>
              <a:t>are more affected than women by a ratio of 2:1. The presentations of aortic dissection and its variants are the consequences of </a:t>
            </a:r>
            <a:r>
              <a:rPr lang="en-US" sz="3200" i="1" dirty="0" err="1" smtClean="0"/>
              <a:t>intimal</a:t>
            </a:r>
            <a:r>
              <a:rPr lang="en-US" sz="3200" i="1" dirty="0" smtClean="0"/>
              <a:t> tear, dissecting hematoma, occlusion of involved arteries, and compression of adjacent tissues. </a:t>
            </a:r>
            <a:endParaRPr lang="en-US" sz="3200"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357298"/>
            <a:ext cx="8229600" cy="4967302"/>
          </a:xfrm>
        </p:spPr>
        <p:txBody>
          <a:bodyPr>
            <a:noAutofit/>
          </a:bodyPr>
          <a:lstStyle/>
          <a:p>
            <a:r>
              <a:rPr lang="en-US" sz="3200" dirty="0" smtClean="0"/>
              <a:t>Acute aortic dissection presents with the sudden onset of pain, which often is described as very severe and tearing and is associated with diaphoresis. The pain may be localized to the front or back of the chest, often the </a:t>
            </a:r>
            <a:r>
              <a:rPr lang="en-US" sz="3200" dirty="0" err="1" smtClean="0"/>
              <a:t>interscapular</a:t>
            </a:r>
            <a:r>
              <a:rPr lang="en-US" sz="3200" dirty="0" smtClean="0"/>
              <a:t> region, and typically migrates with propagation of the dissection. Other symptoms include syncope, </a:t>
            </a:r>
            <a:r>
              <a:rPr lang="en-US" sz="3200" dirty="0" err="1" smtClean="0"/>
              <a:t>dyspnea</a:t>
            </a:r>
            <a:r>
              <a:rPr lang="en-US" sz="3200" dirty="0" smtClean="0"/>
              <a:t>, and weakness.</a:t>
            </a:r>
            <a:endParaRPr 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600" b="1" i="1" spc="-150" dirty="0" smtClean="0"/>
              <a:t>Transverse tear of the </a:t>
            </a:r>
            <a:r>
              <a:rPr lang="en-US" sz="3600" b="1" i="1" spc="-150" dirty="0" err="1" smtClean="0"/>
              <a:t>intima</a:t>
            </a:r>
            <a:r>
              <a:rPr lang="en-US" sz="3600" b="1" i="1" spc="-150" dirty="0" smtClean="0"/>
              <a:t>; It often occurs along the right lateral wall of the ascending aorta where the hydraulic shear stress is high. Another common site is the descending thoracic aorta just below the </a:t>
            </a:r>
            <a:r>
              <a:rPr lang="en-US" sz="3600" b="1" i="1" spc="-150" dirty="0" err="1" smtClean="0"/>
              <a:t>ligamentum</a:t>
            </a:r>
            <a:r>
              <a:rPr lang="en-US" sz="3600" b="1" i="1" spc="-150" dirty="0" smtClean="0"/>
              <a:t> </a:t>
            </a:r>
            <a:r>
              <a:rPr lang="en-US" sz="3600" b="1" i="1" spc="-150" dirty="0" err="1" smtClean="0"/>
              <a:t>arteriosum</a:t>
            </a:r>
            <a:r>
              <a:rPr lang="en-US" sz="4400" dirty="0" smtClean="0"/>
              <a:t>.</a:t>
            </a:r>
            <a:endParaRPr lang="en-US" sz="4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600" dirty="0" smtClean="0"/>
              <a:t>Physical findings may include hypertension or hypotension, loss of pulses, aortic regurgitation, pulmonary edema, and neurologic findings due to carotid artery obstruction (</a:t>
            </a:r>
            <a:r>
              <a:rPr lang="en-US" sz="3600" dirty="0" err="1" smtClean="0"/>
              <a:t>hemiplegia</a:t>
            </a:r>
            <a:r>
              <a:rPr lang="en-US" sz="3600" dirty="0" smtClean="0"/>
              <a:t>, </a:t>
            </a:r>
            <a:r>
              <a:rPr lang="en-US" sz="3600" dirty="0" err="1" smtClean="0"/>
              <a:t>hemianesthesia</a:t>
            </a:r>
            <a:r>
              <a:rPr lang="en-US" sz="3600" dirty="0" smtClean="0"/>
              <a:t>) or spinal cord ischemia (paraplegia). </a:t>
            </a:r>
            <a:endParaRPr lang="en-US" sz="3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dirty="0" smtClean="0"/>
              <a:t>In dissections involving the ascending aorta, the chest x-ray often reveals a widened superior </a:t>
            </a:r>
            <a:r>
              <a:rPr lang="en-US" sz="3200" dirty="0" err="1" smtClean="0"/>
              <a:t>mediastinum</a:t>
            </a:r>
            <a:r>
              <a:rPr lang="en-US" sz="3200" dirty="0" smtClean="0"/>
              <a:t>. A pleural effusion (usually left-sided) also may be present. This effusion is typically </a:t>
            </a:r>
            <a:r>
              <a:rPr lang="en-US" sz="3200" dirty="0" err="1" smtClean="0"/>
              <a:t>serosanguineous</a:t>
            </a:r>
            <a:r>
              <a:rPr lang="en-US" sz="3200" dirty="0" smtClean="0"/>
              <a:t> and not indicative of rupture unless accompanied by hypotension and falling </a:t>
            </a:r>
            <a:r>
              <a:rPr lang="en-US" sz="3200" dirty="0" err="1" smtClean="0"/>
              <a:t>hematocrit</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214422"/>
            <a:ext cx="7572428" cy="3970318"/>
          </a:xfrm>
          <a:prstGeom prst="rect">
            <a:avLst/>
          </a:prstGeom>
        </p:spPr>
        <p:txBody>
          <a:bodyPr wrap="square">
            <a:spAutoFit/>
          </a:bodyPr>
          <a:lstStyle/>
          <a:p>
            <a:r>
              <a:rPr lang="en-US" sz="3600" dirty="0" smtClean="0">
                <a:solidFill>
                  <a:srgbClr val="FFFF00"/>
                </a:solidFill>
              </a:rPr>
              <a:t>Diameter</a:t>
            </a:r>
          </a:p>
          <a:p>
            <a:r>
              <a:rPr lang="en-US" sz="3600" dirty="0" smtClean="0"/>
              <a:t>In adults, its diameter is approximately 3 cm at the </a:t>
            </a:r>
            <a:r>
              <a:rPr lang="en-US" sz="3600" dirty="0" smtClean="0">
                <a:solidFill>
                  <a:srgbClr val="FFFF00"/>
                </a:solidFill>
              </a:rPr>
              <a:t>origin and in the ascending portion</a:t>
            </a:r>
            <a:r>
              <a:rPr lang="en-US" sz="3600" dirty="0" smtClean="0"/>
              <a:t>, 2.5 cm in the </a:t>
            </a:r>
            <a:r>
              <a:rPr lang="en-US" sz="3600" dirty="0" smtClean="0">
                <a:solidFill>
                  <a:srgbClr val="FFFF00"/>
                </a:solidFill>
              </a:rPr>
              <a:t>descending portion </a:t>
            </a:r>
            <a:r>
              <a:rPr lang="en-US" sz="3600" dirty="0" smtClean="0"/>
              <a:t>in the thorax, and 1.8–2 cm in the </a:t>
            </a:r>
            <a:r>
              <a:rPr lang="en-US" sz="3600" dirty="0" smtClean="0">
                <a:solidFill>
                  <a:srgbClr val="FFFF00"/>
                </a:solidFill>
              </a:rPr>
              <a:t>abdomen</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dirty="0" smtClean="0"/>
              <a:t>An electrocardiogram that shows no evidence of myocardial ischemia is helpful in distinguishing aortic dissection from myocardial infarction. Rarely, the dissection involves the right or, less commonly, left coronary </a:t>
            </a:r>
            <a:r>
              <a:rPr lang="en-US" sz="3200" dirty="0" err="1" smtClean="0"/>
              <a:t>ostium</a:t>
            </a:r>
            <a:r>
              <a:rPr lang="en-US" sz="3200" dirty="0" smtClean="0"/>
              <a:t> and causes acute myocardial infarction.</a:t>
            </a:r>
            <a:endParaRPr 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endParaRPr lang="en-US" dirty="0"/>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dirty="0" smtClean="0"/>
              <a:t>The diagnosis of aortic dissection can be established by noninvasive techniques such as echocardiography, CT, and MRI. </a:t>
            </a:r>
            <a:r>
              <a:rPr lang="en-US" sz="3200" dirty="0" err="1" smtClean="0"/>
              <a:t>Aortography</a:t>
            </a:r>
            <a:r>
              <a:rPr lang="en-US" sz="3200" dirty="0" smtClean="0"/>
              <a:t> is used less commonly because of the accuracy of these noninvasive techniques. </a:t>
            </a:r>
            <a:r>
              <a:rPr lang="en-US" sz="3200" dirty="0" err="1" smtClean="0"/>
              <a:t>Transthoracic</a:t>
            </a:r>
            <a:r>
              <a:rPr lang="en-US" sz="3200" dirty="0" smtClean="0"/>
              <a:t> echocardiography can be performed simply and rapidly and has an overall sensitivity of 60–85% for aortic dissection.</a:t>
            </a:r>
            <a:endParaRPr lang="en-US" sz="32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176342"/>
            <a:ext cx="8229600" cy="5181616"/>
          </a:xfrm>
        </p:spPr>
        <p:txBody>
          <a:bodyPr>
            <a:noAutofit/>
          </a:bodyPr>
          <a:lstStyle/>
          <a:p>
            <a:r>
              <a:rPr lang="en-US" sz="2800" b="1" dirty="0" err="1" smtClean="0">
                <a:solidFill>
                  <a:srgbClr val="FFFF00"/>
                </a:solidFill>
              </a:rPr>
              <a:t>Transesophageal</a:t>
            </a:r>
            <a:r>
              <a:rPr lang="en-US" sz="2800" b="1" dirty="0" smtClean="0">
                <a:solidFill>
                  <a:srgbClr val="FFFF00"/>
                </a:solidFill>
              </a:rPr>
              <a:t> echocardiography </a:t>
            </a:r>
            <a:r>
              <a:rPr lang="en-US" sz="2800" dirty="0" smtClean="0"/>
              <a:t>requires greater skill and patient cooperation but is very accurate in identifying dissections of the ascending and descending thoracic aorta but not the arch, achieving 98% sensitivity and approximately 90% specificity. </a:t>
            </a: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357298"/>
            <a:ext cx="8229600" cy="4967302"/>
          </a:xfrm>
        </p:spPr>
        <p:txBody>
          <a:bodyPr>
            <a:normAutofit/>
          </a:bodyPr>
          <a:lstStyle/>
          <a:p>
            <a:r>
              <a:rPr lang="en-US" sz="3200" dirty="0" smtClean="0"/>
              <a:t>CT and MRI are both highly accurate in identifying the </a:t>
            </a:r>
            <a:r>
              <a:rPr lang="en-US" sz="3200" dirty="0" err="1" smtClean="0">
                <a:solidFill>
                  <a:srgbClr val="FFFF00"/>
                </a:solidFill>
              </a:rPr>
              <a:t>intimal</a:t>
            </a:r>
            <a:r>
              <a:rPr lang="en-US" sz="3200" dirty="0" smtClean="0">
                <a:solidFill>
                  <a:srgbClr val="FFFF00"/>
                </a:solidFill>
              </a:rPr>
              <a:t> flap </a:t>
            </a:r>
            <a:r>
              <a:rPr lang="en-US" sz="3200" dirty="0" smtClean="0"/>
              <a:t>and the extent of the dissection and involvement of major arteries; each has a sensitivity and specificity &gt;90%. They are useful in recognizing intramural hemorrhage and penetrating ulcers.</a:t>
            </a:r>
            <a:endParaRPr lang="en-US" sz="3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785926"/>
            <a:ext cx="8229600" cy="4538674"/>
          </a:xfrm>
        </p:spPr>
        <p:txBody>
          <a:bodyPr>
            <a:normAutofit/>
          </a:bodyPr>
          <a:lstStyle/>
          <a:p>
            <a:r>
              <a:rPr lang="en-US" sz="2800" b="1" i="1" dirty="0" smtClean="0"/>
              <a:t>Medical therapy </a:t>
            </a:r>
            <a:r>
              <a:rPr lang="en-US" sz="2800" dirty="0" smtClean="0"/>
              <a:t>should be initiated as soon as the diagnosis is considered. The patient should be admitted to an intensive care unit for hemodynamic monitoring. Unless hypotension is present, therapy should be aimed at reducing cardiac contractility and systemic arterial pressure, and thus shear stress.</a:t>
            </a: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For acute dissection, unless contraindicated, </a:t>
            </a:r>
            <a:r>
              <a:rPr lang="en-US" altLang="zh-TW" sz="3200" dirty="0" smtClean="0"/>
              <a:t>B</a:t>
            </a:r>
            <a:r>
              <a:rPr lang="en-US" sz="3200" dirty="0" smtClean="0"/>
              <a:t>-adrenergic blockers should be administered </a:t>
            </a:r>
            <a:r>
              <a:rPr lang="en-US" sz="3200" dirty="0" err="1" smtClean="0"/>
              <a:t>parenterally</a:t>
            </a:r>
            <a:r>
              <a:rPr lang="en-US" sz="3200" dirty="0" smtClean="0"/>
              <a:t>, using intravenous </a:t>
            </a:r>
            <a:r>
              <a:rPr lang="en-US" sz="3200" dirty="0" err="1" smtClean="0"/>
              <a:t>propranolol</a:t>
            </a:r>
            <a:r>
              <a:rPr lang="en-US" sz="3200" dirty="0" smtClean="0"/>
              <a:t>, </a:t>
            </a:r>
            <a:r>
              <a:rPr lang="en-US" sz="3200" dirty="0" err="1" smtClean="0"/>
              <a:t>metoprolol</a:t>
            </a:r>
            <a:r>
              <a:rPr lang="en-US" sz="3200" dirty="0" smtClean="0"/>
              <a:t>, or the short-acting </a:t>
            </a:r>
            <a:r>
              <a:rPr lang="en-US" sz="3200" dirty="0" err="1" smtClean="0"/>
              <a:t>esmolol</a:t>
            </a:r>
            <a:r>
              <a:rPr lang="en-US" sz="3200" dirty="0" smtClean="0"/>
              <a:t> to achieve a heart rate of approximately 60 beats/min.</a:t>
            </a:r>
            <a:endParaRPr lang="en-US" sz="32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b="1" i="1" dirty="0" smtClean="0"/>
              <a:t>Emergent or urgent surgical correction </a:t>
            </a:r>
            <a:r>
              <a:rPr lang="en-US" sz="3200" dirty="0" smtClean="0"/>
              <a:t>is the preferred treatment for acute ascending aortic dissections and intramural hematomas (type A) and for complicated type B dissections, including those characterized by propagation, compromise of major aortic branches, impending rupture, or continued pain.</a:t>
            </a:r>
            <a:endParaRPr lang="en-US" sz="32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For uncomplicated and stable distal dissections and intramural hematomas (type B), </a:t>
            </a:r>
            <a:r>
              <a:rPr lang="en-US" sz="3600" b="1" i="1" u="sng" dirty="0" smtClean="0"/>
              <a:t>medical therapy </a:t>
            </a:r>
            <a:r>
              <a:rPr lang="en-US" sz="3600" dirty="0" smtClean="0"/>
              <a:t>is the preferred treatment.</a:t>
            </a:r>
            <a:endParaRPr lang="en-US" sz="3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Patients with chronic type B dissection and intramural hematomas should be followed on an outpatient basis every 6–12 months with contrast-enhanced CT or MRI to detect propagation or expansion.</a:t>
            </a:r>
            <a:endParaRPr lang="en-US" sz="3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C:\Documents and Settings\Administrator\桌面\f40-7.jpg"/>
          <p:cNvPicPr>
            <a:picLocks noGrp="1" noChangeAspect="1" noChangeArrowheads="1"/>
          </p:cNvPicPr>
          <p:nvPr>
            <p:ph/>
          </p:nvPr>
        </p:nvPicPr>
        <p:blipFill>
          <a:blip r:embed="rId3" cstate="print"/>
          <a:stretch>
            <a:fillRect/>
          </a:stretch>
        </p:blipFill>
        <p:spPr>
          <a:xfrm>
            <a:off x="2000232" y="775918"/>
            <a:ext cx="4857784" cy="5439163"/>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42938" y="609600"/>
            <a:ext cx="7815262" cy="3819525"/>
          </a:xfrm>
        </p:spPr>
        <p:txBody>
          <a:bodyPr/>
          <a:lstStyle/>
          <a:p>
            <a:pPr eaLnBrk="1" hangingPunct="1"/>
            <a:r>
              <a:rPr lang="en-US" sz="8000" dirty="0" smtClean="0">
                <a:solidFill>
                  <a:srgbClr val="FFFF00"/>
                </a:solidFill>
              </a:rPr>
              <a:t>VISCOELASTIC, COMPLIANT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There are at least two important pathologic and radiologic variants of aortic dissection: intramural hematoma without an </a:t>
            </a:r>
            <a:r>
              <a:rPr lang="en-US" sz="3600" dirty="0" err="1" smtClean="0"/>
              <a:t>intimal</a:t>
            </a:r>
            <a:r>
              <a:rPr lang="en-US" sz="3600" dirty="0" smtClean="0"/>
              <a:t> flap and penetrating atherosclerotic ulcer.</a:t>
            </a:r>
            <a:endParaRPr lang="en-US" sz="36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b="1" i="1" dirty="0" smtClean="0">
                <a:solidFill>
                  <a:srgbClr val="FFFF00"/>
                </a:solidFill>
              </a:rPr>
              <a:t>Acute intramural hematoma </a:t>
            </a:r>
            <a:r>
              <a:rPr lang="en-US" sz="3600" dirty="0" smtClean="0"/>
              <a:t>is thought to result from rupture of the </a:t>
            </a:r>
            <a:r>
              <a:rPr lang="en-US" sz="3600" dirty="0" err="1" smtClean="0"/>
              <a:t>vasa</a:t>
            </a:r>
            <a:r>
              <a:rPr lang="en-US" sz="3600" dirty="0" smtClean="0"/>
              <a:t> </a:t>
            </a:r>
            <a:r>
              <a:rPr lang="en-US" sz="3600" dirty="0" err="1" smtClean="0"/>
              <a:t>vasorum</a:t>
            </a:r>
            <a:r>
              <a:rPr lang="en-US" sz="3600" dirty="0" smtClean="0"/>
              <a:t> with hemorrhage into the wall of the aorta. Most of these hematomas occur in the descending thoracic aorta. Acute intramural hematomas may progress to dissection and rupture.</a:t>
            </a:r>
            <a:endParaRPr lang="en-US" sz="36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zh-TW" altLang="en-US" sz="4000" smtClean="0"/>
          </a:p>
        </p:txBody>
      </p:sp>
      <p:sp>
        <p:nvSpPr>
          <p:cNvPr id="30723" name="Rectangle 3"/>
          <p:cNvSpPr>
            <a:spLocks noGrp="1" noChangeArrowheads="1"/>
          </p:cNvSpPr>
          <p:nvPr>
            <p:ph sz="quarter" idx="1"/>
          </p:nvPr>
        </p:nvSpPr>
        <p:spPr>
          <a:xfrm>
            <a:off x="685800" y="1500174"/>
            <a:ext cx="8229600" cy="4976826"/>
          </a:xfrm>
        </p:spPr>
        <p:txBody>
          <a:bodyPr>
            <a:normAutofit/>
          </a:bodyPr>
          <a:lstStyle/>
          <a:p>
            <a:pPr eaLnBrk="1" hangingPunct="1">
              <a:buFontTx/>
              <a:buNone/>
            </a:pPr>
            <a:r>
              <a:rPr lang="en-US" altLang="zh-TW" sz="6000" dirty="0" smtClean="0">
                <a:solidFill>
                  <a:srgbClr val="FFFF00"/>
                </a:solidFill>
              </a:rPr>
              <a:t>Intramural hematoma</a:t>
            </a:r>
          </a:p>
          <a:p>
            <a:pPr eaLnBrk="1" hangingPunct="1"/>
            <a:endParaRPr lang="en-US" altLang="zh-TW" sz="2800" dirty="0" smtClean="0"/>
          </a:p>
          <a:p>
            <a:pPr eaLnBrk="1" hangingPunct="1"/>
            <a:r>
              <a:rPr lang="en-US" altLang="zh-TW" sz="2800" dirty="0" smtClean="0"/>
              <a:t>rupture of </a:t>
            </a:r>
            <a:r>
              <a:rPr lang="en-US" altLang="zh-TW" sz="2800" dirty="0" err="1" smtClean="0"/>
              <a:t>vasa</a:t>
            </a:r>
            <a:r>
              <a:rPr lang="en-US" altLang="zh-TW" sz="2800" dirty="0" smtClean="0"/>
              <a:t> </a:t>
            </a:r>
            <a:r>
              <a:rPr lang="en-US" altLang="zh-TW" sz="2800" dirty="0" err="1" smtClean="0"/>
              <a:t>vasorum</a:t>
            </a:r>
            <a:r>
              <a:rPr lang="en-US" altLang="zh-TW" sz="2800" dirty="0" smtClean="0"/>
              <a:t>, </a:t>
            </a:r>
          </a:p>
          <a:p>
            <a:pPr eaLnBrk="1" hangingPunct="1"/>
            <a:r>
              <a:rPr lang="en-US" altLang="zh-TW" sz="2800" dirty="0" smtClean="0">
                <a:solidFill>
                  <a:srgbClr val="FFFF00"/>
                </a:solidFill>
              </a:rPr>
              <a:t>aortic dissection without </a:t>
            </a:r>
            <a:r>
              <a:rPr lang="en-US" altLang="zh-TW" sz="2800" dirty="0" err="1" smtClean="0">
                <a:solidFill>
                  <a:srgbClr val="FFFF00"/>
                </a:solidFill>
              </a:rPr>
              <a:t>intimal</a:t>
            </a:r>
            <a:r>
              <a:rPr lang="en-US" altLang="zh-TW" sz="2800" dirty="0" smtClean="0">
                <a:solidFill>
                  <a:srgbClr val="FFFF00"/>
                </a:solidFill>
              </a:rPr>
              <a:t> flap,</a:t>
            </a:r>
            <a:r>
              <a:rPr lang="en-US" altLang="zh-TW" dirty="0" smtClean="0">
                <a:solidFill>
                  <a:srgbClr val="FFFF00"/>
                </a:solidFill>
              </a:rPr>
              <a:t> </a:t>
            </a:r>
          </a:p>
          <a:p>
            <a:pPr eaLnBrk="1" hangingPunct="1"/>
            <a:r>
              <a:rPr lang="en-US" altLang="zh-TW" sz="2800" dirty="0" smtClean="0"/>
              <a:t>failed diagnosis in </a:t>
            </a:r>
            <a:r>
              <a:rPr lang="en-US" altLang="zh-TW" sz="2800" dirty="0" err="1" smtClean="0"/>
              <a:t>aortography</a:t>
            </a:r>
            <a:r>
              <a:rPr lang="en-US" altLang="zh-TW" sz="2800" dirty="0" smtClean="0"/>
              <a:t>, </a:t>
            </a:r>
          </a:p>
          <a:p>
            <a:pPr eaLnBrk="1" hangingPunct="1"/>
            <a:r>
              <a:rPr lang="en-US" altLang="zh-TW" sz="2800" dirty="0" smtClean="0"/>
              <a:t>high risk for aneurysm formation, </a:t>
            </a:r>
          </a:p>
          <a:p>
            <a:pPr eaLnBrk="1" hangingPunct="1"/>
            <a:r>
              <a:rPr lang="en-US" altLang="zh-TW" sz="2800" dirty="0" smtClean="0"/>
              <a:t>medication (distal) or surgery (proximal)</a:t>
            </a:r>
            <a:endParaRPr lang="en-US" altLang="zh-TW"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b="1" i="1" dirty="0" smtClean="0">
                <a:solidFill>
                  <a:srgbClr val="FFFF00"/>
                </a:solidFill>
              </a:rPr>
              <a:t>Penetrating atherosclerotic ulcers </a:t>
            </a:r>
            <a:r>
              <a:rPr lang="en-US" sz="2800" dirty="0" smtClean="0"/>
              <a:t>are caused by erosion of a plaque into the aortic media, are usually localized, and are not associated with extensive propagation. They are found primarily in the middle and distal portions of the descending thoracic aorta and are associated with extensive atherosclerotic disease. The ulcer can erode beyond the internal elastic lamina, leading to medial hematoma, and may progress to false aneurysm formation or rupture.</a:t>
            </a:r>
            <a:endParaRPr lang="en-US" sz="2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C:\Documents and Settings\Administrator\桌面\f40-20.jpg"/>
          <p:cNvPicPr>
            <a:picLocks noGrp="1" noChangeAspect="1" noChangeArrowheads="1"/>
          </p:cNvPicPr>
          <p:nvPr>
            <p:ph/>
          </p:nvPr>
        </p:nvPicPr>
        <p:blipFill>
          <a:blip r:embed="rId3" cstate="print"/>
          <a:stretch>
            <a:fillRect/>
          </a:stretch>
        </p:blipFill>
        <p:spPr>
          <a:xfrm>
            <a:off x="928662" y="1285860"/>
            <a:ext cx="7000924" cy="4429156"/>
          </a:xfrm>
          <a:noFill/>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53536"/>
            <a:ext cx="5972188" cy="1143000"/>
          </a:xfrm>
        </p:spPr>
        <p:txBody>
          <a:bodyPr>
            <a:normAutofit fontScale="90000"/>
          </a:bodyPr>
          <a:lstStyle/>
          <a:p>
            <a:pPr eaLnBrk="1" hangingPunct="1"/>
            <a:r>
              <a:rPr lang="en-US" dirty="0" smtClean="0">
                <a:solidFill>
                  <a:srgbClr val="FFFF00"/>
                </a:solidFill>
              </a:rPr>
              <a:t>AORTIC OCCLUSION</a:t>
            </a:r>
          </a:p>
        </p:txBody>
      </p:sp>
      <p:sp>
        <p:nvSpPr>
          <p:cNvPr id="33795" name="Content Placeholder 2"/>
          <p:cNvSpPr>
            <a:spLocks noGrp="1"/>
          </p:cNvSpPr>
          <p:nvPr>
            <p:ph sz="quarter" idx="1"/>
          </p:nvPr>
        </p:nvSpPr>
        <p:spPr>
          <a:xfrm>
            <a:off x="685800" y="2000240"/>
            <a:ext cx="7772400" cy="4214823"/>
          </a:xfrm>
        </p:spPr>
        <p:txBody>
          <a:bodyPr>
            <a:normAutofit/>
          </a:bodyPr>
          <a:lstStyle/>
          <a:p>
            <a:pPr eaLnBrk="1" hangingPunct="1"/>
            <a:r>
              <a:rPr lang="en-US" b="1" i="1" dirty="0" smtClean="0">
                <a:solidFill>
                  <a:srgbClr val="FFFF00"/>
                </a:solidFill>
                <a:latin typeface="Comic Sans MS" pitchFamily="66" charset="0"/>
              </a:rPr>
              <a:t>Chronic atherosclerotic occlusive diseases: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714356"/>
            <a:ext cx="8229600" cy="5610244"/>
          </a:xfrm>
        </p:spPr>
        <p:txBody>
          <a:bodyPr>
            <a:noAutofit/>
          </a:bodyPr>
          <a:lstStyle/>
          <a:p>
            <a:r>
              <a:rPr lang="en-US" sz="3200" dirty="0" smtClean="0"/>
              <a:t>Atherosclerosis may affect the thoracic and abdominal aorta. Occlusive aortic disease caused by atherosclerosis usually is confined to the distal abdominal aorta below the renal arteries. Frequently the disease extends to the iliac arteries. </a:t>
            </a:r>
            <a:r>
              <a:rPr lang="en-US" sz="3200" dirty="0" err="1" smtClean="0"/>
              <a:t>Claudication</a:t>
            </a:r>
            <a:r>
              <a:rPr lang="en-US" sz="3200" dirty="0" smtClean="0"/>
              <a:t> characteristically involves the buttocks, thighs, and calves and may be associated with impotence in males (</a:t>
            </a:r>
            <a:r>
              <a:rPr lang="en-US" sz="3200" dirty="0" err="1" smtClean="0"/>
              <a:t>Leriche</a:t>
            </a:r>
            <a:r>
              <a:rPr lang="en-US" sz="3200" dirty="0" smtClean="0"/>
              <a:t> syndrome).</a:t>
            </a:r>
            <a:endParaRPr lang="en-US" sz="32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571612"/>
            <a:ext cx="8229600" cy="4752988"/>
          </a:xfrm>
        </p:spPr>
        <p:txBody>
          <a:bodyPr>
            <a:noAutofit/>
          </a:bodyPr>
          <a:lstStyle/>
          <a:p>
            <a:r>
              <a:rPr lang="en-US" sz="2800" dirty="0" smtClean="0"/>
              <a:t>The severity of the symptoms depends on the adequacy of collaterals. With sufficient collateral blood flow, a complete occlusion of the abdominal aorta may occur without the development of ischemic symptoms. The physical findings include the absence of femoral and other distal pulses bilaterally and the detection of an audible bruit over the abdomen (usually at or below the umbilicus) and the common femoral arteries. </a:t>
            </a: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Atrophic skin, loss of hair, and coolness of the lower extremities usually are observed. In advanced ischemia, </a:t>
            </a:r>
            <a:r>
              <a:rPr lang="en-US" sz="3200" dirty="0" err="1" smtClean="0"/>
              <a:t>rubor</a:t>
            </a:r>
            <a:r>
              <a:rPr lang="en-US" sz="3200" dirty="0" smtClean="0"/>
              <a:t> on dependency and pallor on elevation can be seen.</a:t>
            </a:r>
          </a:p>
          <a:p>
            <a:endParaRPr lang="en-US" sz="32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071546"/>
            <a:ext cx="8229600" cy="5253054"/>
          </a:xfrm>
        </p:spPr>
        <p:txBody>
          <a:bodyPr>
            <a:normAutofit/>
          </a:bodyPr>
          <a:lstStyle/>
          <a:p>
            <a:r>
              <a:rPr lang="en-US" sz="2800" dirty="0" smtClean="0"/>
              <a:t>The diagnosis usually is established by physical examination and noninvasive testing, including </a:t>
            </a:r>
            <a:r>
              <a:rPr lang="en-US" sz="2800" dirty="0" smtClean="0">
                <a:solidFill>
                  <a:srgbClr val="FFFF00"/>
                </a:solidFill>
              </a:rPr>
              <a:t>leg pressure measurements</a:t>
            </a:r>
            <a:r>
              <a:rPr lang="en-US" sz="2800" dirty="0" smtClean="0"/>
              <a:t>, </a:t>
            </a:r>
            <a:r>
              <a:rPr lang="en-US" sz="2800" dirty="0" smtClean="0">
                <a:solidFill>
                  <a:srgbClr val="FFFF00"/>
                </a:solidFill>
              </a:rPr>
              <a:t>Doppler velocity analysis</a:t>
            </a:r>
            <a:r>
              <a:rPr lang="en-US" sz="2800" dirty="0" smtClean="0"/>
              <a:t>, pulse volume recordings, and </a:t>
            </a:r>
            <a:r>
              <a:rPr lang="en-US" sz="2800" dirty="0" smtClean="0">
                <a:solidFill>
                  <a:srgbClr val="FFFF00"/>
                </a:solidFill>
              </a:rPr>
              <a:t>duplex </a:t>
            </a:r>
            <a:r>
              <a:rPr lang="en-US" sz="2800" dirty="0" err="1" smtClean="0">
                <a:solidFill>
                  <a:srgbClr val="FFFF00"/>
                </a:solidFill>
              </a:rPr>
              <a:t>ultrasonography</a:t>
            </a:r>
            <a:r>
              <a:rPr lang="en-US" sz="2800" dirty="0" smtClean="0"/>
              <a:t>. The anatomy may be defined by MRI, CT, or conventional </a:t>
            </a:r>
            <a:r>
              <a:rPr lang="en-US" sz="2800" dirty="0" err="1" smtClean="0"/>
              <a:t>aortography</a:t>
            </a:r>
            <a:r>
              <a:rPr lang="en-US" sz="2800" dirty="0" smtClean="0"/>
              <a:t>, typically performed when one is considering revascularization. Catheter-based endovascular or operative treatment is indicated in patients with </a:t>
            </a:r>
            <a:r>
              <a:rPr lang="en-US" sz="2800" dirty="0" smtClean="0">
                <a:solidFill>
                  <a:srgbClr val="FFFF00"/>
                </a:solidFill>
              </a:rPr>
              <a:t>lifestyle-limiting</a:t>
            </a:r>
            <a:r>
              <a:rPr lang="en-US" sz="2800" dirty="0" smtClean="0"/>
              <a:t> or </a:t>
            </a:r>
            <a:r>
              <a:rPr lang="en-US" sz="2800" dirty="0" smtClean="0">
                <a:solidFill>
                  <a:srgbClr val="FFFF00"/>
                </a:solidFill>
              </a:rPr>
              <a:t>debilitating symptoms </a:t>
            </a:r>
            <a:r>
              <a:rPr lang="en-US" sz="2800" dirty="0" smtClean="0"/>
              <a:t>of </a:t>
            </a:r>
            <a:r>
              <a:rPr lang="en-US" sz="2800" dirty="0" err="1" smtClean="0"/>
              <a:t>claudication</a:t>
            </a:r>
            <a:r>
              <a:rPr lang="en-US" sz="2800" dirty="0" smtClean="0"/>
              <a:t> and patients with </a:t>
            </a:r>
            <a:r>
              <a:rPr lang="en-US" sz="2800" dirty="0" smtClean="0">
                <a:solidFill>
                  <a:srgbClr val="FFFF00"/>
                </a:solidFill>
              </a:rPr>
              <a:t>critical limb ischemia.</a:t>
            </a:r>
          </a:p>
          <a:p>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785926"/>
            <a:ext cx="7715304" cy="3416320"/>
          </a:xfrm>
          <a:prstGeom prst="rect">
            <a:avLst/>
          </a:prstGeom>
        </p:spPr>
        <p:txBody>
          <a:bodyPr wrap="square">
            <a:spAutoFit/>
          </a:bodyPr>
          <a:lstStyle/>
          <a:p>
            <a:r>
              <a:rPr lang="en-US" sz="3600" dirty="0" smtClean="0"/>
              <a:t>The aorta is distended during systole to allow a portion of the stroke volume and elastic energy to be stored, and it recoils during diastole so that blood continues to flow to the periphery. </a:t>
            </a:r>
            <a:endParaRPr lang="en-US" sz="36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04800"/>
            <a:ext cx="6958034" cy="1143000"/>
          </a:xfrm>
        </p:spPr>
        <p:txBody>
          <a:bodyPr/>
          <a:lstStyle/>
          <a:p>
            <a:pPr eaLnBrk="1" hangingPunct="1"/>
            <a:r>
              <a:rPr lang="en-US" altLang="zh-TW" sz="4800" dirty="0" smtClean="0">
                <a:solidFill>
                  <a:srgbClr val="FFFF00"/>
                </a:solidFill>
              </a:rPr>
              <a:t>Acute aortic </a:t>
            </a:r>
            <a:r>
              <a:rPr lang="en-US" altLang="zh-TW" sz="4800" dirty="0" err="1" smtClean="0">
                <a:solidFill>
                  <a:srgbClr val="FFFF00"/>
                </a:solidFill>
              </a:rPr>
              <a:t>oolusion</a:t>
            </a:r>
            <a:endParaRPr lang="en-US" altLang="zh-TW" sz="4800" dirty="0" smtClean="0">
              <a:solidFill>
                <a:srgbClr val="FFFF00"/>
              </a:solidFill>
            </a:endParaRPr>
          </a:p>
        </p:txBody>
      </p:sp>
      <p:sp>
        <p:nvSpPr>
          <p:cNvPr id="34819" name="Rectangle 3"/>
          <p:cNvSpPr>
            <a:spLocks noGrp="1" noChangeArrowheads="1"/>
          </p:cNvSpPr>
          <p:nvPr>
            <p:ph sz="quarter" idx="1"/>
          </p:nvPr>
        </p:nvSpPr>
        <p:spPr>
          <a:xfrm>
            <a:off x="228600" y="1643050"/>
            <a:ext cx="8686800" cy="4986350"/>
          </a:xfrm>
        </p:spPr>
        <p:txBody>
          <a:bodyPr/>
          <a:lstStyle/>
          <a:p>
            <a:pPr eaLnBrk="1" hangingPunct="1"/>
            <a:r>
              <a:rPr lang="en-US" altLang="zh-TW" dirty="0" err="1" smtClean="0"/>
              <a:t>Af</a:t>
            </a:r>
            <a:r>
              <a:rPr lang="en-US" altLang="zh-TW" dirty="0" smtClean="0"/>
              <a:t> / RHD, MI, DCM, aneurysm</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lnSpcReduction="10000"/>
          </a:bodyPr>
          <a:lstStyle/>
          <a:p>
            <a:r>
              <a:rPr lang="en-US" sz="3200" dirty="0" smtClean="0"/>
              <a:t>Acute occlusion in the distal abdominal aorta constitutes a medical emergency because it threatens the viability of the lower extremities; it usually results from an occlusive (saddle) embolus that almost always originates from the heart. Rarely, acute occlusion may occur as the result of in situ thrombosis in a preexisting severely narrowed segment of the aorta.</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00174"/>
            <a:ext cx="8229600" cy="4824426"/>
          </a:xfrm>
        </p:spPr>
        <p:txBody>
          <a:bodyPr>
            <a:normAutofit/>
          </a:bodyPr>
          <a:lstStyle/>
          <a:p>
            <a:r>
              <a:rPr lang="en-US" sz="3200" dirty="0" smtClean="0"/>
              <a:t>The clinical picture is one of acute ischemia of the lower extremities. Severe rest pain, coolness, and pallor of the lower extremities and the absence of distal pulses bilaterally are the usual manifestations. Diagnosis should be established rapidly by MRI, CT, or </a:t>
            </a:r>
            <a:r>
              <a:rPr lang="en-US" sz="3200" dirty="0" err="1" smtClean="0"/>
              <a:t>aortography</a:t>
            </a:r>
            <a:r>
              <a:rPr lang="en-US" sz="3200" dirty="0" smtClean="0"/>
              <a:t>. Emergency </a:t>
            </a:r>
            <a:r>
              <a:rPr lang="en-US" sz="3200" dirty="0" err="1" smtClean="0"/>
              <a:t>thrombectomy</a:t>
            </a:r>
            <a:r>
              <a:rPr lang="en-US" sz="3200" dirty="0" smtClean="0"/>
              <a:t> or revascularization is indicated.</a:t>
            </a:r>
          </a:p>
          <a:p>
            <a:endParaRPr lang="en-US" sz="32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endParaRPr lang="en-US" sz="8000" spc="600" dirty="0" smtClean="0">
              <a:solidFill>
                <a:srgbClr val="C00000"/>
              </a:solidFill>
              <a:latin typeface="Bernard MT Condensed" pitchFamily="18" charset="0"/>
            </a:endParaRPr>
          </a:p>
          <a:p>
            <a:r>
              <a:rPr lang="en-US" sz="8000" spc="600" dirty="0" smtClean="0">
                <a:solidFill>
                  <a:srgbClr val="C00000"/>
                </a:solidFill>
                <a:latin typeface="Bernard MT Condensed" pitchFamily="18" charset="0"/>
              </a:rPr>
              <a:t>    </a:t>
            </a:r>
            <a:r>
              <a:rPr lang="en-US" sz="8000" spc="600" dirty="0" err="1" smtClean="0">
                <a:solidFill>
                  <a:srgbClr val="FFFF00"/>
                </a:solidFill>
                <a:latin typeface="Bernard MT Condensed" pitchFamily="18" charset="0"/>
              </a:rPr>
              <a:t>Aortitis</a:t>
            </a:r>
            <a:endParaRPr lang="en-US" sz="8000" spc="600" dirty="0" smtClean="0">
              <a:solidFill>
                <a:srgbClr val="FFFF00"/>
              </a:solidFill>
              <a:latin typeface="Bernard MT Condensed" pitchFamily="18" charset="0"/>
            </a:endParaRPr>
          </a:p>
          <a:p>
            <a:endParaRPr lang="en-US" sz="8000" dirty="0">
              <a:solidFill>
                <a:srgbClr val="C00000"/>
              </a:solidFill>
              <a:latin typeface="Bernard MT Condensed"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28736"/>
            <a:ext cx="8229600" cy="4895864"/>
          </a:xfrm>
        </p:spPr>
        <p:txBody>
          <a:bodyPr>
            <a:normAutofit fontScale="85000" lnSpcReduction="20000"/>
          </a:bodyPr>
          <a:lstStyle/>
          <a:p>
            <a:r>
              <a:rPr lang="en-US" b="1" dirty="0" err="1" smtClean="0">
                <a:solidFill>
                  <a:srgbClr val="FFFF00"/>
                </a:solidFill>
              </a:rPr>
              <a:t>Aortitis</a:t>
            </a:r>
            <a:r>
              <a:rPr lang="en-US" dirty="0" smtClean="0"/>
              <a:t>, a term referring to </a:t>
            </a:r>
            <a:r>
              <a:rPr lang="en-US" b="1" i="1" dirty="0" smtClean="0"/>
              <a:t>inflammatory disease </a:t>
            </a:r>
            <a:r>
              <a:rPr lang="en-US" dirty="0" smtClean="0"/>
              <a:t>of the aorta, may be caused by large vessel </a:t>
            </a:r>
            <a:r>
              <a:rPr lang="en-US" dirty="0" err="1" smtClean="0"/>
              <a:t>vasculitides</a:t>
            </a:r>
            <a:r>
              <a:rPr lang="en-US" dirty="0" smtClean="0"/>
              <a:t> such as </a:t>
            </a:r>
            <a:r>
              <a:rPr lang="en-US" dirty="0" err="1" smtClean="0"/>
              <a:t>Takayasu's</a:t>
            </a:r>
            <a:r>
              <a:rPr lang="en-US" dirty="0" smtClean="0"/>
              <a:t> </a:t>
            </a:r>
            <a:r>
              <a:rPr lang="en-US" dirty="0" err="1" smtClean="0"/>
              <a:t>arteritis</a:t>
            </a:r>
            <a:r>
              <a:rPr lang="en-US" dirty="0" smtClean="0"/>
              <a:t> and giant cell </a:t>
            </a:r>
            <a:r>
              <a:rPr lang="en-US" dirty="0" err="1" smtClean="0"/>
              <a:t>arteritis</a:t>
            </a:r>
            <a:r>
              <a:rPr lang="en-US" dirty="0" smtClean="0"/>
              <a:t>, rheumatic and HLA-B27–associated </a:t>
            </a:r>
            <a:r>
              <a:rPr lang="en-US" dirty="0" err="1" smtClean="0"/>
              <a:t>spondyloarthropathies</a:t>
            </a:r>
            <a:r>
              <a:rPr lang="en-US" dirty="0" smtClean="0"/>
              <a:t>, </a:t>
            </a:r>
            <a:r>
              <a:rPr lang="en-US" dirty="0" err="1" smtClean="0"/>
              <a:t>Behçet's</a:t>
            </a:r>
            <a:r>
              <a:rPr lang="en-US" dirty="0" smtClean="0"/>
              <a:t> syndrome, </a:t>
            </a:r>
            <a:r>
              <a:rPr lang="en-US" dirty="0" err="1" smtClean="0"/>
              <a:t>antineutrophil</a:t>
            </a:r>
            <a:r>
              <a:rPr lang="en-US" dirty="0" smtClean="0"/>
              <a:t> </a:t>
            </a:r>
            <a:r>
              <a:rPr lang="en-US" dirty="0" err="1" smtClean="0"/>
              <a:t>cytoplasmic</a:t>
            </a:r>
            <a:r>
              <a:rPr lang="en-US" dirty="0" smtClean="0"/>
              <a:t> antibodies (ANCA)-associated </a:t>
            </a:r>
            <a:r>
              <a:rPr lang="en-US" dirty="0" err="1" smtClean="0"/>
              <a:t>vasculitides</a:t>
            </a:r>
            <a:r>
              <a:rPr lang="en-US" dirty="0" smtClean="0"/>
              <a:t>, Cogan's syndrome, and infections such as syphilis, tuberculosis, and </a:t>
            </a:r>
            <a:r>
              <a:rPr lang="en-US" b="1" i="1" dirty="0" smtClean="0"/>
              <a:t>Salmonella</a:t>
            </a:r>
            <a:r>
              <a:rPr lang="en-US" dirty="0" smtClean="0"/>
              <a:t> or may be associated with retroperitoneal fibrosis. </a:t>
            </a:r>
            <a:r>
              <a:rPr lang="en-US" dirty="0" err="1" smtClean="0"/>
              <a:t>Aortitis</a:t>
            </a:r>
            <a:r>
              <a:rPr lang="en-US" dirty="0" smtClean="0"/>
              <a:t> may result in </a:t>
            </a:r>
            <a:r>
              <a:rPr lang="en-US" dirty="0" err="1" smtClean="0"/>
              <a:t>aneurysmal</a:t>
            </a:r>
            <a:r>
              <a:rPr lang="en-US" dirty="0" smtClean="0"/>
              <a:t> dilation and aortic regurgitation, occlusion of the aorta and its branch vessels, or acute aortic syndromes.</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9600" dirty="0" err="1" smtClean="0">
                <a:solidFill>
                  <a:srgbClr val="FFFF00"/>
                </a:solidFill>
              </a:rPr>
              <a:t>Takayasu's</a:t>
            </a:r>
            <a:r>
              <a:rPr lang="en-US" sz="9600" dirty="0" smtClean="0">
                <a:solidFill>
                  <a:srgbClr val="FFFF00"/>
                </a:solidFill>
              </a:rPr>
              <a:t> </a:t>
            </a:r>
            <a:r>
              <a:rPr lang="en-US" sz="9600" dirty="0" err="1" smtClean="0">
                <a:solidFill>
                  <a:srgbClr val="FFFF00"/>
                </a:solidFill>
              </a:rPr>
              <a:t>Arteritis</a:t>
            </a:r>
            <a:endParaRPr lang="en-US" sz="9600" dirty="0">
              <a:solidFill>
                <a:srgbClr val="FFFF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642918"/>
            <a:ext cx="8229600" cy="5681682"/>
          </a:xfrm>
        </p:spPr>
        <p:txBody>
          <a:bodyPr>
            <a:noAutofit/>
          </a:bodyPr>
          <a:lstStyle/>
          <a:p>
            <a:r>
              <a:rPr lang="en-US" sz="3200" dirty="0" smtClean="0"/>
              <a:t>This inflammatory disease often affects the </a:t>
            </a:r>
            <a:r>
              <a:rPr lang="en-US" sz="3200" dirty="0" smtClean="0">
                <a:solidFill>
                  <a:srgbClr val="FFFF00"/>
                </a:solidFill>
              </a:rPr>
              <a:t>ascending aorta and aortic arch, </a:t>
            </a:r>
            <a:r>
              <a:rPr lang="en-US" sz="3200" dirty="0" smtClean="0"/>
              <a:t>causing obstruction of the aorta and its major arteries. </a:t>
            </a:r>
            <a:r>
              <a:rPr lang="en-US" sz="3200" dirty="0" err="1" smtClean="0"/>
              <a:t>Takayasu's</a:t>
            </a:r>
            <a:r>
              <a:rPr lang="en-US" sz="3200" dirty="0" smtClean="0"/>
              <a:t> </a:t>
            </a:r>
            <a:r>
              <a:rPr lang="en-US" sz="3200" dirty="0" err="1" smtClean="0"/>
              <a:t>arteritis</a:t>
            </a:r>
            <a:r>
              <a:rPr lang="en-US" sz="3200" dirty="0" smtClean="0"/>
              <a:t> is also termed </a:t>
            </a:r>
            <a:r>
              <a:rPr lang="en-US" sz="3200" i="1" dirty="0" err="1" smtClean="0">
                <a:solidFill>
                  <a:srgbClr val="FFFF00"/>
                </a:solidFill>
              </a:rPr>
              <a:t>pulseless</a:t>
            </a:r>
            <a:r>
              <a:rPr lang="en-US" sz="3200" i="1" dirty="0" smtClean="0">
                <a:solidFill>
                  <a:srgbClr val="FFFF00"/>
                </a:solidFill>
              </a:rPr>
              <a:t> disease</a:t>
            </a:r>
            <a:r>
              <a:rPr lang="en-US" sz="3200" dirty="0" smtClean="0">
                <a:solidFill>
                  <a:srgbClr val="FFFF00"/>
                </a:solidFill>
              </a:rPr>
              <a:t> </a:t>
            </a:r>
            <a:r>
              <a:rPr lang="en-US" sz="3200" dirty="0" smtClean="0"/>
              <a:t>because of the frequent occlusion of the large arteries originating from the aorta. It also may involve the descending thoracic and abdominal aorta and occlude large branches such as the renal arteries. Aortic aneurysms also may occur.</a:t>
            </a:r>
            <a:endParaRPr lang="en-US" sz="32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214422"/>
            <a:ext cx="8401080" cy="5110178"/>
          </a:xfrm>
        </p:spPr>
        <p:txBody>
          <a:bodyPr>
            <a:normAutofit/>
          </a:bodyPr>
          <a:lstStyle/>
          <a:p>
            <a:r>
              <a:rPr lang="en-US" sz="3200" dirty="0" smtClean="0"/>
              <a:t>During the acute stage, </a:t>
            </a:r>
            <a:r>
              <a:rPr lang="en-US" sz="3200" u="sng" dirty="0" smtClean="0"/>
              <a:t>fever</a:t>
            </a:r>
            <a:r>
              <a:rPr lang="en-US" sz="3200" dirty="0" smtClean="0"/>
              <a:t>, </a:t>
            </a:r>
            <a:r>
              <a:rPr lang="en-US" sz="3200" u="sng" dirty="0" smtClean="0"/>
              <a:t>malaise</a:t>
            </a:r>
            <a:r>
              <a:rPr lang="en-US" sz="3200" dirty="0" smtClean="0"/>
              <a:t>, </a:t>
            </a:r>
            <a:r>
              <a:rPr lang="en-US" sz="3200" u="sng" dirty="0" smtClean="0"/>
              <a:t>weight loss</a:t>
            </a:r>
            <a:r>
              <a:rPr lang="en-US" sz="3200" dirty="0" smtClean="0"/>
              <a:t>, and other systemic symptoms may be evident. Elevations of the erythrocyte sedimentation rate and C-reactive protein are </a:t>
            </a:r>
            <a:r>
              <a:rPr lang="en-US" sz="3200" dirty="0" err="1" smtClean="0"/>
              <a:t>common.The</a:t>
            </a:r>
            <a:r>
              <a:rPr lang="en-US" sz="3200" dirty="0" smtClean="0"/>
              <a:t> process is progressive, and there is no definitive therapy. </a:t>
            </a:r>
            <a:r>
              <a:rPr lang="en-US" sz="3200" u="sng" dirty="0" err="1" smtClean="0"/>
              <a:t>Glucocorticoids</a:t>
            </a:r>
            <a:r>
              <a:rPr lang="en-US" sz="3200" dirty="0" smtClean="0"/>
              <a:t> and immunosuppressive agents have been reported to be effective in some patients during the acute phase.</a:t>
            </a:r>
            <a:endParaRPr lang="en-US" sz="32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6257940" cy="5929330"/>
          </a:xfrm>
        </p:spPr>
        <p:txBody>
          <a:bodyPr/>
          <a:lstStyle/>
          <a:p>
            <a:pPr eaLnBrk="1" hangingPunct="1"/>
            <a:r>
              <a:rPr lang="en-US" altLang="zh-TW" sz="9600" dirty="0" smtClean="0">
                <a:solidFill>
                  <a:srgbClr val="FFFF00"/>
                </a:solidFill>
                <a:latin typeface="Aharoni" pitchFamily="2" charset="-79"/>
                <a:cs typeface="Aharoni" pitchFamily="2" charset="-79"/>
              </a:rPr>
              <a:t>Peripheral artery diseases</a:t>
            </a:r>
          </a:p>
        </p:txBody>
      </p:sp>
      <p:sp>
        <p:nvSpPr>
          <p:cNvPr id="37891" name="Rectangle 3"/>
          <p:cNvSpPr>
            <a:spLocks noGrp="1" noChangeArrowheads="1"/>
          </p:cNvSpPr>
          <p:nvPr>
            <p:ph sz="half" idx="1"/>
          </p:nvPr>
        </p:nvSpPr>
        <p:spPr>
          <a:xfrm>
            <a:off x="685800" y="3500439"/>
            <a:ext cx="7467600" cy="1928812"/>
          </a:xfrm>
        </p:spPr>
        <p:txBody>
          <a:bodyPr>
            <a:normAutofit/>
          </a:bodyPr>
          <a:lstStyle/>
          <a:p>
            <a:pPr marL="609600" indent="-609600" algn="ctr" eaLnBrk="1" hangingPunct="1">
              <a:buFontTx/>
              <a:buNone/>
            </a:pPr>
            <a:endParaRPr lang="en-US" altLang="zh-TW" sz="6600" b="1" i="1" dirty="0" smtClean="0">
              <a:solidFill>
                <a:schemeClr val="tx2"/>
              </a:solidFill>
            </a:endParaRPr>
          </a:p>
        </p:txBody>
      </p:sp>
      <p:sp>
        <p:nvSpPr>
          <p:cNvPr id="37892" name="Rectangle 4"/>
          <p:cNvSpPr>
            <a:spLocks noGrp="1" noChangeArrowheads="1"/>
          </p:cNvSpPr>
          <p:nvPr>
            <p:ph sz="half" idx="2"/>
          </p:nvPr>
        </p:nvSpPr>
        <p:spPr>
          <a:xfrm>
            <a:off x="714348" y="2928934"/>
            <a:ext cx="7391400" cy="1857388"/>
          </a:xfrm>
        </p:spPr>
        <p:txBody>
          <a:bodyPr>
            <a:normAutofit/>
          </a:bodyPr>
          <a:lstStyle/>
          <a:p>
            <a:pPr algn="ctr" eaLnBrk="1" hangingPunct="1">
              <a:lnSpc>
                <a:spcPct val="125000"/>
              </a:lnSpc>
              <a:buFontTx/>
              <a:buNone/>
            </a:pPr>
            <a:endParaRPr lang="zh-TW" alt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endParaRPr lang="en-US" dirty="0"/>
          </a:p>
        </p:txBody>
      </p:sp>
      <p:sp>
        <p:nvSpPr>
          <p:cNvPr id="3" name="Content Placeholder 2"/>
          <p:cNvSpPr>
            <a:spLocks noGrp="1"/>
          </p:cNvSpPr>
          <p:nvPr>
            <p:ph sz="quarter" idx="1"/>
          </p:nvPr>
        </p:nvSpPr>
        <p:spPr>
          <a:xfrm>
            <a:off x="457200" y="1428736"/>
            <a:ext cx="8229600" cy="4895864"/>
          </a:xfrm>
        </p:spPr>
        <p:txBody>
          <a:bodyPr>
            <a:noAutofit/>
          </a:bodyPr>
          <a:lstStyle/>
          <a:p>
            <a:r>
              <a:rPr lang="en-US" sz="3200" dirty="0" smtClean="0"/>
              <a:t>Peripheral artery disease (PAD) is defined as a clinical disorder in which there is a </a:t>
            </a:r>
            <a:r>
              <a:rPr lang="en-US" sz="3200" dirty="0" err="1" smtClean="0"/>
              <a:t>stenosis</a:t>
            </a:r>
            <a:r>
              <a:rPr lang="en-US" sz="3200" dirty="0" smtClean="0"/>
              <a:t> or occlusion in the aorta or the arteries of the limbs. Atherosclerosis is the leading cause of PAD in patients &gt;40 years old. Other causes include thrombosis, embolism, </a:t>
            </a:r>
            <a:r>
              <a:rPr lang="en-US" sz="3200" dirty="0" err="1" smtClean="0"/>
              <a:t>vasculitis</a:t>
            </a:r>
            <a:r>
              <a:rPr lang="en-US" sz="3200" dirty="0" smtClean="0"/>
              <a:t>, </a:t>
            </a:r>
            <a:r>
              <a:rPr lang="en-US" sz="3200" dirty="0" err="1" smtClean="0"/>
              <a:t>fibromuscular</a:t>
            </a:r>
            <a:r>
              <a:rPr lang="en-US" sz="3200" dirty="0" smtClean="0"/>
              <a:t> dysplasia, entrapment, cystic adventitial disease, and trauma.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1500174"/>
            <a:ext cx="7143800" cy="3416320"/>
          </a:xfrm>
          <a:prstGeom prst="rect">
            <a:avLst/>
          </a:prstGeom>
        </p:spPr>
        <p:txBody>
          <a:bodyPr wrap="square">
            <a:spAutoFit/>
          </a:bodyPr>
          <a:lstStyle/>
          <a:p>
            <a:r>
              <a:rPr lang="en-US" sz="3600" dirty="0" smtClean="0"/>
              <a:t>Because of its continuous exposure to </a:t>
            </a:r>
            <a:r>
              <a:rPr lang="en-US" sz="3600" dirty="0" smtClean="0">
                <a:solidFill>
                  <a:srgbClr val="FFFF00"/>
                </a:solidFill>
              </a:rPr>
              <a:t>high </a:t>
            </a:r>
            <a:r>
              <a:rPr lang="en-US" sz="3600" dirty="0" err="1" smtClean="0">
                <a:solidFill>
                  <a:srgbClr val="FFFF00"/>
                </a:solidFill>
              </a:rPr>
              <a:t>pulsatile</a:t>
            </a:r>
            <a:r>
              <a:rPr lang="en-US" sz="3600" dirty="0" smtClean="0">
                <a:solidFill>
                  <a:srgbClr val="FFFF00"/>
                </a:solidFill>
              </a:rPr>
              <a:t> pressure </a:t>
            </a:r>
            <a:r>
              <a:rPr lang="en-US" sz="3600" dirty="0" smtClean="0"/>
              <a:t>and </a:t>
            </a:r>
            <a:r>
              <a:rPr lang="en-US" sz="3600" dirty="0" smtClean="0">
                <a:solidFill>
                  <a:srgbClr val="FFFF00"/>
                </a:solidFill>
              </a:rPr>
              <a:t>shear stress</a:t>
            </a:r>
            <a:r>
              <a:rPr lang="en-US" sz="3600" dirty="0" smtClean="0"/>
              <a:t>, the aorta is particularly prone to injury and disease resulting from mechanical trauma. </a:t>
            </a:r>
            <a:endParaRPr lang="en-US" sz="36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357298"/>
            <a:ext cx="8229600" cy="4967302"/>
          </a:xfrm>
        </p:spPr>
        <p:txBody>
          <a:bodyPr>
            <a:normAutofit/>
          </a:bodyPr>
          <a:lstStyle/>
          <a:p>
            <a:r>
              <a:rPr lang="en-US" sz="3200" dirty="0" smtClean="0"/>
              <a:t>The highest prevalence of atherosclerotic PAD occurs in the sixth and seventh decades of life. As in patients with atherosclerosis of the coronary and cerebral vasculature, there is an increased risk of developing PAD in cigarette smokers and in persons with diabetes mellitus, hypercholesterolemia, hypertension, or </a:t>
            </a:r>
            <a:r>
              <a:rPr lang="en-US" sz="3200" dirty="0" err="1" smtClean="0"/>
              <a:t>hyperhomocysteinemia</a:t>
            </a:r>
            <a:r>
              <a:rPr lang="en-US" sz="3200" dirty="0" smtClean="0"/>
              <a:t>.</a:t>
            </a:r>
          </a:p>
          <a:p>
            <a:endParaRPr lang="en-US" sz="3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116"/>
            <a:ext cx="8229600" cy="142876"/>
          </a:xfrm>
        </p:spPr>
        <p:txBody>
          <a:bodyPr>
            <a:normAutofit fontScale="90000"/>
          </a:bodyPr>
          <a:lstStyle/>
          <a:p>
            <a:endParaRPr lang="en-US" dirty="0"/>
          </a:p>
        </p:txBody>
      </p:sp>
      <p:sp>
        <p:nvSpPr>
          <p:cNvPr id="3" name="Content Placeholder 2"/>
          <p:cNvSpPr>
            <a:spLocks noGrp="1"/>
          </p:cNvSpPr>
          <p:nvPr>
            <p:ph sz="quarter" idx="1"/>
          </p:nvPr>
        </p:nvSpPr>
        <p:spPr>
          <a:xfrm>
            <a:off x="457200" y="1428736"/>
            <a:ext cx="8229600" cy="4895864"/>
          </a:xfrm>
        </p:spPr>
        <p:txBody>
          <a:bodyPr>
            <a:noAutofit/>
          </a:bodyPr>
          <a:lstStyle/>
          <a:p>
            <a:r>
              <a:rPr lang="en-US" sz="2800" b="1" dirty="0" smtClean="0"/>
              <a:t>Fewer than 50% of patients with PAD are symptomatic, although many have a slow or impaired gait. </a:t>
            </a:r>
            <a:r>
              <a:rPr lang="en-US" sz="2800" dirty="0" smtClean="0"/>
              <a:t>The most common </a:t>
            </a:r>
            <a:r>
              <a:rPr lang="en-US" sz="2800" i="1" dirty="0" smtClean="0"/>
              <a:t>symptom</a:t>
            </a:r>
            <a:r>
              <a:rPr lang="en-US" sz="2800" dirty="0" smtClean="0"/>
              <a:t> is intermittent </a:t>
            </a:r>
            <a:r>
              <a:rPr lang="en-US" sz="2800" dirty="0" err="1" smtClean="0"/>
              <a:t>claudication</a:t>
            </a:r>
            <a:r>
              <a:rPr lang="en-US" sz="2800" dirty="0" smtClean="0"/>
              <a:t>, which is defined as a pain, ache, cramp, numbness, or a sense of fatigue in the muscles; it occurs during exercise and is relieved by rest. </a:t>
            </a:r>
            <a:endParaRPr lang="en-US" sz="28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200" dirty="0" smtClean="0"/>
              <a:t>The site of </a:t>
            </a:r>
            <a:r>
              <a:rPr lang="en-US" sz="3200" dirty="0" err="1" smtClean="0"/>
              <a:t>claudication</a:t>
            </a:r>
            <a:r>
              <a:rPr lang="en-US" sz="3200" dirty="0" smtClean="0"/>
              <a:t> is distal to the location of the occlusive lesion. For example, buttock, hip, and thigh discomfort occurs in patients with </a:t>
            </a:r>
            <a:r>
              <a:rPr lang="en-US" sz="3200" dirty="0" err="1" smtClean="0"/>
              <a:t>aortoiliac</a:t>
            </a:r>
            <a:r>
              <a:rPr lang="en-US" sz="3200" dirty="0" smtClean="0"/>
              <a:t> disease, whereas calf </a:t>
            </a:r>
            <a:r>
              <a:rPr lang="en-US" sz="3200" dirty="0" err="1" smtClean="0"/>
              <a:t>claudication</a:t>
            </a:r>
            <a:r>
              <a:rPr lang="en-US" sz="3200" dirty="0" smtClean="0"/>
              <a:t> develops in patients with femoral-</a:t>
            </a:r>
            <a:r>
              <a:rPr lang="en-US" sz="3200" dirty="0" err="1" smtClean="0"/>
              <a:t>popliteal</a:t>
            </a:r>
            <a:r>
              <a:rPr lang="en-US" sz="3200" dirty="0" smtClean="0"/>
              <a:t> disease.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285860"/>
            <a:ext cx="8229600" cy="5038740"/>
          </a:xfrm>
        </p:spPr>
        <p:txBody>
          <a:bodyPr>
            <a:noAutofit/>
          </a:bodyPr>
          <a:lstStyle/>
          <a:p>
            <a:r>
              <a:rPr lang="en-US" sz="3200" dirty="0" smtClean="0"/>
              <a:t>Symptoms are far more common in the lower than in the upper extremities because of the higher incidence of obstructive lesions in the former region. In patients with severe arterial occlusive disease in whom resting blood flow cannot accommodate basal nutritional needs of the tissues, critical limb ischemia may develop. </a:t>
            </a:r>
            <a:endParaRPr lang="en-US" sz="32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Patients complain of rest pain or a feeling of cold or numbness in the foot and toes. Frequently, these symptoms occur at night when the legs are horizontal and improve when the legs are in a dependent position. With severe ischemia, rest pain may be persistent.</a:t>
            </a:r>
          </a:p>
          <a:p>
            <a:endParaRPr lang="en-US" sz="3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714356"/>
            <a:ext cx="8229600" cy="5610244"/>
          </a:xfrm>
        </p:spPr>
        <p:txBody>
          <a:bodyPr>
            <a:noAutofit/>
          </a:bodyPr>
          <a:lstStyle/>
          <a:p>
            <a:r>
              <a:rPr lang="en-US" sz="3200" dirty="0" smtClean="0"/>
              <a:t>Important </a:t>
            </a:r>
            <a:r>
              <a:rPr lang="en-US" sz="3200" i="1" dirty="0" smtClean="0"/>
              <a:t>physical findings</a:t>
            </a:r>
            <a:r>
              <a:rPr lang="en-US" sz="3200" dirty="0" smtClean="0"/>
              <a:t> of PAD include decreased or absent pulses distal to the obstruction, the presence of bruits over the narrowed artery, and muscle atrophy. With more severe disease, hair loss, thickened nails, smooth and shiny skin, reduced skin temperature, and pallor or cyanosis are common physical signs. In patients with critical limb ischemia, ulcers or gangrene may occur.</a:t>
            </a:r>
            <a:endParaRPr lang="en-US" sz="32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1428736"/>
            <a:ext cx="6472254" cy="71438"/>
          </a:xfrm>
        </p:spPr>
        <p:txBody>
          <a:bodyPr>
            <a:normAutofit fontScale="90000"/>
          </a:bodyPr>
          <a:lstStyle/>
          <a:p>
            <a:endParaRPr lang="en-US" dirty="0"/>
          </a:p>
        </p:txBody>
      </p:sp>
      <p:sp>
        <p:nvSpPr>
          <p:cNvPr id="3" name="Content Placeholder 2"/>
          <p:cNvSpPr>
            <a:spLocks noGrp="1"/>
          </p:cNvSpPr>
          <p:nvPr>
            <p:ph sz="half" idx="1"/>
          </p:nvPr>
        </p:nvSpPr>
        <p:spPr>
          <a:xfrm>
            <a:off x="457200" y="1920085"/>
            <a:ext cx="5543560" cy="4434840"/>
          </a:xfrm>
        </p:spPr>
        <p:txBody>
          <a:bodyPr>
            <a:normAutofit/>
          </a:bodyPr>
          <a:lstStyle/>
          <a:p>
            <a:r>
              <a:rPr lang="en-US" sz="6600" dirty="0" smtClean="0">
                <a:solidFill>
                  <a:srgbClr val="FFFF00"/>
                </a:solidFill>
              </a:rPr>
              <a:t>Noninvasive Testing</a:t>
            </a:r>
          </a:p>
          <a:p>
            <a:endParaRPr lang="en-US" sz="6600" dirty="0"/>
          </a:p>
        </p:txBody>
      </p:sp>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endParaRPr lang="en-US" dirty="0"/>
          </a:p>
        </p:txBody>
      </p:sp>
      <p:sp>
        <p:nvSpPr>
          <p:cNvPr id="3" name="Content Placeholder 2"/>
          <p:cNvSpPr>
            <a:spLocks noGrp="1"/>
          </p:cNvSpPr>
          <p:nvPr>
            <p:ph sz="quarter" idx="1"/>
          </p:nvPr>
        </p:nvSpPr>
        <p:spPr>
          <a:xfrm>
            <a:off x="457200" y="428604"/>
            <a:ext cx="8229600" cy="5929354"/>
          </a:xfrm>
        </p:spPr>
        <p:txBody>
          <a:bodyPr>
            <a:noAutofit/>
          </a:bodyPr>
          <a:lstStyle/>
          <a:p>
            <a:r>
              <a:rPr lang="en-US" sz="3200" dirty="0" smtClean="0"/>
              <a:t>The history and physical examination are often sufficient to establish the diagnosis of PAD. An objective assessment of the presence and severity of disease is obtained by noninvasive techniques. Arterial pressure can be recorded noninvasively in the legs by placement of </a:t>
            </a:r>
            <a:r>
              <a:rPr lang="en-US" sz="3200" dirty="0" err="1" smtClean="0"/>
              <a:t>sphygmomanometric</a:t>
            </a:r>
            <a:r>
              <a:rPr lang="en-US" sz="3200" dirty="0" smtClean="0"/>
              <a:t> cuffs at the ankles and the use of a Doppler device to </a:t>
            </a:r>
            <a:r>
              <a:rPr lang="en-US" sz="3200" dirty="0" err="1" smtClean="0"/>
              <a:t>auscultate</a:t>
            </a:r>
            <a:r>
              <a:rPr lang="en-US" sz="3200" dirty="0" smtClean="0"/>
              <a:t> or record blood flow from the </a:t>
            </a:r>
            <a:r>
              <a:rPr lang="en-US" sz="3200" dirty="0" err="1" smtClean="0"/>
              <a:t>dorsalis</a:t>
            </a:r>
            <a:r>
              <a:rPr lang="en-US" sz="3200" dirty="0" smtClean="0"/>
              <a:t> </a:t>
            </a:r>
            <a:r>
              <a:rPr lang="en-US" sz="3200" dirty="0" err="1" smtClean="0"/>
              <a:t>pedis</a:t>
            </a:r>
            <a:r>
              <a:rPr lang="en-US" sz="3200" dirty="0" smtClean="0"/>
              <a:t> and posterior </a:t>
            </a:r>
            <a:r>
              <a:rPr lang="en-US" sz="3200" dirty="0" err="1" smtClean="0"/>
              <a:t>tibial</a:t>
            </a:r>
            <a:r>
              <a:rPr lang="en-US" sz="3200" dirty="0" smtClean="0"/>
              <a:t> arteries. </a:t>
            </a:r>
            <a:endParaRPr lang="en-US" sz="32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000108"/>
            <a:ext cx="8229600" cy="5324492"/>
          </a:xfrm>
        </p:spPr>
        <p:txBody>
          <a:bodyPr>
            <a:normAutofit/>
          </a:bodyPr>
          <a:lstStyle/>
          <a:p>
            <a:r>
              <a:rPr lang="en-US" sz="2800" dirty="0" smtClean="0"/>
              <a:t>Normally, systolic blood pressure in the legs and arms is similar. Indeed, ankle pressure may be slightly higher than arm pressure due to pulse-wave amplification. In the presence of </a:t>
            </a:r>
            <a:r>
              <a:rPr lang="en-US" sz="2800" dirty="0" err="1" smtClean="0"/>
              <a:t>hemodynamically</a:t>
            </a:r>
            <a:r>
              <a:rPr lang="en-US" sz="2800" dirty="0" smtClean="0"/>
              <a:t> significant </a:t>
            </a:r>
            <a:r>
              <a:rPr lang="en-US" sz="2800" dirty="0" err="1" smtClean="0"/>
              <a:t>stenoses</a:t>
            </a:r>
            <a:r>
              <a:rPr lang="en-US" sz="2800" dirty="0" smtClean="0"/>
              <a:t>, the systolic blood pressure in the leg is decreased. Thus, the ratio of the ankle and brachial artery pressures (termed the </a:t>
            </a:r>
            <a:r>
              <a:rPr lang="en-US" sz="2800" i="1" dirty="0" err="1" smtClean="0"/>
              <a:t>ankle:brachial</a:t>
            </a:r>
            <a:r>
              <a:rPr lang="en-US" sz="2800" i="1" dirty="0" smtClean="0"/>
              <a:t> index</a:t>
            </a:r>
            <a:r>
              <a:rPr lang="en-US" sz="2800" dirty="0" smtClean="0"/>
              <a:t>, or ABI) is 1.0 in normal individuals and &lt;1.0 in patients with PAD; a ratio of &lt;0.5 is consistent with severe ischemia.</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457200" y="1920085"/>
            <a:ext cx="5329246" cy="4434840"/>
          </a:xfrm>
        </p:spPr>
        <p:txBody>
          <a:bodyPr>
            <a:normAutofit/>
          </a:bodyPr>
          <a:lstStyle/>
          <a:p>
            <a:r>
              <a:rPr lang="en-US" sz="7200" dirty="0" smtClean="0">
                <a:solidFill>
                  <a:srgbClr val="FFFF00"/>
                </a:solidFill>
              </a:rPr>
              <a:t>Prognosis</a:t>
            </a:r>
          </a:p>
          <a:p>
            <a:endParaRPr lang="en-US" sz="7200" dirty="0"/>
          </a:p>
        </p:txBody>
      </p:sp>
      <p:sp>
        <p:nvSpPr>
          <p:cNvPr id="4" name="Content Placeholder 3"/>
          <p:cNvSpPr>
            <a:spLocks noGrp="1"/>
          </p:cNvSpPr>
          <p:nvPr>
            <p:ph sz="half" idx="2"/>
          </p:nvPr>
        </p:nvSpPr>
        <p:spPr/>
        <p:txBody>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altLang="zh-TW" sz="6600" dirty="0" smtClean="0">
                <a:solidFill>
                  <a:srgbClr val="FFFF00"/>
                </a:solidFill>
                <a:latin typeface="Aharoni" pitchFamily="2" charset="-79"/>
                <a:cs typeface="Aharoni" pitchFamily="2" charset="-79"/>
              </a:rPr>
              <a:t>Aortic aneurysm</a:t>
            </a:r>
          </a:p>
        </p:txBody>
      </p:sp>
      <p:sp>
        <p:nvSpPr>
          <p:cNvPr id="10243" name="Rectangle 3"/>
          <p:cNvSpPr>
            <a:spLocks noGrp="1" noChangeArrowheads="1"/>
          </p:cNvSpPr>
          <p:nvPr>
            <p:ph sz="quarter" idx="1"/>
          </p:nvPr>
        </p:nvSpPr>
        <p:spPr/>
        <p:txBody>
          <a:bodyPr/>
          <a:lstStyle/>
          <a:p>
            <a:pPr eaLnBrk="1" hangingPunct="1"/>
            <a:r>
              <a:rPr lang="en-US" altLang="zh-TW" sz="4000" dirty="0" smtClean="0"/>
              <a:t>Definition: pathological dilatation of the normal aorta ,involving one or several segments</a:t>
            </a:r>
          </a:p>
          <a:p>
            <a:pPr eaLnBrk="1" hangingPunct="1"/>
            <a:endParaRPr lang="en-US" altLang="zh-TW" sz="2800" dirty="0" smtClean="0"/>
          </a:p>
          <a:p>
            <a:pPr eaLnBrk="1" hangingPunct="1"/>
            <a:endParaRPr lang="en-US" altLang="zh-TW" sz="28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The natural history of patients with PAD is influenced primarily by the extent of coexisting coronary artery and </a:t>
            </a:r>
            <a:r>
              <a:rPr lang="en-US" sz="3600" dirty="0" err="1" smtClean="0"/>
              <a:t>cerebrovascular</a:t>
            </a:r>
            <a:r>
              <a:rPr lang="en-US" sz="3600" dirty="0" smtClean="0"/>
              <a:t> disease.</a:t>
            </a:r>
            <a:endParaRPr lang="en-US" sz="36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071546"/>
            <a:ext cx="8229600" cy="5253054"/>
          </a:xfrm>
        </p:spPr>
        <p:txBody>
          <a:bodyPr>
            <a:normAutofit lnSpcReduction="10000"/>
          </a:bodyPr>
          <a:lstStyle/>
          <a:p>
            <a:r>
              <a:rPr lang="en-US" sz="4400" dirty="0" smtClean="0">
                <a:solidFill>
                  <a:srgbClr val="FFFF00"/>
                </a:solidFill>
              </a:rPr>
              <a:t>Therapies </a:t>
            </a:r>
            <a:r>
              <a:rPr lang="en-US" dirty="0" smtClean="0"/>
              <a:t>for intermittent </a:t>
            </a:r>
            <a:r>
              <a:rPr lang="en-US" dirty="0" err="1" smtClean="0"/>
              <a:t>claudication</a:t>
            </a:r>
            <a:r>
              <a:rPr lang="en-US" dirty="0" smtClean="0"/>
              <a:t> and critical limb ischemia include supportive measures, medications, </a:t>
            </a:r>
            <a:r>
              <a:rPr lang="en-US" dirty="0" err="1" smtClean="0"/>
              <a:t>nonoperative</a:t>
            </a:r>
            <a:r>
              <a:rPr lang="en-US" dirty="0" smtClean="0"/>
              <a:t> interventions, and surgery. Supportive measures include meticulous care of the feet, which should be kept clean and protected against excessive drying with moisturizing creams. Well-fitting and protective shoes are advised to reduce trauma.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285860"/>
            <a:ext cx="8229600" cy="5038740"/>
          </a:xfrm>
        </p:spPr>
        <p:txBody>
          <a:bodyPr>
            <a:normAutofit/>
          </a:bodyPr>
          <a:lstStyle/>
          <a:p>
            <a:r>
              <a:rPr lang="en-US" sz="3200" dirty="0" smtClean="0"/>
              <a:t>Patients with </a:t>
            </a:r>
            <a:r>
              <a:rPr lang="en-US" sz="3200" dirty="0" err="1" smtClean="0"/>
              <a:t>claudication</a:t>
            </a:r>
            <a:r>
              <a:rPr lang="en-US" sz="3200" dirty="0" smtClean="0"/>
              <a:t> should be encouraged to exercise regularly and at progressively more strenuous levels. Supervised exercise training programs for 30- to 45-min sessions, three to five times per week for at least 12 weeks, prolong walking distance.</a:t>
            </a:r>
            <a:endParaRPr lang="en-US" sz="32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err="1" smtClean="0"/>
              <a:t>Cilostazol</a:t>
            </a:r>
            <a:r>
              <a:rPr lang="en-US" dirty="0" smtClean="0"/>
              <a:t>, a </a:t>
            </a:r>
            <a:r>
              <a:rPr lang="en-US" dirty="0" err="1" smtClean="0"/>
              <a:t>phosphodiesterase</a:t>
            </a:r>
            <a:r>
              <a:rPr lang="en-US" dirty="0" smtClean="0"/>
              <a:t> inhibitor with vasodilator and </a:t>
            </a:r>
            <a:r>
              <a:rPr lang="en-US" dirty="0" err="1" smtClean="0"/>
              <a:t>antiplatelet</a:t>
            </a:r>
            <a:r>
              <a:rPr lang="en-US" dirty="0" smtClean="0"/>
              <a:t> properties, increases </a:t>
            </a:r>
            <a:r>
              <a:rPr lang="en-US" dirty="0" err="1" smtClean="0"/>
              <a:t>claudication</a:t>
            </a:r>
            <a:r>
              <a:rPr lang="en-US" dirty="0" smtClean="0"/>
              <a:t> distance by 40–60% and improves measures of quality of life. The mechanism of action accounting for its beneficial effects is not known. </a:t>
            </a:r>
            <a:r>
              <a:rPr lang="en-US" dirty="0" err="1" smtClean="0"/>
              <a:t>Pentoxifylline</a:t>
            </a:r>
            <a:r>
              <a:rPr lang="en-US" dirty="0" smtClean="0"/>
              <a:t>, a substituted </a:t>
            </a:r>
            <a:r>
              <a:rPr lang="en-US" dirty="0" err="1" smtClean="0"/>
              <a:t>xanthine</a:t>
            </a:r>
            <a:r>
              <a:rPr lang="en-US" dirty="0" smtClean="0"/>
              <a:t> derivative, increases blood flow to the microcirculation and enhances tissue oxygenation.</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571612"/>
            <a:ext cx="8229600" cy="4752988"/>
          </a:xfrm>
        </p:spPr>
        <p:txBody>
          <a:bodyPr>
            <a:normAutofit/>
          </a:bodyPr>
          <a:lstStyle/>
          <a:p>
            <a:r>
              <a:rPr lang="en-US" sz="3200" dirty="0" smtClean="0"/>
              <a:t>Revascularization procedures, including catheter-based and surgical interventions, are usually indicated for patients with disabling, progressive, or severe symptoms of intermittent </a:t>
            </a:r>
            <a:r>
              <a:rPr lang="en-US" sz="3200" dirty="0" err="1" smtClean="0"/>
              <a:t>claudication</a:t>
            </a:r>
            <a:r>
              <a:rPr lang="en-US" sz="3200" dirty="0" smtClean="0"/>
              <a:t> despite medical therapy and for those with critical limb ischemia.</a:t>
            </a:r>
            <a:endParaRPr lang="en-US" sz="32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endParaRPr lang="en-US" smtClean="0"/>
          </a:p>
        </p:txBody>
      </p:sp>
      <p:sp>
        <p:nvSpPr>
          <p:cNvPr id="46083" name="Content Placeholder 2"/>
          <p:cNvSpPr>
            <a:spLocks noGrp="1"/>
          </p:cNvSpPr>
          <p:nvPr>
            <p:ph sz="quarter" idx="1"/>
          </p:nvPr>
        </p:nvSpPr>
        <p:spPr/>
        <p:txBody>
          <a:bodyPr/>
          <a:lstStyle/>
          <a:p>
            <a:pPr eaLnBrk="1" hangingPunct="1"/>
            <a:r>
              <a:rPr lang="en-US" altLang="zh-CN" sz="5400" dirty="0" smtClean="0">
                <a:solidFill>
                  <a:srgbClr val="FFFF00"/>
                </a:solidFill>
                <a:latin typeface="Arial" charset="0"/>
              </a:rPr>
              <a:t>Acute arterial occlusion</a:t>
            </a:r>
            <a:r>
              <a:rPr lang="en-US" altLang="zh-CN" sz="5400" dirty="0" smtClean="0">
                <a:solidFill>
                  <a:srgbClr val="FFFF00"/>
                </a:solidFill>
              </a:rPr>
              <a:t> </a:t>
            </a:r>
          </a:p>
          <a:p>
            <a:pPr eaLnBrk="1" hangingPunct="1"/>
            <a:endParaRPr lang="en-US" altLang="zh-CN" sz="3600" dirty="0" smtClean="0">
              <a:solidFill>
                <a:schemeClr val="tx2"/>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928662" y="2214554"/>
            <a:ext cx="9071105" cy="830997"/>
          </a:xfrm>
          <a:prstGeom prst="rect">
            <a:avLst/>
          </a:prstGeom>
        </p:spPr>
        <p:txBody>
          <a:bodyPr wrap="square">
            <a:spAutoFit/>
          </a:bodyPr>
          <a:lstStyle/>
          <a:p>
            <a:r>
              <a:rPr lang="en-US" altLang="zh-CN" sz="4800" dirty="0" smtClean="0"/>
              <a:t>Etiology and pathology</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357298"/>
            <a:ext cx="8229600" cy="4967302"/>
          </a:xfrm>
        </p:spPr>
        <p:txBody>
          <a:bodyPr>
            <a:normAutofit lnSpcReduction="10000"/>
          </a:bodyPr>
          <a:lstStyle/>
          <a:p>
            <a:r>
              <a:rPr lang="en-US" sz="3200" dirty="0" smtClean="0"/>
              <a:t>Acute arterial occlusion results in the sudden cessation of blood flow to an extremity. The severity of ischemia and the viability of the extremity depend on the location and extent of the occlusion and the presence and subsequent development of collateral blood vessels. There are two principal causes of acute arterial occlusion: embolism and thrombus in situ.</a:t>
            </a:r>
          </a:p>
          <a:p>
            <a:endParaRPr lang="en-US" sz="32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43050"/>
            <a:ext cx="8229600" cy="4681550"/>
          </a:xfrm>
        </p:spPr>
        <p:txBody>
          <a:bodyPr>
            <a:normAutofit/>
          </a:bodyPr>
          <a:lstStyle/>
          <a:p>
            <a:r>
              <a:rPr lang="en-US" sz="2800" dirty="0" smtClean="0"/>
              <a:t>The most common sources of arterial emboli are the heart, aorta, and large arteries. Cardiac disorders that cause </a:t>
            </a:r>
            <a:r>
              <a:rPr lang="en-US" sz="2800" dirty="0" err="1" smtClean="0"/>
              <a:t>thromboembolism</a:t>
            </a:r>
            <a:r>
              <a:rPr lang="en-US" sz="2800" dirty="0" smtClean="0"/>
              <a:t> include </a:t>
            </a:r>
            <a:r>
              <a:rPr lang="en-US" sz="2800" dirty="0" err="1" smtClean="0"/>
              <a:t>atrial</a:t>
            </a:r>
            <a:r>
              <a:rPr lang="en-US" sz="2800" dirty="0" smtClean="0"/>
              <a:t> fibrillation, both chronic and paroxysmal; acute myocardial infarction; ventricular aneurysm; </a:t>
            </a:r>
            <a:r>
              <a:rPr lang="en-US" sz="2800" dirty="0" err="1" smtClean="0"/>
              <a:t>cardiomyopathy</a:t>
            </a:r>
            <a:r>
              <a:rPr lang="en-US" sz="2800" dirty="0" smtClean="0"/>
              <a:t>; infectious and </a:t>
            </a:r>
            <a:r>
              <a:rPr lang="en-US" sz="2800" dirty="0" err="1" smtClean="0"/>
              <a:t>marantic</a:t>
            </a:r>
            <a:r>
              <a:rPr lang="en-US" sz="2800" dirty="0" smtClean="0"/>
              <a:t> </a:t>
            </a:r>
            <a:r>
              <a:rPr lang="en-US" sz="2800" dirty="0" err="1" smtClean="0"/>
              <a:t>endocarditis</a:t>
            </a:r>
            <a:r>
              <a:rPr lang="en-US" sz="2800" dirty="0" smtClean="0"/>
              <a:t>; thrombi associated with prosthetic heart valves; and </a:t>
            </a:r>
            <a:r>
              <a:rPr lang="en-US" sz="2800" dirty="0" err="1" smtClean="0"/>
              <a:t>atrial</a:t>
            </a:r>
            <a:r>
              <a:rPr lang="en-US" sz="2800" dirty="0" smtClean="0"/>
              <a:t> </a:t>
            </a:r>
            <a:r>
              <a:rPr lang="en-US" sz="2800" dirty="0" err="1" smtClean="0"/>
              <a:t>myxoma</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Emboli to the distal vessels may also originate from proximal sites of atherosclerosis and aneurysms of the aorta and large vessels.</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1353</TotalTime>
  <Words>5151</Words>
  <Application>Microsoft Office PowerPoint</Application>
  <PresentationFormat>On-screen Show (4:3)</PresentationFormat>
  <Paragraphs>442</Paragraphs>
  <Slides>150</Slides>
  <Notes>150</Notes>
  <HiddenSlides>0</HiddenSlides>
  <MMClips>0</MMClips>
  <ScaleCrop>false</ScaleCrop>
  <HeadingPairs>
    <vt:vector size="4" baseType="variant">
      <vt:variant>
        <vt:lpstr>Theme</vt:lpstr>
      </vt:variant>
      <vt:variant>
        <vt:i4>1</vt:i4>
      </vt:variant>
      <vt:variant>
        <vt:lpstr>Slide Titles</vt:lpstr>
      </vt:variant>
      <vt:variant>
        <vt:i4>150</vt:i4>
      </vt:variant>
    </vt:vector>
  </HeadingPairs>
  <TitlesOfParts>
    <vt:vector size="151" baseType="lpstr">
      <vt:lpstr>Civic</vt:lpstr>
      <vt:lpstr>Diseases of the  Aorta</vt:lpstr>
      <vt:lpstr>Slide 2</vt:lpstr>
      <vt:lpstr>Slide 3</vt:lpstr>
      <vt:lpstr>Slide 4</vt:lpstr>
      <vt:lpstr>Slide 5</vt:lpstr>
      <vt:lpstr>VISCOELASTIC, COMPLIANT</vt:lpstr>
      <vt:lpstr>Slide 7</vt:lpstr>
      <vt:lpstr>Slide 8</vt:lpstr>
      <vt:lpstr>Aortic aneurysm</vt:lpstr>
      <vt:lpstr>Slide 10</vt:lpstr>
      <vt:lpstr>Slide 11</vt:lpstr>
      <vt:lpstr>Slide 12</vt:lpstr>
      <vt:lpstr>Etiology</vt:lpstr>
      <vt:lpstr>Abdominal aortic aneurysm</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Aortic dissection</vt:lpstr>
      <vt:lpstr>Slide 43</vt:lpstr>
      <vt:lpstr>Aortic dissection</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AORTIC OCCLUSION</vt:lpstr>
      <vt:lpstr>Slide 66</vt:lpstr>
      <vt:lpstr>Slide 67</vt:lpstr>
      <vt:lpstr>Slide 68</vt:lpstr>
      <vt:lpstr>Slide 69</vt:lpstr>
      <vt:lpstr>Acute aortic oolusion</vt:lpstr>
      <vt:lpstr>Slide 71</vt:lpstr>
      <vt:lpstr>Slide 72</vt:lpstr>
      <vt:lpstr>Slide 73</vt:lpstr>
      <vt:lpstr>Slide 74</vt:lpstr>
      <vt:lpstr>Slide 75</vt:lpstr>
      <vt:lpstr>Slide 76</vt:lpstr>
      <vt:lpstr>Slide 77</vt:lpstr>
      <vt:lpstr>Peripheral artery diseases</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Thromboangitis obliterans</vt:lpstr>
      <vt:lpstr>Slide 104</vt:lpstr>
      <vt:lpstr>Thromboangitis obliterans</vt:lpstr>
      <vt:lpstr>Thromboangitis obliterans</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DVT Risk Factors</vt:lpstr>
      <vt:lpstr>Deep venous thrombosis</vt:lpstr>
      <vt:lpstr>Clinical finding and types</vt:lpstr>
      <vt:lpstr>Slide 123</vt:lpstr>
      <vt:lpstr>Slide 124</vt:lpstr>
      <vt:lpstr>Slide 125</vt:lpstr>
      <vt:lpstr>Postphlebitic syndrome</vt:lpstr>
      <vt:lpstr>Special Investigations</vt:lpstr>
      <vt:lpstr>Rx</vt:lpstr>
      <vt:lpstr>Slide 129</vt:lpstr>
      <vt:lpstr>Slide 130</vt:lpstr>
      <vt:lpstr>Slide 131</vt:lpstr>
      <vt:lpstr>Slide 132</vt:lpstr>
      <vt:lpstr>Slide 133</vt:lpstr>
      <vt:lpstr>Slide 134</vt:lpstr>
      <vt:lpstr>Slide 135</vt:lpstr>
      <vt:lpstr>Slide 136</vt:lpstr>
      <vt:lpstr> chronic venous insufficiency</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Aorta</dc:title>
  <dc:creator>test</dc:creator>
  <cp:lastModifiedBy>bh</cp:lastModifiedBy>
  <cp:revision>123</cp:revision>
  <dcterms:created xsi:type="dcterms:W3CDTF">2010-10-18T13:00:29Z</dcterms:created>
  <dcterms:modified xsi:type="dcterms:W3CDTF">2012-12-01T09:29:02Z</dcterms:modified>
</cp:coreProperties>
</file>