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2"/>
  </p:notesMasterIdLst>
  <p:sldIdLst>
    <p:sldId id="324" r:id="rId2"/>
    <p:sldId id="258" r:id="rId3"/>
    <p:sldId id="306" r:id="rId4"/>
    <p:sldId id="259" r:id="rId5"/>
    <p:sldId id="303" r:id="rId6"/>
    <p:sldId id="304" r:id="rId7"/>
    <p:sldId id="305" r:id="rId8"/>
    <p:sldId id="307" r:id="rId9"/>
    <p:sldId id="308" r:id="rId10"/>
    <p:sldId id="261" r:id="rId11"/>
    <p:sldId id="317" r:id="rId12"/>
    <p:sldId id="318" r:id="rId13"/>
    <p:sldId id="319" r:id="rId14"/>
    <p:sldId id="262" r:id="rId15"/>
    <p:sldId id="320" r:id="rId16"/>
    <p:sldId id="263" r:id="rId17"/>
    <p:sldId id="264" r:id="rId18"/>
    <p:sldId id="310" r:id="rId19"/>
    <p:sldId id="311" r:id="rId20"/>
    <p:sldId id="265" r:id="rId21"/>
    <p:sldId id="266" r:id="rId22"/>
    <p:sldId id="309" r:id="rId23"/>
    <p:sldId id="267" r:id="rId24"/>
    <p:sldId id="312" r:id="rId25"/>
    <p:sldId id="268" r:id="rId26"/>
    <p:sldId id="269" r:id="rId27"/>
    <p:sldId id="270" r:id="rId28"/>
    <p:sldId id="271" r:id="rId29"/>
    <p:sldId id="272" r:id="rId30"/>
    <p:sldId id="313" r:id="rId31"/>
    <p:sldId id="273" r:id="rId32"/>
    <p:sldId id="274" r:id="rId33"/>
    <p:sldId id="314" r:id="rId34"/>
    <p:sldId id="275" r:id="rId35"/>
    <p:sldId id="276" r:id="rId36"/>
    <p:sldId id="277" r:id="rId37"/>
    <p:sldId id="315" r:id="rId38"/>
    <p:sldId id="316" r:id="rId39"/>
    <p:sldId id="321" r:id="rId40"/>
    <p:sldId id="322" r:id="rId41"/>
    <p:sldId id="278" r:id="rId42"/>
    <p:sldId id="279" r:id="rId43"/>
    <p:sldId id="287" r:id="rId44"/>
    <p:sldId id="288" r:id="rId45"/>
    <p:sldId id="289" r:id="rId46"/>
    <p:sldId id="290" r:id="rId47"/>
    <p:sldId id="295" r:id="rId48"/>
    <p:sldId id="296" r:id="rId49"/>
    <p:sldId id="301" r:id="rId50"/>
    <p:sldId id="30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15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D3BAF-36FE-4702-8A0E-2D01F09A476B}" type="datetimeFigureOut">
              <a:rPr lang="en-US" smtClean="0"/>
              <a:pPr/>
              <a:t>4/10/2015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80F3A-C65A-476A-AA9E-C117CA64C2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4819" name="Rectangle 3"/>
          <p:cNvSpPr txBox="1">
            <a:spLocks noGrp="1" noChangeArrowheads="1"/>
          </p:cNvSpPr>
          <p:nvPr>
            <p:ph type="body"/>
          </p:nvPr>
        </p:nvSpPr>
        <p:spPr>
          <a:xfrm>
            <a:off x="685800" y="4343400"/>
            <a:ext cx="5483225" cy="4114800"/>
          </a:xfrm>
          <a:noFill/>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0723" name="Rectangle 3"/>
          <p:cNvSpPr txBox="1">
            <a:spLocks noGrp="1" noChangeArrowheads="1"/>
          </p:cNvSpPr>
          <p:nvPr>
            <p:ph type="body"/>
          </p:nvPr>
        </p:nvSpPr>
        <p:spPr>
          <a:xfrm>
            <a:off x="685800" y="4343400"/>
            <a:ext cx="5483225" cy="4114800"/>
          </a:xfrm>
          <a:noFill/>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539" name="Rectangle 3"/>
          <p:cNvSpPr txBox="1">
            <a:spLocks noGrp="1" noChangeArrowheads="1"/>
          </p:cNvSpPr>
          <p:nvPr>
            <p:ph type="body"/>
          </p:nvPr>
        </p:nvSpPr>
        <p:spPr>
          <a:xfrm>
            <a:off x="685800" y="4343400"/>
            <a:ext cx="5483225" cy="4114800"/>
          </a:xfrm>
          <a:noFill/>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C0165A9-C59F-403C-9588-8392EA2A1AA8}" type="datetimeFigureOut">
              <a:rPr lang="en-US" smtClean="0"/>
              <a:pPr/>
              <a:t>4/10/2015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92F3DFB-57BF-4594-8A8C-D7093A55973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0165A9-C59F-403C-9588-8392EA2A1AA8}" type="datetimeFigureOut">
              <a:rPr lang="en-US" smtClean="0"/>
              <a:pPr/>
              <a:t>4/10/2015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2F3DFB-57BF-4594-8A8C-D7093A5597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0165A9-C59F-403C-9588-8392EA2A1AA8}" type="datetimeFigureOut">
              <a:rPr lang="en-US" smtClean="0"/>
              <a:pPr/>
              <a:t>4/10/2015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2F3DFB-57BF-4594-8A8C-D7093A5597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0165A9-C59F-403C-9588-8392EA2A1AA8}" type="datetimeFigureOut">
              <a:rPr lang="en-US" smtClean="0"/>
              <a:pPr/>
              <a:t>4/10/2015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2F3DFB-57BF-4594-8A8C-D7093A5597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C0165A9-C59F-403C-9588-8392EA2A1AA8}" type="datetimeFigureOut">
              <a:rPr lang="en-US" smtClean="0"/>
              <a:pPr/>
              <a:t>4/10/2015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2F3DFB-57BF-4594-8A8C-D7093A55973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0165A9-C59F-403C-9588-8392EA2A1AA8}" type="datetimeFigureOut">
              <a:rPr lang="en-US" smtClean="0"/>
              <a:pPr/>
              <a:t>4/10/2015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2F3DFB-57BF-4594-8A8C-D7093A5597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0165A9-C59F-403C-9588-8392EA2A1AA8}" type="datetimeFigureOut">
              <a:rPr lang="en-US" smtClean="0"/>
              <a:pPr/>
              <a:t>4/10/2015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92F3DFB-57BF-4594-8A8C-D7093A5597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C0165A9-C59F-403C-9588-8392EA2A1AA8}" type="datetimeFigureOut">
              <a:rPr lang="en-US" smtClean="0"/>
              <a:pPr/>
              <a:t>4/10/2015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92F3DFB-57BF-4594-8A8C-D7093A5597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C0165A9-C59F-403C-9588-8392EA2A1AA8}" type="datetimeFigureOut">
              <a:rPr lang="en-US" smtClean="0"/>
              <a:pPr/>
              <a:t>4/10/2015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92F3DFB-57BF-4594-8A8C-D7093A55973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0165A9-C59F-403C-9588-8392EA2A1AA8}" type="datetimeFigureOut">
              <a:rPr lang="en-US" smtClean="0"/>
              <a:pPr/>
              <a:t>4/10/2015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2F3DFB-57BF-4594-8A8C-D7093A5597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C0165A9-C59F-403C-9588-8392EA2A1AA8}" type="datetimeFigureOut">
              <a:rPr lang="en-US" smtClean="0"/>
              <a:pPr/>
              <a:t>4/10/2015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2F3DFB-57BF-4594-8A8C-D7093A55973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C0165A9-C59F-403C-9588-8392EA2A1AA8}" type="datetimeFigureOut">
              <a:rPr lang="en-US" smtClean="0"/>
              <a:pPr/>
              <a:t>4/10/2015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92F3DFB-57BF-4594-8A8C-D7093A55973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PowerPoint_97-2003_Presentation3.ppt"/><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offcampus.tums.ac.ir:2503/contents/digoxin-drug-information?source=see_lin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PowerPoint_97-2003_Presentation4.ppt"/><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Office_PowerPoint_97-2003_Presentation5.ppt"/><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PowerPoint_97-2003_Presentation2.ppt"/><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800600"/>
            <a:ext cx="7257288" cy="1447800"/>
          </a:xfrm>
        </p:spPr>
        <p:txBody>
          <a:bodyPr/>
          <a:lstStyle/>
          <a:p>
            <a:pPr>
              <a:buNone/>
            </a:pPr>
            <a:r>
              <a:rPr lang="en-US" sz="700" dirty="0" smtClean="0"/>
              <a:t>                        </a:t>
            </a:r>
            <a:r>
              <a:rPr lang="en-US" dirty="0" smtClean="0">
                <a:solidFill>
                  <a:schemeClr val="accent6">
                    <a:lumMod val="50000"/>
                  </a:schemeClr>
                </a:solidFill>
              </a:rPr>
              <a:t>ZAHRA JAVADY NEJAD, </a:t>
            </a:r>
            <a:r>
              <a:rPr lang="en-US" dirty="0" smtClean="0">
                <a:solidFill>
                  <a:schemeClr val="accent6">
                    <a:lumMod val="50000"/>
                  </a:schemeClr>
                </a:solidFill>
              </a:rPr>
              <a:t>MD</a:t>
            </a:r>
          </a:p>
          <a:p>
            <a:pPr>
              <a:buNone/>
            </a:pPr>
            <a:r>
              <a:rPr lang="en-SG" dirty="0" smtClean="0"/>
              <a:t>Tehran University of Medical Sciences</a:t>
            </a:r>
            <a:endParaRPr lang="en-US" dirty="0">
              <a:solidFill>
                <a:schemeClr val="accent6">
                  <a:lumMod val="50000"/>
                </a:schemeClr>
              </a:solidFill>
            </a:endParaRPr>
          </a:p>
        </p:txBody>
      </p:sp>
      <p:sp>
        <p:nvSpPr>
          <p:cNvPr id="4" name="Title 3"/>
          <p:cNvSpPr>
            <a:spLocks noGrp="1"/>
          </p:cNvSpPr>
          <p:nvPr>
            <p:ph type="title"/>
          </p:nvPr>
        </p:nvSpPr>
        <p:spPr>
          <a:xfrm>
            <a:off x="1447800" y="304800"/>
            <a:ext cx="6489192" cy="4449762"/>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9600" dirty="0" smtClean="0">
                <a:solidFill>
                  <a:schemeClr val="accent1">
                    <a:lumMod val="50000"/>
                  </a:schemeClr>
                </a:solidFill>
                <a:effectLst>
                  <a:outerShdw blurRad="38100" dist="38100" dir="2700000" algn="tl">
                    <a:srgbClr val="000000">
                      <a:alpha val="43137"/>
                    </a:srgbClr>
                  </a:outerShdw>
                </a:effectLst>
              </a:rPr>
              <a:t>ECG</a:t>
            </a:r>
            <a:endParaRPr lang="en-US" sz="9600"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 wave — The P wave represents </a:t>
            </a:r>
            <a:r>
              <a:rPr lang="en-US" dirty="0" err="1" smtClean="0"/>
              <a:t>atrial</a:t>
            </a:r>
            <a:r>
              <a:rPr lang="en-US" dirty="0" smtClean="0"/>
              <a:t> </a:t>
            </a:r>
            <a:r>
              <a:rPr lang="en-US" dirty="0" smtClean="0"/>
              <a:t>depolarization.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chemeClr val="accent5">
                    <a:lumMod val="50000"/>
                  </a:schemeClr>
                </a:solidFill>
              </a:rPr>
              <a:t>P wave duration and amplitude</a:t>
            </a:r>
            <a:r>
              <a:rPr lang="en-US" dirty="0">
                <a:solidFill>
                  <a:schemeClr val="accent5">
                    <a:lumMod val="50000"/>
                  </a:schemeClr>
                </a:solidFill>
              </a:rPr>
              <a:t> — The P wave is normally less than 120 milliseconds in duration and under </a:t>
            </a:r>
            <a:r>
              <a:rPr lang="en-US" dirty="0" smtClean="0">
                <a:solidFill>
                  <a:schemeClr val="accent5">
                    <a:lumMod val="50000"/>
                  </a:schemeClr>
                </a:solidFill>
              </a:rPr>
              <a:t>1.5 </a:t>
            </a:r>
            <a:r>
              <a:rPr lang="en-US" dirty="0">
                <a:solidFill>
                  <a:schemeClr val="accent5">
                    <a:lumMod val="50000"/>
                  </a:schemeClr>
                </a:solidFill>
              </a:rPr>
              <a:t>or </a:t>
            </a:r>
            <a:r>
              <a:rPr lang="en-US" dirty="0" smtClean="0">
                <a:solidFill>
                  <a:schemeClr val="accent5">
                    <a:lumMod val="50000"/>
                  </a:schemeClr>
                </a:solidFill>
              </a:rPr>
              <a:t>2 mm </a:t>
            </a:r>
            <a:r>
              <a:rPr lang="en-US" dirty="0">
                <a:solidFill>
                  <a:schemeClr val="accent5">
                    <a:lumMod val="50000"/>
                  </a:schemeClr>
                </a:solidFill>
              </a:rPr>
              <a:t>(or in some texts </a:t>
            </a:r>
            <a:r>
              <a:rPr lang="en-US" dirty="0" smtClean="0">
                <a:solidFill>
                  <a:schemeClr val="accent5">
                    <a:lumMod val="50000"/>
                  </a:schemeClr>
                </a:solidFill>
              </a:rPr>
              <a:t>2.5 mm) </a:t>
            </a:r>
            <a:r>
              <a:rPr lang="en-US" dirty="0">
                <a:solidFill>
                  <a:schemeClr val="accent5">
                    <a:lumMod val="50000"/>
                  </a:schemeClr>
                </a:solidFill>
              </a:rPr>
              <a:t>in height in standard lead </a:t>
            </a:r>
            <a:r>
              <a:rPr lang="en-US" dirty="0" smtClean="0">
                <a:solidFill>
                  <a:schemeClr val="accent5">
                    <a:lumMod val="50000"/>
                  </a:schemeClr>
                </a:solidFill>
              </a:rPr>
              <a:t>II. </a:t>
            </a:r>
            <a:endParaRPr lang="en-US" dirty="0">
              <a:solidFill>
                <a:schemeClr val="accent5">
                  <a:lumMod val="50000"/>
                </a:schemeClr>
              </a:solidFill>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accent5">
                    <a:lumMod val="50000"/>
                  </a:schemeClr>
                </a:solidFill>
              </a:rPr>
              <a:t>●Upright in leads I, II and usually </a:t>
            </a:r>
            <a:r>
              <a:rPr lang="en-US" dirty="0" err="1">
                <a:solidFill>
                  <a:schemeClr val="accent5">
                    <a:lumMod val="50000"/>
                  </a:schemeClr>
                </a:solidFill>
              </a:rPr>
              <a:t>aVF</a:t>
            </a:r>
            <a:endParaRPr lang="en-US" dirty="0">
              <a:solidFill>
                <a:schemeClr val="accent5">
                  <a:lumMod val="50000"/>
                </a:schemeClr>
              </a:solidFill>
            </a:endParaRPr>
          </a:p>
          <a:p>
            <a:r>
              <a:rPr lang="en-US" dirty="0">
                <a:solidFill>
                  <a:schemeClr val="accent5">
                    <a:lumMod val="50000"/>
                  </a:schemeClr>
                </a:solidFill>
              </a:rPr>
              <a:t>●Inverted in </a:t>
            </a:r>
            <a:r>
              <a:rPr lang="en-US" dirty="0" err="1">
                <a:solidFill>
                  <a:schemeClr val="accent5">
                    <a:lumMod val="50000"/>
                  </a:schemeClr>
                </a:solidFill>
              </a:rPr>
              <a:t>aVR</a:t>
            </a:r>
            <a:endParaRPr lang="en-US" dirty="0">
              <a:solidFill>
                <a:schemeClr val="accent5">
                  <a:lumMod val="50000"/>
                </a:schemeClr>
              </a:solidFill>
            </a:endParaRPr>
          </a:p>
          <a:p>
            <a:r>
              <a:rPr lang="en-US" dirty="0">
                <a:solidFill>
                  <a:schemeClr val="accent5">
                    <a:lumMod val="50000"/>
                  </a:schemeClr>
                </a:solidFill>
              </a:rPr>
              <a:t>●Upright, biphasic or inverted in III and </a:t>
            </a:r>
            <a:r>
              <a:rPr lang="en-US" dirty="0" err="1">
                <a:solidFill>
                  <a:schemeClr val="accent5">
                    <a:lumMod val="50000"/>
                  </a:schemeClr>
                </a:solidFill>
              </a:rPr>
              <a:t>aVL</a:t>
            </a:r>
            <a:endParaRPr lang="en-US" dirty="0">
              <a:solidFill>
                <a:schemeClr val="accent5">
                  <a:lumMod val="50000"/>
                </a:schemeClr>
              </a:solidFill>
            </a:endParaRPr>
          </a:p>
          <a:p>
            <a:endParaRPr lang="en-US" dirty="0">
              <a:solidFill>
                <a:schemeClr val="accent5">
                  <a:lumMod val="50000"/>
                </a:schemeClr>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6562" name="Picture 2" descr="C:\Users\user\Pictures\p.png"/>
          <p:cNvPicPr>
            <a:picLocks noGrp="1" noChangeAspect="1" noChangeArrowheads="1"/>
          </p:cNvPicPr>
          <p:nvPr>
            <p:ph idx="1"/>
          </p:nvPr>
        </p:nvPicPr>
        <p:blipFill>
          <a:blip r:embed="rId2" cstate="print"/>
          <a:srcRect/>
          <a:stretch>
            <a:fillRect/>
          </a:stretch>
        </p:blipFill>
        <p:spPr bwMode="auto">
          <a:xfrm>
            <a:off x="838200" y="914400"/>
            <a:ext cx="7162799" cy="5211763"/>
          </a:xfrm>
          <a:prstGeom prst="rect">
            <a:avLst/>
          </a:prstGeom>
          <a:noFill/>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PR interval — The PR interval includes the P wave as well as the PR segment. It is measured from the beginning of the P wave to the first part of the QRS complex (which may be a Q wave or R wave). It includes time for </a:t>
            </a:r>
            <a:r>
              <a:rPr lang="en-US" dirty="0" err="1" smtClean="0"/>
              <a:t>atrial</a:t>
            </a:r>
            <a:r>
              <a:rPr lang="en-US" dirty="0" smtClean="0"/>
              <a:t> depolarization (the P wave) and conduction through the AV node and the His-Purkinje system (which constitute the PR segment).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chemeClr val="accent5">
                    <a:lumMod val="50000"/>
                  </a:schemeClr>
                </a:solidFill>
              </a:rPr>
              <a:t>The PR interval</a:t>
            </a:r>
            <a:r>
              <a:rPr lang="en-US" dirty="0">
                <a:solidFill>
                  <a:schemeClr val="accent5">
                    <a:lumMod val="50000"/>
                  </a:schemeClr>
                </a:solidFill>
              </a:rPr>
              <a:t> — The normal PR interval is 120 to 200 milliseconds. The PR interval tends to shorten as the heart rate increases due to rate-related shortening of action potentials </a:t>
            </a:r>
            <a:r>
              <a:rPr lang="en-US" dirty="0" smtClean="0">
                <a:solidFill>
                  <a:schemeClr val="accent5">
                    <a:lumMod val="50000"/>
                  </a:schemeClr>
                </a:solidFill>
              </a:rPr>
              <a:t>.</a:t>
            </a:r>
            <a:endParaRPr lang="en-US" dirty="0">
              <a:solidFill>
                <a:schemeClr val="accent5">
                  <a:lumMod val="50000"/>
                </a:schemeClr>
              </a:solidFill>
            </a:endParaRPr>
          </a:p>
        </p:txBody>
      </p:sp>
    </p:spTree>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QRS complex — The QRS complex represents the time for ventricular depolarization.</a:t>
            </a:r>
          </a:p>
          <a:p>
            <a:r>
              <a:rPr lang="en-US" dirty="0" smtClean="0"/>
              <a:t>●If the initial deflection is negative, it is termed a Q wave. Small Q waves are often seen in leads I, </a:t>
            </a:r>
            <a:r>
              <a:rPr lang="en-US" dirty="0" err="1" smtClean="0"/>
              <a:t>aVL</a:t>
            </a:r>
            <a:r>
              <a:rPr lang="en-US" dirty="0" smtClean="0"/>
              <a:t>, and V4-V6 as a result of initial </a:t>
            </a:r>
            <a:r>
              <a:rPr lang="en-US" dirty="0" err="1" smtClean="0"/>
              <a:t>septal</a:t>
            </a:r>
            <a:r>
              <a:rPr lang="en-US" dirty="0" smtClean="0"/>
              <a:t> depolarization and are considered normal. </a:t>
            </a:r>
          </a:p>
          <a:p>
            <a:endParaRPr lang="en-US" dirty="0"/>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first positive deflection of the QRS complex is called the R wave. It represents depolarization of the left ventricular myocardium. Right ventricular depolarization is obscured because the left ventricular myocardial mass is much greater than that of the right ventricle. The small R wave in lead V1 represents initial </a:t>
            </a:r>
            <a:r>
              <a:rPr lang="en-US" dirty="0" err="1" smtClean="0"/>
              <a:t>septal</a:t>
            </a:r>
            <a:r>
              <a:rPr lang="en-US" dirty="0" smtClean="0"/>
              <a:t> depolarization.</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negative deflection following the R wave is the S wave, which represents terminal depolarization of the high lateral wall.</a:t>
            </a:r>
          </a:p>
          <a:p>
            <a:r>
              <a:rPr lang="en-US" dirty="0" smtClean="0"/>
              <a:t>●If there is a second positive deflection, it is known as an R'.</a:t>
            </a:r>
          </a:p>
          <a:p>
            <a:r>
              <a:rPr lang="en-US" dirty="0" smtClean="0"/>
              <a:t>●Lower case letters (q, r, or s) are used for relatively small amplitude waves of less than 0.5 mV (less than 5 mm with standard calibration</a:t>
            </a:r>
            <a:r>
              <a:rPr lang="en-US" dirty="0" smtClean="0"/>
              <a:t>).</a:t>
            </a:r>
            <a:endParaRPr lang="en-US" dirty="0" smtClean="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 entirely negative QRS complex is called a QS wave.</a:t>
            </a:r>
          </a:p>
          <a:p>
            <a:r>
              <a:rPr lang="en-US" dirty="0" smtClean="0"/>
              <a:t>The entire QRS duration normally lasts for 0.06 to 0.10 seconds (1½ to 2½ small boxes) and is not influenced by heart rate.</a:t>
            </a:r>
          </a:p>
          <a:p>
            <a:endParaRPr lang="en-US" dirty="0"/>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solidFill>
          <a:ln>
            <a:solidFill>
              <a:srgbClr val="FFFF00"/>
            </a:solidFill>
          </a:ln>
        </p:spPr>
        <p:txBody>
          <a:bodyPr>
            <a:normAutofit lnSpcReduction="10000"/>
          </a:bodyPr>
          <a:lstStyle/>
          <a:p>
            <a:r>
              <a:rPr lang="en-US" dirty="0" smtClean="0"/>
              <a:t>The ECG is the most important test for interpretation of </a:t>
            </a:r>
            <a:r>
              <a:rPr lang="en-US" sz="4000" dirty="0" smtClean="0">
                <a:solidFill>
                  <a:schemeClr val="accent2">
                    <a:lumMod val="75000"/>
                  </a:schemeClr>
                </a:solidFill>
              </a:rPr>
              <a:t>the cardiac rhythm</a:t>
            </a:r>
            <a:r>
              <a:rPr lang="en-US" dirty="0" smtClean="0"/>
              <a:t>, </a:t>
            </a:r>
            <a:r>
              <a:rPr lang="en-US" sz="4000" dirty="0" smtClean="0">
                <a:solidFill>
                  <a:schemeClr val="accent2">
                    <a:lumMod val="75000"/>
                  </a:schemeClr>
                </a:solidFill>
              </a:rPr>
              <a:t>conduction system abnormalities</a:t>
            </a:r>
            <a:r>
              <a:rPr lang="en-US" dirty="0" smtClean="0"/>
              <a:t>, and for the detection of myocardial </a:t>
            </a:r>
            <a:r>
              <a:rPr lang="en-US" sz="4000" dirty="0" smtClean="0">
                <a:solidFill>
                  <a:schemeClr val="accent2">
                    <a:lumMod val="75000"/>
                  </a:schemeClr>
                </a:solidFill>
              </a:rPr>
              <a:t>ischemia</a:t>
            </a:r>
            <a:r>
              <a:rPr lang="en-US" dirty="0" smtClean="0"/>
              <a:t>. The ECG is also of great value in the evaluation of other types of cardiac abnormalities including </a:t>
            </a:r>
            <a:r>
              <a:rPr lang="en-US" dirty="0" err="1" smtClean="0"/>
              <a:t>valvular</a:t>
            </a:r>
            <a:r>
              <a:rPr lang="en-US" dirty="0" smtClean="0"/>
              <a:t> heart disease, </a:t>
            </a:r>
            <a:r>
              <a:rPr lang="en-US" dirty="0" err="1" smtClean="0"/>
              <a:t>cardiomyopathy</a:t>
            </a:r>
            <a:r>
              <a:rPr lang="en-US" dirty="0" smtClean="0"/>
              <a:t>, </a:t>
            </a:r>
            <a:r>
              <a:rPr lang="en-US" dirty="0" err="1" smtClean="0"/>
              <a:t>pericarditis</a:t>
            </a:r>
            <a:r>
              <a:rPr lang="en-US" dirty="0" smtClean="0"/>
              <a:t>, and hypertensive disease. </a:t>
            </a:r>
            <a:endParaRPr lang="en-US"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 wave should progress in size across the </a:t>
            </a:r>
            <a:r>
              <a:rPr lang="en-US" dirty="0" err="1" smtClean="0"/>
              <a:t>precordial</a:t>
            </a:r>
            <a:r>
              <a:rPr lang="en-US" dirty="0" smtClean="0"/>
              <a:t> leads V1-V6. Normally there is a small R wave in lead V1 with a deep S wave. The R wave amplitude should increase in size until V4-V6, due to more left ventricular forces being seen, while the S wave becomes less deep. This is termed R wave progression across the </a:t>
            </a:r>
            <a:r>
              <a:rPr lang="en-US" dirty="0" err="1" smtClean="0"/>
              <a:t>precordium</a:t>
            </a: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 segment — The ST segment occurs after ventricular depolarization has ended and before </a:t>
            </a:r>
            <a:r>
              <a:rPr lang="en-US" dirty="0" err="1" smtClean="0"/>
              <a:t>repolarization</a:t>
            </a:r>
            <a:r>
              <a:rPr lang="en-US" dirty="0" smtClean="0"/>
              <a:t> has begun. It is a time of electrocardiographic silence. The initial part of the ST segment (the intersection of the end of the QRS complex and the beginning of the ST segment) is termed the J point </a:t>
            </a:r>
            <a:r>
              <a:rPr lang="en-US" dirty="0" smtClean="0"/>
              <a:t>.</a:t>
            </a:r>
            <a:endParaRPr lang="en-US" dirty="0"/>
          </a:p>
        </p:txBody>
      </p:sp>
    </p:spTree>
  </p:cSld>
  <p:clrMapOvr>
    <a:masterClrMapping/>
  </p:clrMapOvr>
  <p:transition>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2050" name="Object 2"/>
          <p:cNvGraphicFramePr>
            <a:graphicFrameLocks noChangeAspect="1"/>
          </p:cNvGraphicFramePr>
          <p:nvPr/>
        </p:nvGraphicFramePr>
        <p:xfrm>
          <a:off x="685800" y="457200"/>
          <a:ext cx="7620000" cy="5791200"/>
        </p:xfrm>
        <a:graphic>
          <a:graphicData uri="http://schemas.openxmlformats.org/presentationml/2006/ole">
            <p:oleObj spid="_x0000_s64514" name="Presentation" r:id="rId3" imgW="4570603" imgH="3427427" progId="PowerPoint.Show.8">
              <p:embed/>
            </p:oleObj>
          </a:graphicData>
        </a:graphic>
      </p:graphicFrame>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ST segment is usually </a:t>
            </a:r>
            <a:r>
              <a:rPr lang="en-US" dirty="0" err="1" smtClean="0"/>
              <a:t>isoelectric</a:t>
            </a:r>
            <a:r>
              <a:rPr lang="en-US" dirty="0" smtClean="0"/>
              <a:t> (</a:t>
            </a:r>
            <a:r>
              <a:rPr lang="en-US" dirty="0" err="1" smtClean="0"/>
              <a:t>ie</a:t>
            </a:r>
            <a:r>
              <a:rPr lang="en-US" dirty="0" smtClean="0"/>
              <a:t>, zero potential as identified by the T-P segment) and has a slight upward concavity. However, it may have other configurations depending upon associated disease states (</a:t>
            </a:r>
            <a:r>
              <a:rPr lang="en-US" dirty="0" err="1" smtClean="0"/>
              <a:t>eg</a:t>
            </a:r>
            <a:r>
              <a:rPr lang="en-US" dirty="0" smtClean="0"/>
              <a:t>, ischemia, acute myocardial infarction, or </a:t>
            </a:r>
            <a:r>
              <a:rPr lang="en-US" dirty="0" err="1" smtClean="0"/>
              <a:t>pericarditis</a:t>
            </a: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these situations, the ST segment may be flattened, depressed (below the </a:t>
            </a:r>
            <a:r>
              <a:rPr lang="en-US" dirty="0" err="1" smtClean="0"/>
              <a:t>isoelectric</a:t>
            </a:r>
            <a:r>
              <a:rPr lang="en-US" dirty="0" smtClean="0"/>
              <a:t> line) with an </a:t>
            </a:r>
            <a:r>
              <a:rPr lang="en-US" dirty="0" err="1" smtClean="0"/>
              <a:t>upsloping</a:t>
            </a:r>
            <a:r>
              <a:rPr lang="en-US" dirty="0" smtClean="0"/>
              <a:t>, horizontal, or </a:t>
            </a:r>
            <a:r>
              <a:rPr lang="en-US" dirty="0" err="1" smtClean="0"/>
              <a:t>downsloping</a:t>
            </a:r>
            <a:r>
              <a:rPr lang="en-US" dirty="0" smtClean="0"/>
              <a:t> morphology, or elevated in a concave or convex direction (above the </a:t>
            </a:r>
            <a:r>
              <a:rPr lang="en-US" dirty="0" err="1" smtClean="0"/>
              <a:t>isoelectric</a:t>
            </a:r>
            <a:r>
              <a:rPr lang="en-US" dirty="0" smtClean="0"/>
              <a:t> line).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 wave — The T wave represents the period of ventricular </a:t>
            </a:r>
            <a:r>
              <a:rPr lang="en-US" dirty="0" err="1" smtClean="0"/>
              <a:t>repolarization</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QT interval — The QT interval consists of the QRS complex, the ST segment, and T wave. Thus, the QT interval is primarily a measure of ventricular </a:t>
            </a:r>
            <a:r>
              <a:rPr lang="en-US" dirty="0" err="1" smtClean="0"/>
              <a:t>repolarization</a:t>
            </a:r>
            <a:r>
              <a:rPr lang="en-US" dirty="0" smtClean="0"/>
              <a:t>.</a:t>
            </a:r>
            <a:endParaRPr lang="en-US" dirty="0"/>
          </a:p>
        </p:txBody>
      </p:sp>
    </p:spTree>
  </p:cSld>
  <p:clrMapOvr>
    <a:masterClrMapping/>
  </p:clrMapOvr>
  <p:transition>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 wave — A U wave may be seen in some leads, especially the </a:t>
            </a:r>
            <a:r>
              <a:rPr lang="en-US" dirty="0" err="1" smtClean="0"/>
              <a:t>precordial</a:t>
            </a:r>
            <a:r>
              <a:rPr lang="en-US" dirty="0" smtClean="0"/>
              <a:t> leads V2 to V4. The exact cause of this wave is uncertain, although it has been suggested that it represents </a:t>
            </a:r>
            <a:r>
              <a:rPr lang="en-US" dirty="0" err="1" smtClean="0"/>
              <a:t>repolarization</a:t>
            </a:r>
            <a:r>
              <a:rPr lang="en-US" dirty="0" smtClean="0"/>
              <a:t> of the His-Purkinje </a:t>
            </a:r>
            <a:r>
              <a:rPr lang="en-US" dirty="0" smtClean="0"/>
              <a:t>system.</a:t>
            </a:r>
            <a:endParaRPr lang="en-US" dirty="0"/>
          </a:p>
        </p:txBody>
      </p:sp>
    </p:spTree>
  </p:cSld>
  <p:clrMapOvr>
    <a:masterClrMapping/>
  </p:clrMapOvr>
  <p:transition>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amplitude of the U wave is typically less than 0.2 mV and is clearly separate from the T wave. It is more evident in some circumstances such as </a:t>
            </a:r>
            <a:r>
              <a:rPr lang="en-US" dirty="0" err="1" smtClean="0"/>
              <a:t>hypokalemia</a:t>
            </a:r>
            <a:r>
              <a:rPr lang="en-US" dirty="0" smtClean="0"/>
              <a:t> and </a:t>
            </a:r>
            <a:r>
              <a:rPr lang="en-US" dirty="0" err="1" smtClean="0"/>
              <a:t>bradycardia</a:t>
            </a:r>
            <a:r>
              <a:rPr lang="en-US" dirty="0" smtClean="0"/>
              <a:t>. The U wave may merge with the T wave when the QT interval is prolonged (a QT-U wave), or may become very obvious when the QT or JT interval is shortened (</a:t>
            </a:r>
            <a:r>
              <a:rPr lang="en-US" dirty="0" err="1" smtClean="0"/>
              <a:t>eg</a:t>
            </a:r>
            <a:r>
              <a:rPr lang="en-US" dirty="0" smtClean="0"/>
              <a:t>, with </a:t>
            </a:r>
            <a:r>
              <a:rPr lang="en-US" dirty="0" err="1" smtClean="0">
                <a:hlinkClick r:id="rId2" action="ppaction://hlinkfile"/>
              </a:rPr>
              <a:t>digoxin</a:t>
            </a:r>
            <a:r>
              <a:rPr lang="en-US" dirty="0" smtClean="0"/>
              <a:t> or </a:t>
            </a:r>
            <a:r>
              <a:rPr lang="en-US" dirty="0" err="1" smtClean="0"/>
              <a:t>hypercalcemia</a:t>
            </a:r>
            <a:r>
              <a:rPr lang="en-US" dirty="0" smtClean="0"/>
              <a:t>).</a:t>
            </a:r>
            <a:endParaRPr lang="en-US" dirty="0"/>
          </a:p>
        </p:txBody>
      </p:sp>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normal QRS electrical axis, as established in the frontal plane, is between -30 and 90º (directed downward or inferior and to the left) in </a:t>
            </a:r>
            <a:r>
              <a:rPr lang="en-US" dirty="0" smtClean="0"/>
              <a:t>adults. </a:t>
            </a:r>
            <a:r>
              <a:rPr lang="en-US" dirty="0" smtClean="0"/>
              <a:t>An axis between -30º and -90º (directed superior and to the left) is termed left axis deviation.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ECG waves are labeled </a:t>
            </a:r>
            <a:r>
              <a:rPr lang="en-US" sz="4000" dirty="0" smtClean="0">
                <a:solidFill>
                  <a:schemeClr val="accent2">
                    <a:lumMod val="75000"/>
                  </a:schemeClr>
                </a:solidFill>
              </a:rPr>
              <a:t>alphabetically </a:t>
            </a:r>
            <a:r>
              <a:rPr lang="en-US" dirty="0" smtClean="0"/>
              <a:t>starting with the P wave, followed by the QRS complex and the ST-T-U complex (ST segment, T wave, and U wave). The J point is the junction between the end of the QRS and the beginning of the ST </a:t>
            </a:r>
            <a:r>
              <a:rPr lang="en-US" dirty="0" smtClean="0"/>
              <a:t>segment. </a:t>
            </a:r>
            <a:endParaRPr lang="en-US" dirty="0"/>
          </a:p>
        </p:txBody>
      </p:sp>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the axis is between 90º and 180º (directed inferior and to the right), then right axis deviation is present. An axis between -90º and -180º (directed superior and to the right) is referred to as extreme right or left axis.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3074" name="Object 2"/>
          <p:cNvGraphicFramePr>
            <a:graphicFrameLocks noChangeAspect="1"/>
          </p:cNvGraphicFramePr>
          <p:nvPr/>
        </p:nvGraphicFramePr>
        <p:xfrm>
          <a:off x="-762000" y="152400"/>
          <a:ext cx="9906000" cy="5943600"/>
        </p:xfrm>
        <a:graphic>
          <a:graphicData uri="http://schemas.openxmlformats.org/presentationml/2006/ole">
            <p:oleObj spid="_x0000_s3074" name="Presentation" r:id="rId3" imgW="4570603" imgH="3427427" progId="PowerPoint.Show.8">
              <p:embed/>
            </p:oleObj>
          </a:graphicData>
        </a:graphic>
      </p:graphicFrame>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QRS axis can be determined by examining all of the limb leads, but the easiest method involves looking at leads I, II, and </a:t>
            </a:r>
            <a:r>
              <a:rPr lang="en-US" dirty="0" err="1" smtClean="0"/>
              <a:t>aVF</a:t>
            </a:r>
            <a:r>
              <a:rPr lang="en-US" dirty="0" smtClean="0"/>
              <a:t> only </a:t>
            </a:r>
            <a:r>
              <a:rPr lang="en-US" dirty="0" smtClean="0"/>
              <a:t>.</a:t>
            </a:r>
            <a:endParaRPr lang="en-US" dirty="0" smtClean="0"/>
          </a:p>
          <a:p>
            <a:r>
              <a:rPr lang="en-US" dirty="0" smtClean="0"/>
              <a:t>●If the QRS complex is positive (upright) in both leads I and II, then the axis falls between -30 and 90º, and the axis is normal</a:t>
            </a:r>
            <a:r>
              <a:rPr lang="en-US" dirty="0" smtClean="0"/>
              <a:t>.</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the QRS complex is positive in lead I but negative in lead II, then the axis is leftward (-30 to -90º). </a:t>
            </a:r>
          </a:p>
          <a:p>
            <a:r>
              <a:rPr lang="en-US" dirty="0" smtClean="0"/>
              <a:t>●If the complexes are negative in lead I and positive in </a:t>
            </a:r>
            <a:r>
              <a:rPr lang="en-US" dirty="0" err="1" smtClean="0"/>
              <a:t>aVF</a:t>
            </a:r>
            <a:r>
              <a:rPr lang="en-US" dirty="0" smtClean="0"/>
              <a:t>, then the axis is rightward (90 to 180º). </a:t>
            </a:r>
          </a:p>
          <a:p>
            <a:r>
              <a:rPr lang="en-US" dirty="0" smtClean="0"/>
              <a:t>●If the complexes are negative in both I and </a:t>
            </a:r>
            <a:r>
              <a:rPr lang="en-US" dirty="0" err="1" smtClean="0"/>
              <a:t>aVF</a:t>
            </a:r>
            <a:r>
              <a:rPr lang="en-US" dirty="0" smtClean="0"/>
              <a:t>, then the axis is extreme (180 to -90º).</a:t>
            </a:r>
          </a:p>
          <a:p>
            <a:endParaRPr lang="en-US"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causes of right axis deviation include:</a:t>
            </a:r>
          </a:p>
          <a:p>
            <a:r>
              <a:rPr lang="en-US" dirty="0" smtClean="0"/>
              <a:t>●Normal variation (vertical heart with an axis of 90º)</a:t>
            </a:r>
          </a:p>
          <a:p>
            <a:r>
              <a:rPr lang="en-US" dirty="0" smtClean="0"/>
              <a:t>●Mechanical shifts, such as inspiration and emphysema</a:t>
            </a:r>
          </a:p>
          <a:p>
            <a:r>
              <a:rPr lang="en-US" dirty="0" smtClean="0"/>
              <a:t>●Right ventricular hypertrophy</a:t>
            </a:r>
          </a:p>
          <a:p>
            <a:r>
              <a:rPr lang="en-US" dirty="0" smtClean="0"/>
              <a:t>●Right bundle branch block</a:t>
            </a:r>
          </a:p>
          <a:p>
            <a:r>
              <a:rPr lang="en-US" dirty="0" smtClean="0"/>
              <a:t>●Left posterior fascicular block</a:t>
            </a:r>
          </a:p>
          <a:p>
            <a:r>
              <a:rPr lang="en-US" dirty="0" smtClean="0"/>
              <a:t>●</a:t>
            </a:r>
            <a:r>
              <a:rPr lang="en-US" dirty="0" err="1" smtClean="0"/>
              <a:t>Dextrocardia</a:t>
            </a:r>
            <a:endParaRPr lang="en-US" dirty="0" smtClean="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Causes for left axis deviation include:</a:t>
            </a:r>
          </a:p>
          <a:p>
            <a:r>
              <a:rPr lang="en-US" dirty="0" smtClean="0"/>
              <a:t>●Normal variation (physiologic, often with age)</a:t>
            </a:r>
          </a:p>
          <a:p>
            <a:r>
              <a:rPr lang="en-US" dirty="0" smtClean="0"/>
              <a:t>●Mechanical shifts, such as expiration, high diaphragm (pregnancy, </a:t>
            </a:r>
            <a:r>
              <a:rPr lang="en-US" dirty="0" err="1" smtClean="0"/>
              <a:t>ascites</a:t>
            </a:r>
            <a:r>
              <a:rPr lang="en-US" dirty="0" smtClean="0"/>
              <a:t>, abdominal tumor)</a:t>
            </a:r>
          </a:p>
          <a:p>
            <a:r>
              <a:rPr lang="en-US" dirty="0" smtClean="0"/>
              <a:t>●Left ventricular hypertrophy</a:t>
            </a:r>
          </a:p>
          <a:p>
            <a:r>
              <a:rPr lang="en-US" dirty="0" smtClean="0"/>
              <a:t>●Left bundle branch block</a:t>
            </a:r>
          </a:p>
          <a:p>
            <a:r>
              <a:rPr lang="en-US" dirty="0" smtClean="0"/>
              <a:t>●Left anterior fascicular </a:t>
            </a:r>
            <a:r>
              <a:rPr lang="en-US" dirty="0" smtClean="0"/>
              <a:t>block</a:t>
            </a:r>
            <a:endParaRPr lang="en-US" dirty="0"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APPROACH TO ECG INTERPRETATION — A systematic approach to interpreting an electrocardiogram (ECG) is essential for correct diagnosis.</a:t>
            </a:r>
          </a:p>
          <a:p>
            <a:r>
              <a:rPr lang="en-US" dirty="0" smtClean="0"/>
              <a:t>Step 1: Rate — Is the rate between 60 and 100? Rates less than 60 are </a:t>
            </a:r>
            <a:r>
              <a:rPr lang="en-US" dirty="0" err="1" smtClean="0"/>
              <a:t>bradycardic</a:t>
            </a:r>
            <a:r>
              <a:rPr lang="en-US" dirty="0" smtClean="0"/>
              <a:t> and greater than 100 are </a:t>
            </a:r>
            <a:r>
              <a:rPr lang="en-US" dirty="0" err="1" smtClean="0"/>
              <a:t>tachycardic</a:t>
            </a:r>
            <a:r>
              <a:rPr lang="en-US" dirty="0" smtClean="0"/>
              <a:t>.</a:t>
            </a:r>
          </a:p>
          <a:p>
            <a:r>
              <a:rPr lang="en-US" dirty="0" smtClean="0"/>
              <a:t>Step 2: Rhythm — Are P waves present? Is there a P wave before every QRS complex and a QRS complex after every P wave? Are the P waves and QRS complexes regular? Is the PR interval constant? </a:t>
            </a:r>
          </a:p>
          <a:p>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Step 3: Axis — Is there left or right axis deviation? </a:t>
            </a:r>
          </a:p>
          <a:p>
            <a:r>
              <a:rPr lang="en-US" dirty="0" smtClean="0"/>
              <a:t>Step 4: Intervals — What is the PR interval? Short PR intervals are suggestive of Wolff-Parkinson-White syndrome. Long PR intervals are usually seen in first degree AV block, but there may be other causes. What is the QRS interval? Long QRS intervals represent a bundle branch block, ventricular pre-excitation, ventricular pacing, or ventricular tachycardia. What is the QT interval? Short and long QT intervals may be present.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Step 5: P wave — What is the shape and axis of the P wave? The P wave morphology should be examined to determine if the rhythm is sinus or from another </a:t>
            </a:r>
            <a:r>
              <a:rPr lang="en-US" dirty="0" err="1" smtClean="0"/>
              <a:t>atrial</a:t>
            </a:r>
            <a:r>
              <a:rPr lang="en-US" dirty="0" smtClean="0"/>
              <a:t> </a:t>
            </a:r>
            <a:r>
              <a:rPr lang="en-US" dirty="0" err="1" smtClean="0"/>
              <a:t>location.Amplitude</a:t>
            </a:r>
            <a:r>
              <a:rPr lang="en-US" dirty="0" smtClean="0"/>
              <a:t> </a:t>
            </a:r>
            <a:r>
              <a:rPr lang="en-US" dirty="0" smtClean="0"/>
              <a:t>and duration should also be analyzed to determine left and right </a:t>
            </a:r>
            <a:r>
              <a:rPr lang="en-US" dirty="0" err="1" smtClean="0"/>
              <a:t>atrial</a:t>
            </a:r>
            <a:r>
              <a:rPr lang="en-US" dirty="0" smtClean="0"/>
              <a:t> enlargement. </a:t>
            </a:r>
          </a:p>
          <a:p>
            <a:r>
              <a:rPr lang="en-US" dirty="0" smtClean="0"/>
              <a:t>Step 6: </a:t>
            </a:r>
            <a:r>
              <a:rPr lang="en-US" dirty="0" err="1" smtClean="0"/>
              <a:t>QRScomplex</a:t>
            </a:r>
            <a:r>
              <a:rPr lang="en-US" dirty="0" smtClean="0"/>
              <a:t> — Is the QRS wide? If so, examination of the morphology can determine if there is left or right bundle branch block or pre-excitation present. In addition, increased voltage may indicate left or right ventricular hypertrophy. Are Q waves present, suggestive of infarction?</a:t>
            </a:r>
          </a:p>
          <a:p>
            <a:endParaRPr lang="en-US"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22" name="Picture 2" descr="C:\Users\user\Pictures\LBBB.jpg"/>
          <p:cNvPicPr>
            <a:picLocks noGrp="1" noChangeAspect="1" noChangeArrowheads="1"/>
          </p:cNvPicPr>
          <p:nvPr>
            <p:ph idx="1"/>
          </p:nvPr>
        </p:nvPicPr>
        <p:blipFill>
          <a:blip r:embed="rId2" cstate="print">
            <a:lum bright="-29000" contrast="52000"/>
          </a:blip>
          <a:srcRect/>
          <a:stretch>
            <a:fillRect/>
          </a:stretch>
        </p:blipFill>
        <p:spPr bwMode="auto">
          <a:xfrm>
            <a:off x="228600" y="1447800"/>
            <a:ext cx="8382000" cy="4648200"/>
          </a:xfrm>
          <a:prstGeom prst="rect">
            <a:avLst/>
          </a:prstGeom>
          <a:noFill/>
        </p:spPr>
      </p:pic>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ECG GRID — The electrocardiogram (ECG) is a plot of voltage on the vertical axis against time on the horizontal </a:t>
            </a:r>
            <a:r>
              <a:rPr lang="en-US" dirty="0" smtClean="0"/>
              <a:t>axis.</a:t>
            </a:r>
            <a:endParaRPr lang="en-US" dirty="0"/>
          </a:p>
        </p:txBody>
      </p:sp>
    </p:spTree>
  </p:cSld>
  <p:clrMapOvr>
    <a:masterClrMapping/>
  </p:clrMapOvr>
  <p:transition>
    <p:pull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r>
              <a:rPr lang="en-US" smtClean="0"/>
              <a:t>Right Bundle Branch Block</a:t>
            </a:r>
          </a:p>
        </p:txBody>
      </p:sp>
      <p:pic>
        <p:nvPicPr>
          <p:cNvPr id="238596" name="Picture 4"/>
          <p:cNvPicPr>
            <a:picLocks noGrp="1" noChangeAspect="1" noChangeArrowheads="1"/>
          </p:cNvPicPr>
          <p:nvPr>
            <p:ph idx="1"/>
          </p:nvPr>
        </p:nvPicPr>
        <p:blipFill>
          <a:blip r:embed="rId2" cstate="print"/>
          <a:stretch>
            <a:fillRect/>
          </a:stretch>
        </p:blipFill>
        <p:spPr>
          <a:xfrm>
            <a:off x="533400" y="1752600"/>
            <a:ext cx="7772400" cy="4267200"/>
          </a:xfr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8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238594"/>
                                        </p:tgtEl>
                                        <p:attrNameLst>
                                          <p:attrName>style.visibility</p:attrName>
                                        </p:attrNameLst>
                                      </p:cBhvr>
                                      <p:to>
                                        <p:strVal val="visible"/>
                                      </p:to>
                                    </p:set>
                                    <p:anim calcmode="lin" valueType="num">
                                      <p:cBhvr additive="base">
                                        <p:cTn id="11" dur="500" fill="hold"/>
                                        <p:tgtEl>
                                          <p:spTgt spid="238594"/>
                                        </p:tgtEl>
                                        <p:attrNameLst>
                                          <p:attrName>ppt_x</p:attrName>
                                        </p:attrNameLst>
                                      </p:cBhvr>
                                      <p:tavLst>
                                        <p:tav tm="0">
                                          <p:val>
                                            <p:strVal val="#ppt_x"/>
                                          </p:val>
                                        </p:tav>
                                        <p:tav tm="100000">
                                          <p:val>
                                            <p:strVal val="#ppt_x"/>
                                          </p:val>
                                        </p:tav>
                                      </p:tavLst>
                                    </p:anim>
                                    <p:anim calcmode="lin" valueType="num">
                                      <p:cBhvr additive="base">
                                        <p:cTn id="12" dur="500" fill="hold"/>
                                        <p:tgtEl>
                                          <p:spTgt spid="2385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Step </a:t>
            </a:r>
            <a:r>
              <a:rPr lang="en-US" dirty="0" smtClean="0"/>
              <a:t>7: ST segment-T wave — Is</a:t>
            </a:r>
            <a:r>
              <a:rPr lang="en-US" b="1" dirty="0" smtClean="0"/>
              <a:t> </a:t>
            </a:r>
            <a:r>
              <a:rPr lang="en-US" dirty="0" smtClean="0"/>
              <a:t>there ST elevation or depression compared to the TP segment? The TP segment, between the T wave of one beat and the P wave of the next beat, should be used as the baseline. Are the T waves inverted? </a:t>
            </a:r>
            <a:r>
              <a:rPr lang="en-US" dirty="0" smtClean="0"/>
              <a:t>Abnormalities </a:t>
            </a:r>
            <a:r>
              <a:rPr lang="en-US" dirty="0" smtClean="0"/>
              <a:t>of the ST segment or T wave may represent myocardial ischemia or infarction, among other causes.</a:t>
            </a:r>
          </a:p>
          <a:p>
            <a:r>
              <a:rPr lang="en-US" dirty="0" smtClean="0"/>
              <a:t>Step 8: Overall interpretation — Only after the prior steps have been completed should an overall interpretation and possible diagnoses be determined. This ensures assimilation of all information in the ECG and that no detail will be overlooked.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Normal sinus rhythm (NSR) is the characteristic rhythm of the healthy human heart. NSR is the rhythm that originates from the sinus node. </a:t>
            </a:r>
          </a:p>
        </p:txBody>
      </p:sp>
    </p:spTree>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41300" y="0"/>
            <a:ext cx="8661400" cy="6261100"/>
          </a:xfrm>
          <a:prstGeom prst="rect">
            <a:avLst/>
          </a:prstGeom>
          <a:noFill/>
        </p:spPr>
      </p:pic>
    </p:spTree>
  </p:cSld>
  <p:clrMapOvr>
    <a:masterClrMapping/>
  </p:clrMapOvr>
  <p:transition>
    <p:plu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accent5">
                    <a:lumMod val="50000"/>
                  </a:schemeClr>
                </a:solidFill>
              </a:rPr>
              <a:t>The rate in NSR is generally </a:t>
            </a:r>
            <a:r>
              <a:rPr lang="en-US" b="1" i="1" dirty="0">
                <a:solidFill>
                  <a:schemeClr val="accent5">
                    <a:lumMod val="50000"/>
                  </a:schemeClr>
                </a:solidFill>
              </a:rPr>
              <a:t>regular</a:t>
            </a:r>
            <a:r>
              <a:rPr lang="en-US" dirty="0">
                <a:solidFill>
                  <a:schemeClr val="accent5">
                    <a:lumMod val="50000"/>
                  </a:schemeClr>
                </a:solidFill>
              </a:rPr>
              <a:t> but will vary depending on autonomic inputs into the sinus node. There can be an irregularity in the sinus rate and, when this occurs, it is termed "sinus arrhythmia". </a:t>
            </a: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solidFill>
                  <a:schemeClr val="accent5">
                    <a:lumMod val="50000"/>
                  </a:schemeClr>
                </a:solidFill>
              </a:rPr>
              <a:t>NORMAL SINUS HEART RATE</a:t>
            </a:r>
            <a:r>
              <a:rPr lang="en-US" dirty="0">
                <a:solidFill>
                  <a:schemeClr val="accent5">
                    <a:lumMod val="50000"/>
                  </a:schemeClr>
                </a:solidFill>
              </a:rPr>
              <a:t> — The normal heart rate has been considered to be between 60 and 100 beats per minute, although there is some disagreement with regard to the normal rate in adults. The range (defined by 1st and 99</a:t>
            </a:r>
            <a:r>
              <a:rPr lang="en-US" baseline="30000" dirty="0">
                <a:solidFill>
                  <a:schemeClr val="accent5">
                    <a:lumMod val="50000"/>
                  </a:schemeClr>
                </a:solidFill>
              </a:rPr>
              <a:t>th</a:t>
            </a:r>
            <a:r>
              <a:rPr lang="en-US" dirty="0">
                <a:solidFill>
                  <a:schemeClr val="accent5">
                    <a:lumMod val="50000"/>
                  </a:schemeClr>
                </a:solidFill>
              </a:rPr>
              <a:t> percentiles) is between 43 and 102 beats per minute in men and between 47 and 103 beats per minute in </a:t>
            </a:r>
            <a:r>
              <a:rPr lang="en-US" dirty="0" smtClean="0">
                <a:solidFill>
                  <a:schemeClr val="accent5">
                    <a:lumMod val="50000"/>
                  </a:schemeClr>
                </a:solidFill>
              </a:rPr>
              <a:t>women. </a:t>
            </a:r>
            <a:endParaRPr lang="en-US" dirty="0">
              <a:solidFill>
                <a:schemeClr val="accent5">
                  <a:lumMod val="50000"/>
                </a:schemeClr>
              </a:solidFill>
            </a:endParaRPr>
          </a:p>
        </p:txBody>
      </p:sp>
    </p:spTree>
  </p:cSld>
  <p:clrMapOvr>
    <a:masterClrMapping/>
  </p:clrMapOvr>
  <p:transition>
    <p:cover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4000" b="1" dirty="0">
                <a:latin typeface="Comic Sans MS" pitchFamily="66" charset="0"/>
              </a:rPr>
              <a:t>ELECTROCARDIOGRAPHIC </a:t>
            </a:r>
            <a:endParaRPr lang="en-US" sz="4000" b="1" dirty="0" smtClean="0">
              <a:latin typeface="Comic Sans MS" pitchFamily="66" charset="0"/>
            </a:endParaRPr>
          </a:p>
          <a:p>
            <a:pPr>
              <a:buNone/>
            </a:pPr>
            <a:r>
              <a:rPr lang="en-US" sz="4000" b="1" dirty="0" smtClean="0">
                <a:latin typeface="Comic Sans MS" pitchFamily="66" charset="0"/>
              </a:rPr>
              <a:t>CHARACTERISTICS OF</a:t>
            </a:r>
          </a:p>
          <a:p>
            <a:pPr>
              <a:buNone/>
            </a:pPr>
            <a:r>
              <a:rPr lang="en-US" sz="4000" b="1" dirty="0" smtClean="0">
                <a:latin typeface="Comic Sans MS" pitchFamily="66" charset="0"/>
              </a:rPr>
              <a:t> </a:t>
            </a:r>
            <a:r>
              <a:rPr lang="en-US" sz="4000" b="1" dirty="0">
                <a:latin typeface="Comic Sans MS" pitchFamily="66" charset="0"/>
              </a:rPr>
              <a:t>NSR</a:t>
            </a:r>
          </a:p>
          <a:p>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chemeClr val="accent5">
                    <a:lumMod val="50000"/>
                  </a:schemeClr>
                </a:solidFill>
              </a:rPr>
              <a:t>SINUS ARRHYTHMIA</a:t>
            </a:r>
            <a:r>
              <a:rPr lang="en-US" dirty="0">
                <a:solidFill>
                  <a:schemeClr val="accent5">
                    <a:lumMod val="50000"/>
                  </a:schemeClr>
                </a:solidFill>
              </a:rPr>
              <a:t> — Sinus arrhythmia is defined as an irregularity in the rate of normal sinus rhythm. Sinus arrhythmia is considered present when there is a variation in the P-P interval by 0.12 seconds (120 </a:t>
            </a:r>
            <a:r>
              <a:rPr lang="en-US" dirty="0" err="1">
                <a:solidFill>
                  <a:schemeClr val="accent5">
                    <a:lumMod val="50000"/>
                  </a:schemeClr>
                </a:solidFill>
              </a:rPr>
              <a:t>msec</a:t>
            </a:r>
            <a:r>
              <a:rPr lang="en-US" dirty="0">
                <a:solidFill>
                  <a:schemeClr val="accent5">
                    <a:lumMod val="50000"/>
                  </a:schemeClr>
                </a:solidFill>
              </a:rPr>
              <a:t>) or more but </a:t>
            </a:r>
            <a:r>
              <a:rPr lang="en-US" dirty="0" err="1">
                <a:solidFill>
                  <a:schemeClr val="accent5">
                    <a:lumMod val="50000"/>
                  </a:schemeClr>
                </a:solidFill>
              </a:rPr>
              <a:t>atrial</a:t>
            </a:r>
            <a:r>
              <a:rPr lang="en-US" dirty="0">
                <a:solidFill>
                  <a:schemeClr val="accent5">
                    <a:lumMod val="50000"/>
                  </a:schemeClr>
                </a:solidFill>
              </a:rPr>
              <a:t> activation appears to be occurring via the sinus node.</a:t>
            </a:r>
          </a:p>
        </p:txBody>
      </p:sp>
    </p:spTree>
  </p:cSld>
  <p:clrMapOvr>
    <a:masterClrMapping/>
  </p:clrMapOvr>
  <p:transition>
    <p:spli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3074" name="Object 2"/>
          <p:cNvGraphicFramePr>
            <a:graphicFrameLocks noChangeAspect="1"/>
          </p:cNvGraphicFramePr>
          <p:nvPr/>
        </p:nvGraphicFramePr>
        <p:xfrm>
          <a:off x="0" y="1447800"/>
          <a:ext cx="8991600" cy="6477000"/>
        </p:xfrm>
        <a:graphic>
          <a:graphicData uri="http://schemas.openxmlformats.org/presentationml/2006/ole">
            <p:oleObj spid="_x0000_s5122" name="Presentation" r:id="rId3" imgW="4570603" imgH="3427427" progId="PowerPoint.Show.8">
              <p:embed/>
            </p:oleObj>
          </a:graphicData>
        </a:graphic>
      </p:graphicFrame>
    </p:spTree>
  </p:cSld>
  <p:clrMapOvr>
    <a:masterClrMapping/>
  </p:clrMapOvr>
  <p:transition>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800" dirty="0" smtClean="0">
                <a:solidFill>
                  <a:schemeClr val="accent5">
                    <a:lumMod val="50000"/>
                  </a:schemeClr>
                </a:solidFill>
                <a:latin typeface="Comic Sans MS" pitchFamily="66" charset="0"/>
                <a:cs typeface="Aharoni" pitchFamily="2" charset="-79"/>
              </a:rPr>
              <a:t>A systematic approach to interpretation of the ECG is critically important. </a:t>
            </a:r>
          </a:p>
          <a:p>
            <a:endParaRPr lang="en-US" sz="4800" dirty="0">
              <a:solidFill>
                <a:schemeClr val="accent5">
                  <a:lumMod val="50000"/>
                </a:schemeClr>
              </a:solidFill>
              <a:latin typeface="Comic Sans MS" pitchFamily="66" charset="0"/>
              <a:cs typeface="Aharoni" pitchFamily="2" charset="-79"/>
            </a:endParaRPr>
          </a:p>
        </p:txBody>
      </p:sp>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1026" name="Object 2"/>
          <p:cNvGraphicFramePr>
            <a:graphicFrameLocks noChangeAspect="1"/>
          </p:cNvGraphicFramePr>
          <p:nvPr/>
        </p:nvGraphicFramePr>
        <p:xfrm>
          <a:off x="0" y="609600"/>
          <a:ext cx="8458200" cy="5791200"/>
        </p:xfrm>
        <a:graphic>
          <a:graphicData uri="http://schemas.openxmlformats.org/presentationml/2006/ole">
            <p:oleObj spid="_x0000_s6146" name="Presentation" r:id="rId3" imgW="4570603" imgH="3427427" progId="PowerPoint.Show.8">
              <p:embed/>
            </p:oleObj>
          </a:graphicData>
        </a:graphic>
      </p:graphicFrame>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990600"/>
            <a:ext cx="8229600" cy="5105400"/>
          </a:xfrm>
        </p:spPr>
        <p:txBody>
          <a:bodyPr>
            <a:normAutofit/>
          </a:bodyPr>
          <a:lstStyle/>
          <a:p>
            <a:pPr>
              <a:buNone/>
            </a:pPr>
            <a:r>
              <a:rPr lang="en-US" dirty="0" smtClean="0"/>
              <a:t>●</a:t>
            </a:r>
            <a:r>
              <a:rPr lang="en-US" sz="2600" b="1" i="1" u="sng" dirty="0" smtClean="0">
                <a:solidFill>
                  <a:srgbClr val="993366"/>
                </a:solidFill>
                <a:latin typeface="Comic Sans MS" pitchFamily="66" charset="0"/>
              </a:rPr>
              <a:t>Rate</a:t>
            </a:r>
            <a:r>
              <a:rPr lang="en-US" sz="2600" dirty="0" smtClean="0">
                <a:solidFill>
                  <a:schemeClr val="accent2">
                    <a:lumMod val="40000"/>
                    <a:lumOff val="60000"/>
                  </a:schemeClr>
                </a:solidFill>
                <a:latin typeface="Comic Sans MS" pitchFamily="66" charset="0"/>
              </a:rPr>
              <a:t> – </a:t>
            </a:r>
            <a:r>
              <a:rPr lang="en-US" sz="2600" dirty="0" smtClean="0">
                <a:solidFill>
                  <a:schemeClr val="accent2">
                    <a:lumMod val="75000"/>
                  </a:schemeClr>
                </a:solidFill>
                <a:latin typeface="Comic Sans MS" pitchFamily="66" charset="0"/>
              </a:rPr>
              <a:t>Is the rate between 60 and 100? </a:t>
            </a:r>
          </a:p>
          <a:p>
            <a:pPr>
              <a:buNone/>
            </a:pPr>
            <a:r>
              <a:rPr lang="en-US" sz="2600" dirty="0" smtClean="0">
                <a:solidFill>
                  <a:schemeClr val="accent2">
                    <a:lumMod val="40000"/>
                    <a:lumOff val="60000"/>
                  </a:schemeClr>
                </a:solidFill>
                <a:latin typeface="Comic Sans MS" pitchFamily="66" charset="0"/>
              </a:rPr>
              <a:t>●</a:t>
            </a:r>
            <a:r>
              <a:rPr lang="en-US" sz="2600" b="1" i="1" u="sng" dirty="0" smtClean="0">
                <a:solidFill>
                  <a:srgbClr val="993366"/>
                </a:solidFill>
                <a:latin typeface="Comic Sans MS" pitchFamily="66" charset="0"/>
              </a:rPr>
              <a:t>Rhythm</a:t>
            </a:r>
            <a:r>
              <a:rPr lang="en-US" sz="2600" dirty="0" smtClean="0">
                <a:solidFill>
                  <a:schemeClr val="accent2">
                    <a:lumMod val="40000"/>
                    <a:lumOff val="60000"/>
                  </a:schemeClr>
                </a:solidFill>
                <a:latin typeface="Comic Sans MS" pitchFamily="66" charset="0"/>
              </a:rPr>
              <a:t> – </a:t>
            </a:r>
            <a:r>
              <a:rPr lang="en-US" sz="2600" dirty="0" smtClean="0">
                <a:solidFill>
                  <a:schemeClr val="accent2">
                    <a:lumMod val="75000"/>
                  </a:schemeClr>
                </a:solidFill>
                <a:latin typeface="Comic Sans MS" pitchFamily="66" charset="0"/>
              </a:rPr>
              <a:t>Is it normal sinus or other? </a:t>
            </a:r>
          </a:p>
          <a:p>
            <a:pPr>
              <a:buNone/>
            </a:pPr>
            <a:r>
              <a:rPr lang="en-US" sz="2600" dirty="0" smtClean="0">
                <a:solidFill>
                  <a:schemeClr val="accent2">
                    <a:lumMod val="40000"/>
                    <a:lumOff val="60000"/>
                  </a:schemeClr>
                </a:solidFill>
                <a:latin typeface="Comic Sans MS" pitchFamily="66" charset="0"/>
              </a:rPr>
              <a:t>●</a:t>
            </a:r>
            <a:r>
              <a:rPr lang="en-US" sz="2600" b="1" i="1" u="sng" dirty="0" smtClean="0">
                <a:solidFill>
                  <a:srgbClr val="993366"/>
                </a:solidFill>
                <a:latin typeface="Comic Sans MS" pitchFamily="66" charset="0"/>
              </a:rPr>
              <a:t>Axis</a:t>
            </a:r>
            <a:r>
              <a:rPr lang="en-US" sz="2600" dirty="0" smtClean="0">
                <a:solidFill>
                  <a:srgbClr val="993366"/>
                </a:solidFill>
                <a:latin typeface="Comic Sans MS" pitchFamily="66" charset="0"/>
              </a:rPr>
              <a:t> </a:t>
            </a:r>
            <a:r>
              <a:rPr lang="en-US" sz="2600" dirty="0" smtClean="0">
                <a:solidFill>
                  <a:schemeClr val="accent2">
                    <a:lumMod val="40000"/>
                    <a:lumOff val="60000"/>
                  </a:schemeClr>
                </a:solidFill>
                <a:latin typeface="Comic Sans MS" pitchFamily="66" charset="0"/>
              </a:rPr>
              <a:t>– </a:t>
            </a:r>
            <a:r>
              <a:rPr lang="en-US" sz="2600" dirty="0" smtClean="0">
                <a:solidFill>
                  <a:schemeClr val="accent2">
                    <a:lumMod val="75000"/>
                  </a:schemeClr>
                </a:solidFill>
                <a:latin typeface="Comic Sans MS" pitchFamily="66" charset="0"/>
              </a:rPr>
              <a:t>Is there axis deviation? </a:t>
            </a:r>
          </a:p>
          <a:p>
            <a:pPr>
              <a:buNone/>
            </a:pPr>
            <a:r>
              <a:rPr lang="en-US" sz="2600" dirty="0" smtClean="0">
                <a:solidFill>
                  <a:schemeClr val="accent2">
                    <a:lumMod val="40000"/>
                    <a:lumOff val="60000"/>
                  </a:schemeClr>
                </a:solidFill>
                <a:latin typeface="Comic Sans MS" pitchFamily="66" charset="0"/>
              </a:rPr>
              <a:t>●</a:t>
            </a:r>
            <a:r>
              <a:rPr lang="en-US" sz="2600" b="1" i="1" u="sng" dirty="0" smtClean="0">
                <a:solidFill>
                  <a:srgbClr val="993366"/>
                </a:solidFill>
                <a:latin typeface="Comic Sans MS" pitchFamily="66" charset="0"/>
              </a:rPr>
              <a:t>Intervals</a:t>
            </a:r>
            <a:r>
              <a:rPr lang="en-US" sz="2600" dirty="0" smtClean="0">
                <a:solidFill>
                  <a:srgbClr val="993366"/>
                </a:solidFill>
                <a:latin typeface="Comic Sans MS" pitchFamily="66" charset="0"/>
              </a:rPr>
              <a:t> </a:t>
            </a:r>
            <a:r>
              <a:rPr lang="en-US" sz="2600" dirty="0" smtClean="0">
                <a:solidFill>
                  <a:schemeClr val="accent2">
                    <a:lumMod val="40000"/>
                    <a:lumOff val="60000"/>
                  </a:schemeClr>
                </a:solidFill>
                <a:latin typeface="Comic Sans MS" pitchFamily="66" charset="0"/>
              </a:rPr>
              <a:t>– </a:t>
            </a:r>
            <a:r>
              <a:rPr lang="en-US" sz="2600" dirty="0" smtClean="0">
                <a:solidFill>
                  <a:schemeClr val="accent2">
                    <a:lumMod val="75000"/>
                  </a:schemeClr>
                </a:solidFill>
                <a:latin typeface="Comic Sans MS" pitchFamily="66" charset="0"/>
              </a:rPr>
              <a:t>Are all intervals normal? </a:t>
            </a:r>
          </a:p>
          <a:p>
            <a:pPr>
              <a:buNone/>
            </a:pPr>
            <a:r>
              <a:rPr lang="en-US" sz="2600" dirty="0" smtClean="0">
                <a:solidFill>
                  <a:schemeClr val="accent2">
                    <a:lumMod val="40000"/>
                    <a:lumOff val="60000"/>
                  </a:schemeClr>
                </a:solidFill>
                <a:latin typeface="Comic Sans MS" pitchFamily="66" charset="0"/>
              </a:rPr>
              <a:t>●</a:t>
            </a:r>
            <a:r>
              <a:rPr lang="en-US" sz="2600" b="1" i="1" u="sng" dirty="0" smtClean="0">
                <a:solidFill>
                  <a:srgbClr val="993366"/>
                </a:solidFill>
                <a:latin typeface="Comic Sans MS" pitchFamily="66" charset="0"/>
              </a:rPr>
              <a:t>P wave </a:t>
            </a:r>
            <a:r>
              <a:rPr lang="en-US" sz="2600" dirty="0" smtClean="0">
                <a:solidFill>
                  <a:schemeClr val="accent2">
                    <a:lumMod val="40000"/>
                    <a:lumOff val="60000"/>
                  </a:schemeClr>
                </a:solidFill>
                <a:latin typeface="Comic Sans MS" pitchFamily="66" charset="0"/>
              </a:rPr>
              <a:t>– </a:t>
            </a:r>
            <a:r>
              <a:rPr lang="en-US" sz="2600" dirty="0" smtClean="0">
                <a:solidFill>
                  <a:schemeClr val="accent2">
                    <a:lumMod val="75000"/>
                  </a:schemeClr>
                </a:solidFill>
                <a:latin typeface="Comic Sans MS" pitchFamily="66" charset="0"/>
              </a:rPr>
              <a:t>What is its height, width, and axis?</a:t>
            </a:r>
          </a:p>
          <a:p>
            <a:pPr>
              <a:buNone/>
            </a:pPr>
            <a:r>
              <a:rPr lang="en-US" sz="2600" dirty="0" smtClean="0">
                <a:solidFill>
                  <a:schemeClr val="accent2">
                    <a:lumMod val="40000"/>
                    <a:lumOff val="60000"/>
                  </a:schemeClr>
                </a:solidFill>
                <a:latin typeface="Comic Sans MS" pitchFamily="66" charset="0"/>
              </a:rPr>
              <a:t>●</a:t>
            </a:r>
            <a:r>
              <a:rPr lang="en-US" sz="2600" b="1" i="1" u="sng" dirty="0" smtClean="0">
                <a:solidFill>
                  <a:srgbClr val="993366"/>
                </a:solidFill>
                <a:latin typeface="Comic Sans MS" pitchFamily="66" charset="0"/>
              </a:rPr>
              <a:t>QRS complex </a:t>
            </a:r>
            <a:r>
              <a:rPr lang="en-US" sz="2600" dirty="0" smtClean="0">
                <a:solidFill>
                  <a:schemeClr val="accent2">
                    <a:lumMod val="40000"/>
                    <a:lumOff val="60000"/>
                  </a:schemeClr>
                </a:solidFill>
                <a:latin typeface="Comic Sans MS" pitchFamily="66" charset="0"/>
              </a:rPr>
              <a:t>– </a:t>
            </a:r>
            <a:r>
              <a:rPr lang="en-US" sz="2600" dirty="0" smtClean="0">
                <a:solidFill>
                  <a:schemeClr val="accent2">
                    <a:lumMod val="75000"/>
                  </a:schemeClr>
                </a:solidFill>
                <a:latin typeface="Comic Sans MS" pitchFamily="66" charset="0"/>
              </a:rPr>
              <a:t>Are there pathologic Q waves, bundle branch block, or chamber hypertrophy?</a:t>
            </a:r>
          </a:p>
          <a:p>
            <a:pPr>
              <a:buNone/>
            </a:pPr>
            <a:r>
              <a:rPr lang="en-US" sz="2600" dirty="0" smtClean="0">
                <a:solidFill>
                  <a:schemeClr val="accent2">
                    <a:lumMod val="40000"/>
                    <a:lumOff val="60000"/>
                  </a:schemeClr>
                </a:solidFill>
                <a:latin typeface="Comic Sans MS" pitchFamily="66" charset="0"/>
              </a:rPr>
              <a:t>●</a:t>
            </a:r>
            <a:r>
              <a:rPr lang="en-US" sz="2600" b="1" i="1" u="sng" dirty="0" smtClean="0">
                <a:solidFill>
                  <a:srgbClr val="993366"/>
                </a:solidFill>
                <a:latin typeface="Comic Sans MS" pitchFamily="66" charset="0"/>
              </a:rPr>
              <a:t>ST-T waves </a:t>
            </a:r>
            <a:r>
              <a:rPr lang="en-US" sz="2600" dirty="0" smtClean="0">
                <a:solidFill>
                  <a:schemeClr val="accent2">
                    <a:lumMod val="40000"/>
                    <a:lumOff val="60000"/>
                  </a:schemeClr>
                </a:solidFill>
                <a:latin typeface="Comic Sans MS" pitchFamily="66" charset="0"/>
              </a:rPr>
              <a:t>– </a:t>
            </a:r>
            <a:r>
              <a:rPr lang="en-US" sz="2600" dirty="0" smtClean="0">
                <a:solidFill>
                  <a:schemeClr val="accent2">
                    <a:lumMod val="75000"/>
                  </a:schemeClr>
                </a:solidFill>
                <a:latin typeface="Comic Sans MS" pitchFamily="66" charset="0"/>
              </a:rPr>
              <a:t>Is it </a:t>
            </a:r>
            <a:r>
              <a:rPr lang="en-US" sz="2600" dirty="0" err="1" smtClean="0">
                <a:solidFill>
                  <a:schemeClr val="accent2">
                    <a:lumMod val="75000"/>
                  </a:schemeClr>
                </a:solidFill>
                <a:latin typeface="Comic Sans MS" pitchFamily="66" charset="0"/>
              </a:rPr>
              <a:t>isoelectric</a:t>
            </a:r>
            <a:r>
              <a:rPr lang="en-US" sz="2600" dirty="0" smtClean="0">
                <a:solidFill>
                  <a:schemeClr val="accent2">
                    <a:lumMod val="75000"/>
                  </a:schemeClr>
                </a:solidFill>
                <a:latin typeface="Comic Sans MS" pitchFamily="66" charset="0"/>
              </a:rPr>
              <a:t>, elevated, or depressed relative to the TP segment? </a:t>
            </a:r>
          </a:p>
          <a:p>
            <a:pPr>
              <a:buNone/>
            </a:pPr>
            <a:r>
              <a:rPr lang="en-US" sz="2600" dirty="0" smtClean="0">
                <a:solidFill>
                  <a:schemeClr val="accent2">
                    <a:lumMod val="40000"/>
                    <a:lumOff val="60000"/>
                  </a:schemeClr>
                </a:solidFill>
                <a:latin typeface="Comic Sans MS" pitchFamily="66" charset="0"/>
              </a:rPr>
              <a:t>●</a:t>
            </a:r>
            <a:r>
              <a:rPr lang="en-US" sz="2600" b="1" i="1" u="sng" dirty="0" smtClean="0">
                <a:solidFill>
                  <a:srgbClr val="993366"/>
                </a:solidFill>
                <a:latin typeface="Comic Sans MS" pitchFamily="66" charset="0"/>
              </a:rPr>
              <a:t>Overall interpretation</a:t>
            </a:r>
            <a:r>
              <a:rPr lang="en-US" sz="2600" dirty="0" smtClean="0">
                <a:solidFill>
                  <a:srgbClr val="993366"/>
                </a:solidFill>
                <a:latin typeface="Comic Sans MS" pitchFamily="66" charset="0"/>
              </a:rPr>
              <a:t> </a:t>
            </a:r>
            <a:r>
              <a:rPr lang="en-US" sz="2600" dirty="0" smtClean="0">
                <a:solidFill>
                  <a:schemeClr val="accent2">
                    <a:lumMod val="40000"/>
                    <a:lumOff val="60000"/>
                  </a:schemeClr>
                </a:solidFill>
                <a:latin typeface="Comic Sans MS" pitchFamily="66" charset="0"/>
              </a:rPr>
              <a:t>– </a:t>
            </a:r>
            <a:r>
              <a:rPr lang="en-US" sz="2600" dirty="0" smtClean="0">
                <a:solidFill>
                  <a:schemeClr val="accent2">
                    <a:lumMod val="75000"/>
                  </a:schemeClr>
                </a:solidFill>
                <a:latin typeface="Comic Sans MS" pitchFamily="66" charset="0"/>
              </a:rPr>
              <a:t>What is the diagnosis?</a:t>
            </a:r>
          </a:p>
          <a:p>
            <a:endParaRPr lang="en-US" dirty="0">
              <a:solidFill>
                <a:schemeClr val="accent2">
                  <a:lumMod val="40000"/>
                  <a:lumOff val="60000"/>
                </a:schemeClr>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Rectangle 8"/>
          <p:cNvSpPr>
            <a:spLocks noGrp="1" noChangeArrowheads="1"/>
          </p:cNvSpPr>
          <p:nvPr>
            <p:ph type="title"/>
          </p:nvPr>
        </p:nvSpPr>
        <p:spPr>
          <a:xfrm>
            <a:off x="1435608" y="457200"/>
            <a:ext cx="7498080" cy="1143000"/>
          </a:xfrm>
          <a:ln/>
        </p:spPr>
        <p:txBody>
          <a:bodyPr>
            <a:normAutofit fontScale="90000"/>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t>EKG Measurement </a:t>
            </a:r>
            <a:br>
              <a:rPr lang="en-GB" sz="4000"/>
            </a:br>
            <a:r>
              <a:rPr lang="en-GB" sz="4000"/>
              <a:t>Process</a:t>
            </a:r>
          </a:p>
        </p:txBody>
      </p:sp>
      <p:sp>
        <p:nvSpPr>
          <p:cNvPr id="33795" name="Rectangle 3"/>
          <p:cNvSpPr>
            <a:spLocks noGrp="1" noChangeArrowheads="1"/>
          </p:cNvSpPr>
          <p:nvPr>
            <p:ph idx="1"/>
          </p:nvPr>
        </p:nvSpPr>
        <p:spPr>
          <a:xfrm>
            <a:off x="838200" y="1676400"/>
            <a:ext cx="4267200" cy="4724400"/>
          </a:xfrm>
          <a:ln/>
        </p:spPr>
        <p:txBody>
          <a:bodyPr/>
          <a:lstStyle/>
          <a:p>
            <a:pPr>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chemeClr val="accent5">
                    <a:lumMod val="50000"/>
                  </a:schemeClr>
                </a:solidFill>
              </a:rPr>
              <a:t>The 12-lead ECG allows the depolarization and </a:t>
            </a:r>
            <a:r>
              <a:rPr lang="en-GB" sz="2000" dirty="0" err="1" smtClean="0">
                <a:solidFill>
                  <a:schemeClr val="accent5">
                    <a:lumMod val="50000"/>
                  </a:schemeClr>
                </a:solidFill>
              </a:rPr>
              <a:t>repolarization</a:t>
            </a:r>
            <a:r>
              <a:rPr lang="en-GB" sz="2000" dirty="0" smtClean="0">
                <a:solidFill>
                  <a:schemeClr val="accent5">
                    <a:lumMod val="50000"/>
                  </a:schemeClr>
                </a:solidFill>
              </a:rPr>
              <a:t> </a:t>
            </a:r>
            <a:r>
              <a:rPr lang="en-GB" sz="2000" dirty="0">
                <a:solidFill>
                  <a:schemeClr val="accent5">
                    <a:lumMod val="50000"/>
                  </a:schemeClr>
                </a:solidFill>
              </a:rPr>
              <a:t>of the heart to be detected</a:t>
            </a:r>
          </a:p>
          <a:p>
            <a:pPr>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chemeClr val="accent5">
                    <a:lumMod val="50000"/>
                  </a:schemeClr>
                </a:solidFill>
              </a:rPr>
              <a:t>Depolarization of the Atrium produces the P-Wave on the EKG printout</a:t>
            </a:r>
          </a:p>
          <a:p>
            <a:pPr>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chemeClr val="accent5">
                    <a:lumMod val="50000"/>
                  </a:schemeClr>
                </a:solidFill>
              </a:rPr>
              <a:t>The complex QRS-Wave of the printout is produced through ventricular depolarization</a:t>
            </a:r>
          </a:p>
          <a:p>
            <a:pPr>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chemeClr val="accent5">
                    <a:lumMod val="50000"/>
                  </a:schemeClr>
                </a:solidFill>
              </a:rPr>
              <a:t>Finally, the EKG’s T-Wave is produced when the </a:t>
            </a:r>
            <a:r>
              <a:rPr lang="en-GB" sz="2000" dirty="0" smtClean="0">
                <a:solidFill>
                  <a:schemeClr val="accent5">
                    <a:lumMod val="50000"/>
                  </a:schemeClr>
                </a:solidFill>
              </a:rPr>
              <a:t>ventricle </a:t>
            </a:r>
            <a:r>
              <a:rPr lang="en-GB" sz="2000" dirty="0" err="1">
                <a:solidFill>
                  <a:schemeClr val="accent5">
                    <a:lumMod val="50000"/>
                  </a:schemeClr>
                </a:solidFill>
              </a:rPr>
              <a:t>repolarizes</a:t>
            </a:r>
            <a:r>
              <a:rPr lang="en-GB" sz="2000" dirty="0">
                <a:solidFill>
                  <a:schemeClr val="accent5">
                    <a:lumMod val="50000"/>
                  </a:schemeClr>
                </a:solidFill>
              </a:rPr>
              <a:t>.</a:t>
            </a:r>
          </a:p>
        </p:txBody>
      </p:sp>
      <p:pic>
        <p:nvPicPr>
          <p:cNvPr id="33796" name="Picture 4"/>
          <p:cNvPicPr>
            <a:picLocks noChangeAspect="1" noChangeArrowheads="1"/>
          </p:cNvPicPr>
          <p:nvPr/>
        </p:nvPicPr>
        <p:blipFill>
          <a:blip r:embed="rId3" cstate="print"/>
          <a:srcRect/>
          <a:stretch>
            <a:fillRect/>
          </a:stretch>
        </p:blipFill>
        <p:spPr bwMode="auto">
          <a:xfrm>
            <a:off x="5029200" y="1828800"/>
            <a:ext cx="4114800" cy="381000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5287963"/>
          </a:xfrm>
        </p:spPr>
        <p:txBody>
          <a:bodyPr/>
          <a:lstStyle/>
          <a:p>
            <a:endParaRPr lang="en-US" dirty="0"/>
          </a:p>
        </p:txBody>
      </p:sp>
      <p:graphicFrame>
        <p:nvGraphicFramePr>
          <p:cNvPr id="7170" name="Object 2"/>
          <p:cNvGraphicFramePr>
            <a:graphicFrameLocks noChangeAspect="1"/>
          </p:cNvGraphicFramePr>
          <p:nvPr/>
        </p:nvGraphicFramePr>
        <p:xfrm>
          <a:off x="-457200" y="457200"/>
          <a:ext cx="10134600" cy="7239000"/>
        </p:xfrm>
        <a:graphic>
          <a:graphicData uri="http://schemas.openxmlformats.org/presentationml/2006/ole">
            <p:oleObj spid="_x0000_s63490" name="Presentation" r:id="rId3" imgW="4570603" imgH="3427427" progId="PowerPoint.Show.8">
              <p:embed/>
            </p:oleObj>
          </a:graphicData>
        </a:graphic>
      </p:graphicFrame>
    </p:spTree>
  </p:cSld>
  <p:clrMapOvr>
    <a:masterClrMapping/>
  </p:clrMapOvr>
  <p:transition spd="med">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conductionsystem"/>
          <p:cNvPicPr>
            <a:picLocks noChangeAspect="1" noChangeArrowheads="1"/>
          </p:cNvPicPr>
          <p:nvPr/>
        </p:nvPicPr>
        <p:blipFill>
          <a:blip r:embed="rId3" cstate="print"/>
          <a:srcRect/>
          <a:stretch>
            <a:fillRect/>
          </a:stretch>
        </p:blipFill>
        <p:spPr bwMode="auto">
          <a:xfrm>
            <a:off x="2590800" y="1524000"/>
            <a:ext cx="4495800" cy="4130675"/>
          </a:xfrm>
          <a:prstGeom prst="rect">
            <a:avLst/>
          </a:prstGeom>
          <a:noFill/>
          <a:ln w="9525">
            <a:noFill/>
            <a:miter lim="800000"/>
            <a:headEnd/>
            <a:tailEnd/>
          </a:ln>
        </p:spPr>
      </p:pic>
      <p:sp>
        <p:nvSpPr>
          <p:cNvPr id="29698" name="Rectangle 2"/>
          <p:cNvSpPr>
            <a:spLocks noGrp="1" noChangeArrowheads="1"/>
          </p:cNvSpPr>
          <p:nvPr>
            <p:ph type="title"/>
          </p:nvPr>
        </p:nvSpPr>
        <p:spPr>
          <a:xfrm>
            <a:off x="457200" y="274638"/>
            <a:ext cx="8382000" cy="1143000"/>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t>Conduction Path</a:t>
            </a:r>
          </a:p>
        </p:txBody>
      </p:sp>
      <p:sp>
        <p:nvSpPr>
          <p:cNvPr id="29703" name="Text Box 7"/>
          <p:cNvSpPr txBox="1">
            <a:spLocks noChangeArrowheads="1"/>
          </p:cNvSpPr>
          <p:nvPr/>
        </p:nvSpPr>
        <p:spPr bwMode="auto">
          <a:xfrm>
            <a:off x="6934200" y="5384800"/>
            <a:ext cx="180975" cy="244475"/>
          </a:xfrm>
          <a:prstGeom prst="rect">
            <a:avLst/>
          </a:prstGeom>
          <a:noFill/>
          <a:ln w="9525" algn="ctr">
            <a:noFill/>
            <a:miter lim="800000"/>
            <a:headEnd/>
            <a:tailEnd/>
          </a:ln>
          <a:effectLst/>
        </p:spPr>
        <p:txBody>
          <a:bodyPr wrap="none" lIns="90000" tIns="46800" rIns="90000" bIns="46800">
            <a:spAutoFit/>
          </a:bodyPr>
          <a:lstStyle/>
          <a:p>
            <a:pP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a:solidFill>
                <a:schemeClr val="bg2"/>
              </a:solidFill>
              <a:effectLst>
                <a:outerShdw blurRad="38100" dist="38100" dir="2700000" algn="tl">
                  <a:srgbClr val="000000"/>
                </a:outerShdw>
              </a:effectLst>
            </a:endParaRPr>
          </a:p>
        </p:txBody>
      </p:sp>
      <p:sp>
        <p:nvSpPr>
          <p:cNvPr id="29704" name="Rectangle 8"/>
          <p:cNvSpPr>
            <a:spLocks noChangeArrowheads="1"/>
          </p:cNvSpPr>
          <p:nvPr/>
        </p:nvSpPr>
        <p:spPr bwMode="auto">
          <a:xfrm>
            <a:off x="6705600" y="5410200"/>
            <a:ext cx="1444625" cy="279180"/>
          </a:xfrm>
          <a:prstGeom prst="rect">
            <a:avLst/>
          </a:prstGeom>
          <a:noFill/>
          <a:ln w="9525" algn="ctr">
            <a:noFill/>
            <a:miter lim="800000"/>
            <a:headEnd/>
            <a:tailEnd/>
          </a:ln>
          <a:effectLst/>
        </p:spPr>
        <p:txBody>
          <a:bodyPr lIns="90000" tIns="46800" rIns="90000" bIns="46800">
            <a:spAutoFit/>
          </a:bodyPr>
          <a:lstStyle/>
          <a:p>
            <a:pP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200" b="1" dirty="0">
                <a:solidFill>
                  <a:srgbClr val="993366"/>
                </a:solidFill>
                <a:effectLst>
                  <a:outerShdw blurRad="38100" dist="38100" dir="2700000" algn="tl">
                    <a:srgbClr val="FFFFFF"/>
                  </a:outerShdw>
                </a:effectLst>
              </a:rPr>
              <a:t>Purkinje Fibers</a:t>
            </a:r>
          </a:p>
        </p:txBody>
      </p:sp>
      <p:sp>
        <p:nvSpPr>
          <p:cNvPr id="29705" name="Line 9"/>
          <p:cNvSpPr>
            <a:spLocks noChangeShapeType="1"/>
          </p:cNvSpPr>
          <p:nvPr/>
        </p:nvSpPr>
        <p:spPr bwMode="auto">
          <a:xfrm flipH="1" flipV="1">
            <a:off x="6477000" y="5181600"/>
            <a:ext cx="838200" cy="228600"/>
          </a:xfrm>
          <a:prstGeom prst="line">
            <a:avLst/>
          </a:prstGeom>
          <a:noFill/>
          <a:ln w="9525">
            <a:solidFill>
              <a:schemeClr val="tx1"/>
            </a:solidFill>
            <a:round/>
            <a:headEnd/>
            <a:tailEnd type="triangle" w="med" len="med"/>
          </a:ln>
          <a:effectLst/>
        </p:spPr>
        <p:txBody>
          <a:bodyPr lIns="90000" tIns="46800" rIns="90000" bIns="46800"/>
          <a:lstStyle/>
          <a:p>
            <a:endParaRPr lang="en-US"/>
          </a:p>
        </p:txBody>
      </p:sp>
      <p:sp>
        <p:nvSpPr>
          <p:cNvPr id="29706" name="Oval 10">
            <a:hlinkClick r:id="" action="ppaction://noaction"/>
          </p:cNvPr>
          <p:cNvSpPr>
            <a:spLocks noChangeArrowheads="1"/>
          </p:cNvSpPr>
          <p:nvPr/>
        </p:nvSpPr>
        <p:spPr bwMode="auto">
          <a:xfrm>
            <a:off x="4724400" y="3124200"/>
            <a:ext cx="457200" cy="457200"/>
          </a:xfrm>
          <a:prstGeom prst="ellipse">
            <a:avLst/>
          </a:prstGeom>
          <a:noFill/>
          <a:ln w="9525" algn="ctr">
            <a:noFill/>
            <a:round/>
            <a:headEnd/>
            <a:tailEnd/>
          </a:ln>
          <a:effectLst/>
        </p:spPr>
        <p:txBody>
          <a:bodyPr wrap="none" lIns="90000" tIns="46800" rIns="90000" bIns="46800" anchor="ctr"/>
          <a:lstStyle/>
          <a:p>
            <a:endParaRPr lang="en-US"/>
          </a:p>
        </p:txBody>
      </p:sp>
      <p:sp>
        <p:nvSpPr>
          <p:cNvPr id="29707" name="Oval 11">
            <a:hlinkClick r:id="" action="ppaction://noaction"/>
          </p:cNvPr>
          <p:cNvSpPr>
            <a:spLocks noChangeArrowheads="1"/>
          </p:cNvSpPr>
          <p:nvPr/>
        </p:nvSpPr>
        <p:spPr bwMode="auto">
          <a:xfrm>
            <a:off x="5105400" y="3886200"/>
            <a:ext cx="457200" cy="457200"/>
          </a:xfrm>
          <a:prstGeom prst="ellipse">
            <a:avLst/>
          </a:prstGeom>
          <a:noFill/>
          <a:ln w="9525" algn="ctr">
            <a:noFill/>
            <a:round/>
            <a:headEnd/>
            <a:tailEnd/>
          </a:ln>
          <a:effectLst/>
        </p:spPr>
        <p:txBody>
          <a:bodyPr wrap="none" lIns="90000" tIns="46800" rIns="90000" bIns="46800" anchor="ctr"/>
          <a:lstStyle/>
          <a:p>
            <a:endParaRPr lang="en-US"/>
          </a:p>
        </p:txBody>
      </p:sp>
      <p:sp>
        <p:nvSpPr>
          <p:cNvPr id="29708" name="Oval 12">
            <a:hlinkClick r:id="" action="ppaction://noaction"/>
          </p:cNvPr>
          <p:cNvSpPr>
            <a:spLocks noChangeArrowheads="1"/>
          </p:cNvSpPr>
          <p:nvPr/>
        </p:nvSpPr>
        <p:spPr bwMode="auto">
          <a:xfrm>
            <a:off x="6324600" y="5029200"/>
            <a:ext cx="457200" cy="457200"/>
          </a:xfrm>
          <a:prstGeom prst="ellipse">
            <a:avLst/>
          </a:prstGeom>
          <a:noFill/>
          <a:ln w="9525" algn="ctr">
            <a:noFill/>
            <a:round/>
            <a:headEnd/>
            <a:tailEnd/>
          </a:ln>
          <a:effectLst/>
        </p:spPr>
        <p:txBody>
          <a:bodyPr wrap="none" lIns="90000" tIns="46800" rIns="90000" bIns="46800" anchor="ctr"/>
          <a:lstStyle/>
          <a:p>
            <a:endParaRPr lang="en-US" dirty="0">
              <a:solidFill>
                <a:srgbClr val="993366"/>
              </a:solidFill>
            </a:endParaRPr>
          </a:p>
        </p:txBody>
      </p:sp>
      <p:sp>
        <p:nvSpPr>
          <p:cNvPr id="29709" name="Oval 13">
            <a:hlinkClick r:id="" action="ppaction://noaction"/>
          </p:cNvPr>
          <p:cNvSpPr>
            <a:spLocks noChangeArrowheads="1"/>
          </p:cNvSpPr>
          <p:nvPr/>
        </p:nvSpPr>
        <p:spPr bwMode="auto">
          <a:xfrm>
            <a:off x="6096000" y="3886200"/>
            <a:ext cx="990600" cy="990600"/>
          </a:xfrm>
          <a:prstGeom prst="ellipse">
            <a:avLst/>
          </a:prstGeom>
          <a:noFill/>
          <a:ln w="9525" algn="ctr">
            <a:noFill/>
            <a:round/>
            <a:headEnd/>
            <a:tailEnd/>
          </a:ln>
          <a:effectLst/>
        </p:spPr>
        <p:txBody>
          <a:bodyPr wrap="none" lIns="90000" tIns="46800" rIns="90000" bIns="46800" anchor="ctr"/>
          <a:lstStyle/>
          <a:p>
            <a:endParaRPr lang="en-US"/>
          </a:p>
        </p:txBody>
      </p:sp>
      <p:sp>
        <p:nvSpPr>
          <p:cNvPr id="29711" name="Oval 15">
            <a:hlinkClick r:id="" action="ppaction://noaction"/>
          </p:cNvPr>
          <p:cNvSpPr>
            <a:spLocks noChangeArrowheads="1"/>
          </p:cNvSpPr>
          <p:nvPr/>
        </p:nvSpPr>
        <p:spPr bwMode="auto">
          <a:xfrm>
            <a:off x="7315200" y="3886200"/>
            <a:ext cx="457200" cy="457200"/>
          </a:xfrm>
          <a:prstGeom prst="ellipse">
            <a:avLst/>
          </a:prstGeom>
          <a:noFill/>
          <a:ln w="9525" algn="ctr">
            <a:noFill/>
            <a:round/>
            <a:headEnd/>
            <a:tailEnd/>
          </a:ln>
          <a:effectLst/>
        </p:spPr>
        <p:txBody>
          <a:bodyPr wrap="none" lIns="90000" tIns="46800" rIns="90000" bIns="46800" anchor="ctr"/>
          <a:lstStyle/>
          <a:p>
            <a:endParaRPr lang="en-US"/>
          </a:p>
        </p:txBody>
      </p:sp>
    </p:spTree>
  </p:cSld>
  <p:clrMapOvr>
    <a:masterClrMapping/>
  </p:clrMapOvr>
  <p:transition>
    <p:checke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conductionsystem"/>
          <p:cNvPicPr>
            <a:picLocks noChangeAspect="1" noChangeArrowheads="1"/>
          </p:cNvPicPr>
          <p:nvPr/>
        </p:nvPicPr>
        <p:blipFill>
          <a:blip r:embed="rId3" cstate="print"/>
          <a:srcRect/>
          <a:stretch>
            <a:fillRect/>
          </a:stretch>
        </p:blipFill>
        <p:spPr bwMode="auto">
          <a:xfrm>
            <a:off x="4495800" y="1600200"/>
            <a:ext cx="4495800" cy="4130675"/>
          </a:xfrm>
          <a:prstGeom prst="rect">
            <a:avLst/>
          </a:prstGeom>
          <a:noFill/>
          <a:ln w="9525">
            <a:noFill/>
            <a:miter lim="800000"/>
            <a:headEnd/>
            <a:tailEnd/>
          </a:ln>
        </p:spPr>
      </p:pic>
      <p:sp>
        <p:nvSpPr>
          <p:cNvPr id="64517" name="Text Box 5"/>
          <p:cNvSpPr txBox="1">
            <a:spLocks noChangeArrowheads="1"/>
          </p:cNvSpPr>
          <p:nvPr/>
        </p:nvSpPr>
        <p:spPr bwMode="auto">
          <a:xfrm>
            <a:off x="6934200" y="5384800"/>
            <a:ext cx="180975" cy="244475"/>
          </a:xfrm>
          <a:prstGeom prst="rect">
            <a:avLst/>
          </a:prstGeom>
          <a:noFill/>
          <a:ln w="9525" algn="ctr">
            <a:noFill/>
            <a:miter lim="800000"/>
            <a:headEnd/>
            <a:tailEnd/>
          </a:ln>
          <a:effectLst/>
        </p:spPr>
        <p:txBody>
          <a:bodyPr wrap="none" lIns="90000" tIns="46800" rIns="90000" bIns="46800">
            <a:spAutoFit/>
          </a:bodyPr>
          <a:lstStyle/>
          <a:p>
            <a:pP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a:solidFill>
                <a:schemeClr val="bg2"/>
              </a:solidFill>
              <a:effectLst>
                <a:outerShdw blurRad="38100" dist="38100" dir="2700000" algn="tl">
                  <a:srgbClr val="000000"/>
                </a:outerShdw>
              </a:effectLst>
            </a:endParaRPr>
          </a:p>
        </p:txBody>
      </p:sp>
      <p:sp>
        <p:nvSpPr>
          <p:cNvPr id="64518" name="Rectangle 6"/>
          <p:cNvSpPr>
            <a:spLocks noChangeArrowheads="1"/>
          </p:cNvSpPr>
          <p:nvPr/>
        </p:nvSpPr>
        <p:spPr bwMode="auto">
          <a:xfrm>
            <a:off x="7239000" y="5334000"/>
            <a:ext cx="1444625" cy="279180"/>
          </a:xfrm>
          <a:prstGeom prst="rect">
            <a:avLst/>
          </a:prstGeom>
          <a:noFill/>
          <a:ln w="9525" algn="ctr">
            <a:noFill/>
            <a:miter lim="800000"/>
            <a:headEnd/>
            <a:tailEnd/>
          </a:ln>
          <a:effectLst/>
        </p:spPr>
        <p:txBody>
          <a:bodyPr lIns="90000" tIns="46800" rIns="90000" bIns="46800">
            <a:spAutoFit/>
          </a:bodyPr>
          <a:lstStyle/>
          <a:p>
            <a:pP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200" b="1" dirty="0">
                <a:solidFill>
                  <a:srgbClr val="993366"/>
                </a:solidFill>
                <a:effectLst>
                  <a:outerShdw blurRad="38100" dist="38100" dir="2700000" algn="tl">
                    <a:srgbClr val="FFFFFF"/>
                  </a:outerShdw>
                </a:effectLst>
              </a:rPr>
              <a:t>Purkinje Fibers</a:t>
            </a:r>
          </a:p>
        </p:txBody>
      </p:sp>
      <p:sp>
        <p:nvSpPr>
          <p:cNvPr id="64519" name="Line 7"/>
          <p:cNvSpPr>
            <a:spLocks noChangeShapeType="1"/>
          </p:cNvSpPr>
          <p:nvPr/>
        </p:nvSpPr>
        <p:spPr bwMode="auto">
          <a:xfrm flipH="1" flipV="1">
            <a:off x="6553200" y="5105400"/>
            <a:ext cx="838200" cy="228600"/>
          </a:xfrm>
          <a:prstGeom prst="line">
            <a:avLst/>
          </a:prstGeom>
          <a:noFill/>
          <a:ln w="9525">
            <a:solidFill>
              <a:schemeClr val="tx1"/>
            </a:solidFill>
            <a:round/>
            <a:headEnd/>
            <a:tailEnd type="triangle" w="med" len="med"/>
          </a:ln>
          <a:effectLst/>
        </p:spPr>
        <p:txBody>
          <a:bodyPr lIns="90000" tIns="46800" rIns="90000" bIns="46800"/>
          <a:lstStyle/>
          <a:p>
            <a:endParaRPr lang="en-US"/>
          </a:p>
        </p:txBody>
      </p:sp>
      <p:sp>
        <p:nvSpPr>
          <p:cNvPr id="64520" name="Oval 8">
            <a:hlinkClick r:id="" action="ppaction://noaction"/>
          </p:cNvPr>
          <p:cNvSpPr>
            <a:spLocks noChangeArrowheads="1"/>
          </p:cNvSpPr>
          <p:nvPr/>
        </p:nvSpPr>
        <p:spPr bwMode="auto">
          <a:xfrm>
            <a:off x="5486400" y="3124200"/>
            <a:ext cx="457200" cy="457200"/>
          </a:xfrm>
          <a:prstGeom prst="ellipse">
            <a:avLst/>
          </a:prstGeom>
          <a:noFill/>
          <a:ln w="9525" algn="ctr">
            <a:noFill/>
            <a:round/>
            <a:headEnd/>
            <a:tailEnd/>
          </a:ln>
          <a:effectLst/>
        </p:spPr>
        <p:txBody>
          <a:bodyPr wrap="none" lIns="90000" tIns="46800" rIns="90000" bIns="46800" anchor="ctr"/>
          <a:lstStyle/>
          <a:p>
            <a:endParaRPr lang="en-US"/>
          </a:p>
        </p:txBody>
      </p:sp>
      <p:sp>
        <p:nvSpPr>
          <p:cNvPr id="64521" name="Oval 9">
            <a:hlinkClick r:id="" action="ppaction://noaction"/>
          </p:cNvPr>
          <p:cNvSpPr>
            <a:spLocks noChangeArrowheads="1"/>
          </p:cNvSpPr>
          <p:nvPr/>
        </p:nvSpPr>
        <p:spPr bwMode="auto">
          <a:xfrm>
            <a:off x="6172200" y="4724400"/>
            <a:ext cx="457200" cy="457200"/>
          </a:xfrm>
          <a:prstGeom prst="ellipse">
            <a:avLst/>
          </a:prstGeom>
          <a:noFill/>
          <a:ln w="9525" algn="ctr">
            <a:noFill/>
            <a:round/>
            <a:headEnd/>
            <a:tailEnd/>
          </a:ln>
          <a:effectLst/>
        </p:spPr>
        <p:txBody>
          <a:bodyPr wrap="none" lIns="90000" tIns="46800" rIns="90000" bIns="46800" anchor="ctr"/>
          <a:lstStyle/>
          <a:p>
            <a:endParaRPr lang="en-US"/>
          </a:p>
        </p:txBody>
      </p:sp>
      <p:sp>
        <p:nvSpPr>
          <p:cNvPr id="64523" name="Oval 11">
            <a:hlinkClick r:id="" action="ppaction://noaction"/>
          </p:cNvPr>
          <p:cNvSpPr>
            <a:spLocks noChangeArrowheads="1"/>
          </p:cNvSpPr>
          <p:nvPr/>
        </p:nvSpPr>
        <p:spPr bwMode="auto">
          <a:xfrm>
            <a:off x="7010400" y="4114800"/>
            <a:ext cx="838200" cy="685800"/>
          </a:xfrm>
          <a:prstGeom prst="ellipse">
            <a:avLst/>
          </a:prstGeom>
          <a:noFill/>
          <a:ln w="9525" algn="ctr">
            <a:noFill/>
            <a:round/>
            <a:headEnd/>
            <a:tailEnd/>
          </a:ln>
          <a:effectLst/>
        </p:spPr>
        <p:txBody>
          <a:bodyPr wrap="none" lIns="90000" tIns="46800" rIns="90000" bIns="46800" anchor="ctr"/>
          <a:lstStyle/>
          <a:p>
            <a:endParaRPr lang="en-US"/>
          </a:p>
        </p:txBody>
      </p:sp>
      <p:sp>
        <p:nvSpPr>
          <p:cNvPr id="64533" name="Rectangle 21"/>
          <p:cNvSpPr>
            <a:spLocks noGrp="1" noChangeArrowheads="1"/>
          </p:cNvSpPr>
          <p:nvPr>
            <p:ph type="title"/>
          </p:nvPr>
        </p:nvSpPr>
        <p:spPr>
          <a:xfrm>
            <a:off x="457200" y="274638"/>
            <a:ext cx="8382000" cy="1143000"/>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Conduction Path</a:t>
            </a:r>
          </a:p>
        </p:txBody>
      </p:sp>
      <p:sp>
        <p:nvSpPr>
          <p:cNvPr id="64524" name="Rectangle 12"/>
          <p:cNvSpPr>
            <a:spLocks noGrp="1" noChangeArrowheads="1"/>
          </p:cNvSpPr>
          <p:nvPr>
            <p:ph idx="1"/>
          </p:nvPr>
        </p:nvSpPr>
        <p:spPr>
          <a:xfrm>
            <a:off x="0" y="1371600"/>
            <a:ext cx="4419600" cy="5029200"/>
          </a:xfrm>
          <a:ln/>
        </p:spPr>
        <p:txBody>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chemeClr val="accent5">
                    <a:lumMod val="50000"/>
                  </a:schemeClr>
                </a:solidFill>
              </a:rPr>
              <a:t>Start of conduction path</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a:solidFill>
                  <a:schemeClr val="accent5">
                    <a:lumMod val="50000"/>
                  </a:schemeClr>
                </a:solidFill>
              </a:rPr>
              <a:t>SA node is located in the upper right atrium</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a:solidFill>
                  <a:schemeClr val="accent5">
                    <a:lumMod val="50000"/>
                  </a:schemeClr>
                </a:solidFill>
              </a:rPr>
              <a:t>This is the main pacemaker of heart, kick starting the depolarization of the atriums, forcing blood into the </a:t>
            </a:r>
            <a:r>
              <a:rPr lang="en-GB" sz="1800" dirty="0" smtClean="0">
                <a:solidFill>
                  <a:schemeClr val="accent5">
                    <a:lumMod val="50000"/>
                  </a:schemeClr>
                </a:solidFill>
              </a:rPr>
              <a:t>ventricles.</a:t>
            </a:r>
            <a:endParaRPr lang="en-GB" sz="1800" dirty="0">
              <a:solidFill>
                <a:schemeClr val="accent5">
                  <a:lumMod val="50000"/>
                </a:schemeClr>
              </a:solidFill>
            </a:endParaRPr>
          </a:p>
          <a:p>
            <a:pPr>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800" dirty="0">
              <a:solidFill>
                <a:schemeClr val="accent5">
                  <a:lumMod val="50000"/>
                </a:schemeClr>
              </a:solidFill>
            </a:endParaRPr>
          </a:p>
        </p:txBody>
      </p:sp>
      <p:sp>
        <p:nvSpPr>
          <p:cNvPr id="64525" name="Oval 13">
            <a:hlinkClick r:id="" action="ppaction://noaction"/>
          </p:cNvPr>
          <p:cNvSpPr>
            <a:spLocks noChangeArrowheads="1"/>
          </p:cNvSpPr>
          <p:nvPr/>
        </p:nvSpPr>
        <p:spPr bwMode="auto">
          <a:xfrm>
            <a:off x="5867400" y="3810000"/>
            <a:ext cx="457200" cy="457200"/>
          </a:xfrm>
          <a:prstGeom prst="ellipse">
            <a:avLst/>
          </a:prstGeom>
          <a:noFill/>
          <a:ln w="9525" algn="ctr">
            <a:noFill/>
            <a:round/>
            <a:headEnd/>
            <a:tailEnd/>
          </a:ln>
          <a:effectLst/>
        </p:spPr>
        <p:txBody>
          <a:bodyPr wrap="none" lIns="90000" tIns="46800" rIns="90000" bIns="46800" anchor="ctr"/>
          <a:lstStyle/>
          <a:p>
            <a:endParaRPr lang="en-US"/>
          </a:p>
        </p:txBody>
      </p:sp>
      <p:sp>
        <p:nvSpPr>
          <p:cNvPr id="64531" name="Oval 19">
            <a:hlinkClick r:id="" action="ppaction://noaction"/>
          </p:cNvPr>
          <p:cNvSpPr>
            <a:spLocks noChangeArrowheads="1"/>
          </p:cNvSpPr>
          <p:nvPr/>
        </p:nvSpPr>
        <p:spPr bwMode="auto">
          <a:xfrm>
            <a:off x="8001000" y="3733800"/>
            <a:ext cx="457200" cy="457200"/>
          </a:xfrm>
          <a:prstGeom prst="ellipse">
            <a:avLst/>
          </a:prstGeom>
          <a:noFill/>
          <a:ln w="9525" algn="ctr">
            <a:noFill/>
            <a:round/>
            <a:headEnd/>
            <a:tailEnd/>
          </a:ln>
          <a:effectLst/>
        </p:spPr>
        <p:txBody>
          <a:bodyPr wrap="none" lIns="90000" tIns="46800" rIns="90000" bIns="46800" anchor="ctr"/>
          <a:lstStyle/>
          <a:p>
            <a:endParaRPr lang="en-US"/>
          </a:p>
        </p:txBody>
      </p:sp>
    </p:spTree>
  </p:cSld>
  <p:clrMapOvr>
    <a:masterClrMapping/>
  </p:clrMapOvr>
  <p:transition>
    <p:pull dir="l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164</TotalTime>
  <Words>1202</Words>
  <Application>Microsoft Office PowerPoint</Application>
  <PresentationFormat>On-screen Show (4:3)</PresentationFormat>
  <Paragraphs>87</Paragraphs>
  <Slides>50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Solstice</vt:lpstr>
      <vt:lpstr>Presentation</vt:lpstr>
      <vt:lpstr>ECG</vt:lpstr>
      <vt:lpstr>Slide 2</vt:lpstr>
      <vt:lpstr>Slide 3</vt:lpstr>
      <vt:lpstr>Slide 4</vt:lpstr>
      <vt:lpstr>Slide 5</vt:lpstr>
      <vt:lpstr>EKG Measurement  Process</vt:lpstr>
      <vt:lpstr>Slide 7</vt:lpstr>
      <vt:lpstr>Conduction Path</vt:lpstr>
      <vt:lpstr>Conduction Path</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Right Bundle Branch Block</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39</cp:revision>
  <dcterms:created xsi:type="dcterms:W3CDTF">2015-04-10T04:08:44Z</dcterms:created>
  <dcterms:modified xsi:type="dcterms:W3CDTF">2015-04-10T08:34:01Z</dcterms:modified>
</cp:coreProperties>
</file>