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77"/>
  </p:notesMasterIdLst>
  <p:sldIdLst>
    <p:sldId id="256" r:id="rId2"/>
    <p:sldId id="327" r:id="rId3"/>
    <p:sldId id="257" r:id="rId4"/>
    <p:sldId id="304" r:id="rId5"/>
    <p:sldId id="324" r:id="rId6"/>
    <p:sldId id="352" r:id="rId7"/>
    <p:sldId id="305" r:id="rId8"/>
    <p:sldId id="314" r:id="rId9"/>
    <p:sldId id="315" r:id="rId10"/>
    <p:sldId id="260" r:id="rId11"/>
    <p:sldId id="261" r:id="rId12"/>
    <p:sldId id="317" r:id="rId13"/>
    <p:sldId id="353" r:id="rId14"/>
    <p:sldId id="355" r:id="rId15"/>
    <p:sldId id="318" r:id="rId16"/>
    <p:sldId id="263" r:id="rId17"/>
    <p:sldId id="320" r:id="rId18"/>
    <p:sldId id="330" r:id="rId19"/>
    <p:sldId id="268" r:id="rId20"/>
    <p:sldId id="321" r:id="rId21"/>
    <p:sldId id="323" r:id="rId22"/>
    <p:sldId id="328" r:id="rId23"/>
    <p:sldId id="329" r:id="rId24"/>
    <p:sldId id="342" r:id="rId25"/>
    <p:sldId id="377" r:id="rId26"/>
    <p:sldId id="374" r:id="rId27"/>
    <p:sldId id="375" r:id="rId28"/>
    <p:sldId id="378" r:id="rId29"/>
    <p:sldId id="307" r:id="rId30"/>
    <p:sldId id="275" r:id="rId31"/>
    <p:sldId id="332" r:id="rId32"/>
    <p:sldId id="278" r:id="rId33"/>
    <p:sldId id="356" r:id="rId34"/>
    <p:sldId id="357" r:id="rId35"/>
    <p:sldId id="282" r:id="rId36"/>
    <p:sldId id="371" r:id="rId37"/>
    <p:sldId id="372" r:id="rId38"/>
    <p:sldId id="283" r:id="rId39"/>
    <p:sldId id="349" r:id="rId40"/>
    <p:sldId id="333" r:id="rId41"/>
    <p:sldId id="335" r:id="rId42"/>
    <p:sldId id="341" r:id="rId43"/>
    <p:sldId id="286" r:id="rId44"/>
    <p:sldId id="373" r:id="rId45"/>
    <p:sldId id="287" r:id="rId46"/>
    <p:sldId id="288" r:id="rId47"/>
    <p:sldId id="289" r:id="rId48"/>
    <p:sldId id="290" r:id="rId49"/>
    <p:sldId id="291" r:id="rId50"/>
    <p:sldId id="310" r:id="rId51"/>
    <p:sldId id="347" r:id="rId52"/>
    <p:sldId id="338" r:id="rId53"/>
    <p:sldId id="292" r:id="rId54"/>
    <p:sldId id="339" r:id="rId55"/>
    <p:sldId id="293" r:id="rId56"/>
    <p:sldId id="294" r:id="rId57"/>
    <p:sldId id="295" r:id="rId58"/>
    <p:sldId id="296" r:id="rId59"/>
    <p:sldId id="340" r:id="rId60"/>
    <p:sldId id="348" r:id="rId61"/>
    <p:sldId id="297" r:id="rId62"/>
    <p:sldId id="300" r:id="rId63"/>
    <p:sldId id="301" r:id="rId64"/>
    <p:sldId id="302" r:id="rId65"/>
    <p:sldId id="365" r:id="rId66"/>
    <p:sldId id="366" r:id="rId67"/>
    <p:sldId id="367" r:id="rId68"/>
    <p:sldId id="368" r:id="rId69"/>
    <p:sldId id="369" r:id="rId70"/>
    <p:sldId id="386" r:id="rId71"/>
    <p:sldId id="383" r:id="rId72"/>
    <p:sldId id="380" r:id="rId73"/>
    <p:sldId id="382" r:id="rId74"/>
    <p:sldId id="381" r:id="rId75"/>
    <p:sldId id="384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DBB"/>
    <a:srgbClr val="FFFF0D"/>
    <a:srgbClr val="F8FDBB"/>
    <a:srgbClr val="FFFF99"/>
    <a:srgbClr val="FFFFCC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AA9279-E5FD-4BF0-8CE0-22A634229A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D67AD31-963A-4114-86D8-52B3E93E97A1}">
      <dgm:prSet phldrT="[Text]"/>
      <dgm:spPr/>
      <dgm:t>
        <a:bodyPr/>
        <a:lstStyle/>
        <a:p>
          <a:r>
            <a:rPr lang="en-US" b="1" dirty="0" smtClean="0">
              <a:solidFill>
                <a:srgbClr val="FFFFCC"/>
              </a:solidFill>
            </a:rPr>
            <a:t>If the patient </a:t>
          </a:r>
          <a:endParaRPr lang="en-US" b="1" dirty="0">
            <a:solidFill>
              <a:srgbClr val="FFFFCC"/>
            </a:solidFill>
          </a:endParaRPr>
        </a:p>
      </dgm:t>
    </dgm:pt>
    <dgm:pt modelId="{B7174887-F1EF-4A21-A69D-027CAB552756}" type="parTrans" cxnId="{DCEB0F29-4DF8-4AE5-B7D5-0D6661ACE2D7}">
      <dgm:prSet/>
      <dgm:spPr/>
      <dgm:t>
        <a:bodyPr/>
        <a:lstStyle/>
        <a:p>
          <a:endParaRPr lang="en-US"/>
        </a:p>
      </dgm:t>
    </dgm:pt>
    <dgm:pt modelId="{C4246C36-D05D-48FA-84E0-6C3D2118A845}" type="sibTrans" cxnId="{DCEB0F29-4DF8-4AE5-B7D5-0D6661ACE2D7}">
      <dgm:prSet/>
      <dgm:spPr/>
      <dgm:t>
        <a:bodyPr/>
        <a:lstStyle/>
        <a:p>
          <a:endParaRPr lang="en-US"/>
        </a:p>
      </dgm:t>
    </dgm:pt>
    <dgm:pt modelId="{3CE151B6-6254-45BF-88FB-FEE1B5D6EFF9}">
      <dgm:prSet phldrT="[Text]"/>
      <dgm:spPr/>
      <dgm:t>
        <a:bodyPr/>
        <a:lstStyle/>
        <a:p>
          <a:r>
            <a:rPr lang="en-US" b="1" i="1" dirty="0" smtClean="0">
              <a:solidFill>
                <a:srgbClr val="FFFFCC"/>
              </a:solidFill>
            </a:rPr>
            <a:t>refuses to</a:t>
          </a:r>
          <a:endParaRPr lang="en-US" b="1" i="1" dirty="0">
            <a:solidFill>
              <a:srgbClr val="FFFFCC"/>
            </a:solidFill>
          </a:endParaRPr>
        </a:p>
      </dgm:t>
    </dgm:pt>
    <dgm:pt modelId="{721460F9-A06D-4228-8880-AF76B523537F}" type="parTrans" cxnId="{63AD79F9-CA5E-4BD6-AFB0-B644B02111EB}">
      <dgm:prSet/>
      <dgm:spPr/>
      <dgm:t>
        <a:bodyPr/>
        <a:lstStyle/>
        <a:p>
          <a:endParaRPr lang="en-US"/>
        </a:p>
      </dgm:t>
    </dgm:pt>
    <dgm:pt modelId="{B923A2E5-60A3-4C0D-9F47-D9C871847725}" type="sibTrans" cxnId="{63AD79F9-CA5E-4BD6-AFB0-B644B02111EB}">
      <dgm:prSet/>
      <dgm:spPr/>
      <dgm:t>
        <a:bodyPr/>
        <a:lstStyle/>
        <a:p>
          <a:endParaRPr lang="en-US"/>
        </a:p>
      </dgm:t>
    </dgm:pt>
    <dgm:pt modelId="{DF490412-41BC-4AFE-8E10-9EA20656E8B6}">
      <dgm:prSet phldrT="[Text]"/>
      <dgm:spPr/>
      <dgm:t>
        <a:bodyPr/>
        <a:lstStyle/>
        <a:p>
          <a:r>
            <a:rPr lang="en-US" b="1" i="1" dirty="0" smtClean="0">
              <a:solidFill>
                <a:srgbClr val="FFFF00"/>
              </a:solidFill>
            </a:rPr>
            <a:t>RHC</a:t>
          </a:r>
          <a:endParaRPr lang="en-US" b="1" i="1" dirty="0">
            <a:solidFill>
              <a:srgbClr val="FFFF00"/>
            </a:solidFill>
          </a:endParaRPr>
        </a:p>
      </dgm:t>
    </dgm:pt>
    <dgm:pt modelId="{F5C76BB6-ED32-422C-AD99-5C302B232560}" type="parTrans" cxnId="{0E65CFEA-5C30-405C-8032-928DE878F78F}">
      <dgm:prSet/>
      <dgm:spPr/>
      <dgm:t>
        <a:bodyPr/>
        <a:lstStyle/>
        <a:p>
          <a:endParaRPr lang="en-US"/>
        </a:p>
      </dgm:t>
    </dgm:pt>
    <dgm:pt modelId="{09B91A43-A463-414E-935E-2EB67E6FA17A}" type="sibTrans" cxnId="{0E65CFEA-5C30-405C-8032-928DE878F78F}">
      <dgm:prSet/>
      <dgm:spPr/>
      <dgm:t>
        <a:bodyPr/>
        <a:lstStyle/>
        <a:p>
          <a:endParaRPr lang="en-US"/>
        </a:p>
      </dgm:t>
    </dgm:pt>
    <dgm:pt modelId="{3A756BBE-E108-463D-B065-5542292D7B2D}" type="pres">
      <dgm:prSet presAssocID="{2FAA9279-E5FD-4BF0-8CE0-22A634229ABC}" presName="CompostProcess" presStyleCnt="0">
        <dgm:presLayoutVars>
          <dgm:dir/>
          <dgm:resizeHandles val="exact"/>
        </dgm:presLayoutVars>
      </dgm:prSet>
      <dgm:spPr/>
    </dgm:pt>
    <dgm:pt modelId="{4CEF777B-9194-4867-8F0F-EA7AFF172AD1}" type="pres">
      <dgm:prSet presAssocID="{2FAA9279-E5FD-4BF0-8CE0-22A634229ABC}" presName="arrow" presStyleLbl="bgShp" presStyleIdx="0" presStyleCnt="1"/>
      <dgm:spPr/>
    </dgm:pt>
    <dgm:pt modelId="{6848DA01-6508-4FD5-8F48-B8FE0F6683E9}" type="pres">
      <dgm:prSet presAssocID="{2FAA9279-E5FD-4BF0-8CE0-22A634229ABC}" presName="linearProcess" presStyleCnt="0"/>
      <dgm:spPr/>
    </dgm:pt>
    <dgm:pt modelId="{6B1A5C62-9D98-4EB6-87EB-1CE3BE697969}" type="pres">
      <dgm:prSet presAssocID="{5D67AD31-963A-4114-86D8-52B3E93E97A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0CA4D-886B-4012-B754-BB90FAC05164}" type="pres">
      <dgm:prSet presAssocID="{C4246C36-D05D-48FA-84E0-6C3D2118A845}" presName="sibTrans" presStyleCnt="0"/>
      <dgm:spPr/>
    </dgm:pt>
    <dgm:pt modelId="{7F2DC9FA-B438-4555-B344-090AB5F7C3EB}" type="pres">
      <dgm:prSet presAssocID="{3CE151B6-6254-45BF-88FB-FEE1B5D6EFF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3A110-78A3-4798-9366-78D6FD3707E9}" type="pres">
      <dgm:prSet presAssocID="{B923A2E5-60A3-4C0D-9F47-D9C871847725}" presName="sibTrans" presStyleCnt="0"/>
      <dgm:spPr/>
    </dgm:pt>
    <dgm:pt modelId="{8672C9C9-E447-4555-A1B3-07A10EFE004C}" type="pres">
      <dgm:prSet presAssocID="{DF490412-41BC-4AFE-8E10-9EA20656E8B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65CFEA-5C30-405C-8032-928DE878F78F}" srcId="{2FAA9279-E5FD-4BF0-8CE0-22A634229ABC}" destId="{DF490412-41BC-4AFE-8E10-9EA20656E8B6}" srcOrd="2" destOrd="0" parTransId="{F5C76BB6-ED32-422C-AD99-5C302B232560}" sibTransId="{09B91A43-A463-414E-935E-2EB67E6FA17A}"/>
    <dgm:cxn modelId="{4D7BE066-74D2-4F03-8C0A-3A4B812097E2}" type="presOf" srcId="{DF490412-41BC-4AFE-8E10-9EA20656E8B6}" destId="{8672C9C9-E447-4555-A1B3-07A10EFE004C}" srcOrd="0" destOrd="0" presId="urn:microsoft.com/office/officeart/2005/8/layout/hProcess9"/>
    <dgm:cxn modelId="{6D6C8B8D-C83A-40F2-83E7-F6C1041BB618}" type="presOf" srcId="{2FAA9279-E5FD-4BF0-8CE0-22A634229ABC}" destId="{3A756BBE-E108-463D-B065-5542292D7B2D}" srcOrd="0" destOrd="0" presId="urn:microsoft.com/office/officeart/2005/8/layout/hProcess9"/>
    <dgm:cxn modelId="{63AD79F9-CA5E-4BD6-AFB0-B644B02111EB}" srcId="{2FAA9279-E5FD-4BF0-8CE0-22A634229ABC}" destId="{3CE151B6-6254-45BF-88FB-FEE1B5D6EFF9}" srcOrd="1" destOrd="0" parTransId="{721460F9-A06D-4228-8880-AF76B523537F}" sibTransId="{B923A2E5-60A3-4C0D-9F47-D9C871847725}"/>
    <dgm:cxn modelId="{A0614F84-CE6D-4694-A51D-EFF5F07CE675}" type="presOf" srcId="{5D67AD31-963A-4114-86D8-52B3E93E97A1}" destId="{6B1A5C62-9D98-4EB6-87EB-1CE3BE697969}" srcOrd="0" destOrd="0" presId="urn:microsoft.com/office/officeart/2005/8/layout/hProcess9"/>
    <dgm:cxn modelId="{23635293-ECAE-4ABC-8A49-FCAC58A5CF75}" type="presOf" srcId="{3CE151B6-6254-45BF-88FB-FEE1B5D6EFF9}" destId="{7F2DC9FA-B438-4555-B344-090AB5F7C3EB}" srcOrd="0" destOrd="0" presId="urn:microsoft.com/office/officeart/2005/8/layout/hProcess9"/>
    <dgm:cxn modelId="{DCEB0F29-4DF8-4AE5-B7D5-0D6661ACE2D7}" srcId="{2FAA9279-E5FD-4BF0-8CE0-22A634229ABC}" destId="{5D67AD31-963A-4114-86D8-52B3E93E97A1}" srcOrd="0" destOrd="0" parTransId="{B7174887-F1EF-4A21-A69D-027CAB552756}" sibTransId="{C4246C36-D05D-48FA-84E0-6C3D2118A845}"/>
    <dgm:cxn modelId="{8C830A40-7EB5-47DE-A173-0C60E55C5688}" type="presParOf" srcId="{3A756BBE-E108-463D-B065-5542292D7B2D}" destId="{4CEF777B-9194-4867-8F0F-EA7AFF172AD1}" srcOrd="0" destOrd="0" presId="urn:microsoft.com/office/officeart/2005/8/layout/hProcess9"/>
    <dgm:cxn modelId="{6BD0CF52-E9AC-4DDC-99C5-78ED00413272}" type="presParOf" srcId="{3A756BBE-E108-463D-B065-5542292D7B2D}" destId="{6848DA01-6508-4FD5-8F48-B8FE0F6683E9}" srcOrd="1" destOrd="0" presId="urn:microsoft.com/office/officeart/2005/8/layout/hProcess9"/>
    <dgm:cxn modelId="{20D6B971-161E-4E9E-8CFA-FA4B61737713}" type="presParOf" srcId="{6848DA01-6508-4FD5-8F48-B8FE0F6683E9}" destId="{6B1A5C62-9D98-4EB6-87EB-1CE3BE697969}" srcOrd="0" destOrd="0" presId="urn:microsoft.com/office/officeart/2005/8/layout/hProcess9"/>
    <dgm:cxn modelId="{1AF68673-1796-4192-9617-01338FCA312F}" type="presParOf" srcId="{6848DA01-6508-4FD5-8F48-B8FE0F6683E9}" destId="{2DA0CA4D-886B-4012-B754-BB90FAC05164}" srcOrd="1" destOrd="0" presId="urn:microsoft.com/office/officeart/2005/8/layout/hProcess9"/>
    <dgm:cxn modelId="{90028B2A-04DA-4DCE-AC18-A7A03FAEFE09}" type="presParOf" srcId="{6848DA01-6508-4FD5-8F48-B8FE0F6683E9}" destId="{7F2DC9FA-B438-4555-B344-090AB5F7C3EB}" srcOrd="2" destOrd="0" presId="urn:microsoft.com/office/officeart/2005/8/layout/hProcess9"/>
    <dgm:cxn modelId="{A2D8F367-A44E-4B09-A7C9-05AC9188F05D}" type="presParOf" srcId="{6848DA01-6508-4FD5-8F48-B8FE0F6683E9}" destId="{4D43A110-78A3-4798-9366-78D6FD3707E9}" srcOrd="3" destOrd="0" presId="urn:microsoft.com/office/officeart/2005/8/layout/hProcess9"/>
    <dgm:cxn modelId="{57D8F724-793C-4ADF-A1B5-5DFB95097071}" type="presParOf" srcId="{6848DA01-6508-4FD5-8F48-B8FE0F6683E9}" destId="{8672C9C9-E447-4555-A1B3-07A10EFE004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AA9279-E5FD-4BF0-8CE0-22A634229A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D67AD31-963A-4114-86D8-52B3E93E97A1}">
      <dgm:prSet phldrT="[Text]"/>
      <dgm:spPr/>
      <dgm:t>
        <a:bodyPr/>
        <a:lstStyle/>
        <a:p>
          <a:r>
            <a:rPr lang="en-US" b="1" i="1" dirty="0" smtClean="0">
              <a:solidFill>
                <a:srgbClr val="FFFF00"/>
              </a:solidFill>
            </a:rPr>
            <a:t>Lack</a:t>
          </a:r>
          <a:endParaRPr lang="en-US" b="1" dirty="0">
            <a:solidFill>
              <a:srgbClr val="FFFFCC"/>
            </a:solidFill>
          </a:endParaRPr>
        </a:p>
      </dgm:t>
    </dgm:pt>
    <dgm:pt modelId="{B7174887-F1EF-4A21-A69D-027CAB552756}" type="parTrans" cxnId="{DCEB0F29-4DF8-4AE5-B7D5-0D6661ACE2D7}">
      <dgm:prSet/>
      <dgm:spPr/>
      <dgm:t>
        <a:bodyPr/>
        <a:lstStyle/>
        <a:p>
          <a:endParaRPr lang="en-US"/>
        </a:p>
      </dgm:t>
    </dgm:pt>
    <dgm:pt modelId="{C4246C36-D05D-48FA-84E0-6C3D2118A845}" type="sibTrans" cxnId="{DCEB0F29-4DF8-4AE5-B7D5-0D6661ACE2D7}">
      <dgm:prSet/>
      <dgm:spPr/>
      <dgm:t>
        <a:bodyPr/>
        <a:lstStyle/>
        <a:p>
          <a:endParaRPr lang="en-US"/>
        </a:p>
      </dgm:t>
    </dgm:pt>
    <dgm:pt modelId="{3CE151B6-6254-45BF-88FB-FEE1B5D6EFF9}">
      <dgm:prSet phldrT="[Text]"/>
      <dgm:spPr/>
      <dgm:t>
        <a:bodyPr/>
        <a:lstStyle/>
        <a:p>
          <a:r>
            <a:rPr lang="en-US" b="1" i="1" dirty="0" smtClean="0">
              <a:solidFill>
                <a:srgbClr val="FFFF00"/>
              </a:solidFill>
            </a:rPr>
            <a:t>of </a:t>
          </a:r>
          <a:endParaRPr lang="en-US" b="1" i="1" dirty="0">
            <a:solidFill>
              <a:srgbClr val="FFFFCC"/>
            </a:solidFill>
          </a:endParaRPr>
        </a:p>
      </dgm:t>
    </dgm:pt>
    <dgm:pt modelId="{721460F9-A06D-4228-8880-AF76B523537F}" type="parTrans" cxnId="{63AD79F9-CA5E-4BD6-AFB0-B644B02111EB}">
      <dgm:prSet/>
      <dgm:spPr/>
      <dgm:t>
        <a:bodyPr/>
        <a:lstStyle/>
        <a:p>
          <a:endParaRPr lang="en-US"/>
        </a:p>
      </dgm:t>
    </dgm:pt>
    <dgm:pt modelId="{B923A2E5-60A3-4C0D-9F47-D9C871847725}" type="sibTrans" cxnId="{63AD79F9-CA5E-4BD6-AFB0-B644B02111EB}">
      <dgm:prSet/>
      <dgm:spPr/>
      <dgm:t>
        <a:bodyPr/>
        <a:lstStyle/>
        <a:p>
          <a:endParaRPr lang="en-US"/>
        </a:p>
      </dgm:t>
    </dgm:pt>
    <dgm:pt modelId="{DF490412-41BC-4AFE-8E10-9EA20656E8B6}">
      <dgm:prSet phldrT="[Text]"/>
      <dgm:spPr/>
      <dgm:t>
        <a:bodyPr/>
        <a:lstStyle/>
        <a:p>
          <a:r>
            <a:rPr lang="en-US" b="1" i="1" dirty="0" smtClean="0">
              <a:solidFill>
                <a:srgbClr val="FFFF00"/>
              </a:solidFill>
            </a:rPr>
            <a:t>facilities</a:t>
          </a:r>
          <a:endParaRPr lang="en-US" b="1" i="1" dirty="0">
            <a:solidFill>
              <a:srgbClr val="FFFF00"/>
            </a:solidFill>
          </a:endParaRPr>
        </a:p>
      </dgm:t>
    </dgm:pt>
    <dgm:pt modelId="{F5C76BB6-ED32-422C-AD99-5C302B232560}" type="parTrans" cxnId="{0E65CFEA-5C30-405C-8032-928DE878F78F}">
      <dgm:prSet/>
      <dgm:spPr/>
      <dgm:t>
        <a:bodyPr/>
        <a:lstStyle/>
        <a:p>
          <a:endParaRPr lang="en-US"/>
        </a:p>
      </dgm:t>
    </dgm:pt>
    <dgm:pt modelId="{09B91A43-A463-414E-935E-2EB67E6FA17A}" type="sibTrans" cxnId="{0E65CFEA-5C30-405C-8032-928DE878F78F}">
      <dgm:prSet/>
      <dgm:spPr/>
      <dgm:t>
        <a:bodyPr/>
        <a:lstStyle/>
        <a:p>
          <a:endParaRPr lang="en-US"/>
        </a:p>
      </dgm:t>
    </dgm:pt>
    <dgm:pt modelId="{3A756BBE-E108-463D-B065-5542292D7B2D}" type="pres">
      <dgm:prSet presAssocID="{2FAA9279-E5FD-4BF0-8CE0-22A634229ABC}" presName="CompostProcess" presStyleCnt="0">
        <dgm:presLayoutVars>
          <dgm:dir/>
          <dgm:resizeHandles val="exact"/>
        </dgm:presLayoutVars>
      </dgm:prSet>
      <dgm:spPr/>
    </dgm:pt>
    <dgm:pt modelId="{4CEF777B-9194-4867-8F0F-EA7AFF172AD1}" type="pres">
      <dgm:prSet presAssocID="{2FAA9279-E5FD-4BF0-8CE0-22A634229ABC}" presName="arrow" presStyleLbl="bgShp" presStyleIdx="0" presStyleCnt="1"/>
      <dgm:spPr/>
    </dgm:pt>
    <dgm:pt modelId="{6848DA01-6508-4FD5-8F48-B8FE0F6683E9}" type="pres">
      <dgm:prSet presAssocID="{2FAA9279-E5FD-4BF0-8CE0-22A634229ABC}" presName="linearProcess" presStyleCnt="0"/>
      <dgm:spPr/>
    </dgm:pt>
    <dgm:pt modelId="{6B1A5C62-9D98-4EB6-87EB-1CE3BE697969}" type="pres">
      <dgm:prSet presAssocID="{5D67AD31-963A-4114-86D8-52B3E93E97A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0CA4D-886B-4012-B754-BB90FAC05164}" type="pres">
      <dgm:prSet presAssocID="{C4246C36-D05D-48FA-84E0-6C3D2118A845}" presName="sibTrans" presStyleCnt="0"/>
      <dgm:spPr/>
    </dgm:pt>
    <dgm:pt modelId="{7F2DC9FA-B438-4555-B344-090AB5F7C3EB}" type="pres">
      <dgm:prSet presAssocID="{3CE151B6-6254-45BF-88FB-FEE1B5D6EFF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3A110-78A3-4798-9366-78D6FD3707E9}" type="pres">
      <dgm:prSet presAssocID="{B923A2E5-60A3-4C0D-9F47-D9C871847725}" presName="sibTrans" presStyleCnt="0"/>
      <dgm:spPr/>
    </dgm:pt>
    <dgm:pt modelId="{8672C9C9-E447-4555-A1B3-07A10EFE004C}" type="pres">
      <dgm:prSet presAssocID="{DF490412-41BC-4AFE-8E10-9EA20656E8B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65CFEA-5C30-405C-8032-928DE878F78F}" srcId="{2FAA9279-E5FD-4BF0-8CE0-22A634229ABC}" destId="{DF490412-41BC-4AFE-8E10-9EA20656E8B6}" srcOrd="2" destOrd="0" parTransId="{F5C76BB6-ED32-422C-AD99-5C302B232560}" sibTransId="{09B91A43-A463-414E-935E-2EB67E6FA17A}"/>
    <dgm:cxn modelId="{831C9AD7-D36C-4998-A631-E46404AE1EA5}" type="presOf" srcId="{2FAA9279-E5FD-4BF0-8CE0-22A634229ABC}" destId="{3A756BBE-E108-463D-B065-5542292D7B2D}" srcOrd="0" destOrd="0" presId="urn:microsoft.com/office/officeart/2005/8/layout/hProcess9"/>
    <dgm:cxn modelId="{801AFF80-E7A9-430C-88BB-3D990ED7A56A}" type="presOf" srcId="{3CE151B6-6254-45BF-88FB-FEE1B5D6EFF9}" destId="{7F2DC9FA-B438-4555-B344-090AB5F7C3EB}" srcOrd="0" destOrd="0" presId="urn:microsoft.com/office/officeart/2005/8/layout/hProcess9"/>
    <dgm:cxn modelId="{699A5DB0-E2B0-49D7-8CD0-5C93B18CF1A9}" type="presOf" srcId="{5D67AD31-963A-4114-86D8-52B3E93E97A1}" destId="{6B1A5C62-9D98-4EB6-87EB-1CE3BE697969}" srcOrd="0" destOrd="0" presId="urn:microsoft.com/office/officeart/2005/8/layout/hProcess9"/>
    <dgm:cxn modelId="{B34ED90A-A20D-4E2C-9BE2-D4071FFFC40C}" type="presOf" srcId="{DF490412-41BC-4AFE-8E10-9EA20656E8B6}" destId="{8672C9C9-E447-4555-A1B3-07A10EFE004C}" srcOrd="0" destOrd="0" presId="urn:microsoft.com/office/officeart/2005/8/layout/hProcess9"/>
    <dgm:cxn modelId="{63AD79F9-CA5E-4BD6-AFB0-B644B02111EB}" srcId="{2FAA9279-E5FD-4BF0-8CE0-22A634229ABC}" destId="{3CE151B6-6254-45BF-88FB-FEE1B5D6EFF9}" srcOrd="1" destOrd="0" parTransId="{721460F9-A06D-4228-8880-AF76B523537F}" sibTransId="{B923A2E5-60A3-4C0D-9F47-D9C871847725}"/>
    <dgm:cxn modelId="{DCEB0F29-4DF8-4AE5-B7D5-0D6661ACE2D7}" srcId="{2FAA9279-E5FD-4BF0-8CE0-22A634229ABC}" destId="{5D67AD31-963A-4114-86D8-52B3E93E97A1}" srcOrd="0" destOrd="0" parTransId="{B7174887-F1EF-4A21-A69D-027CAB552756}" sibTransId="{C4246C36-D05D-48FA-84E0-6C3D2118A845}"/>
    <dgm:cxn modelId="{59A5ED55-45C6-4266-BEFE-FF204F4B6805}" type="presParOf" srcId="{3A756BBE-E108-463D-B065-5542292D7B2D}" destId="{4CEF777B-9194-4867-8F0F-EA7AFF172AD1}" srcOrd="0" destOrd="0" presId="urn:microsoft.com/office/officeart/2005/8/layout/hProcess9"/>
    <dgm:cxn modelId="{6112C95E-EB94-455A-A9CB-0C34022C8BC1}" type="presParOf" srcId="{3A756BBE-E108-463D-B065-5542292D7B2D}" destId="{6848DA01-6508-4FD5-8F48-B8FE0F6683E9}" srcOrd="1" destOrd="0" presId="urn:microsoft.com/office/officeart/2005/8/layout/hProcess9"/>
    <dgm:cxn modelId="{46845A36-5AA5-4D8B-9664-027D5CFB7239}" type="presParOf" srcId="{6848DA01-6508-4FD5-8F48-B8FE0F6683E9}" destId="{6B1A5C62-9D98-4EB6-87EB-1CE3BE697969}" srcOrd="0" destOrd="0" presId="urn:microsoft.com/office/officeart/2005/8/layout/hProcess9"/>
    <dgm:cxn modelId="{8201FAB7-C591-49E0-9E2A-119EC7DF24C3}" type="presParOf" srcId="{6848DA01-6508-4FD5-8F48-B8FE0F6683E9}" destId="{2DA0CA4D-886B-4012-B754-BB90FAC05164}" srcOrd="1" destOrd="0" presId="urn:microsoft.com/office/officeart/2005/8/layout/hProcess9"/>
    <dgm:cxn modelId="{4CB71075-79E5-4248-A966-EAC8E8CB2727}" type="presParOf" srcId="{6848DA01-6508-4FD5-8F48-B8FE0F6683E9}" destId="{7F2DC9FA-B438-4555-B344-090AB5F7C3EB}" srcOrd="2" destOrd="0" presId="urn:microsoft.com/office/officeart/2005/8/layout/hProcess9"/>
    <dgm:cxn modelId="{5E65BAA7-B5ED-4949-BA94-6483EEE4A6D7}" type="presParOf" srcId="{6848DA01-6508-4FD5-8F48-B8FE0F6683E9}" destId="{4D43A110-78A3-4798-9366-78D6FD3707E9}" srcOrd="3" destOrd="0" presId="urn:microsoft.com/office/officeart/2005/8/layout/hProcess9"/>
    <dgm:cxn modelId="{0AC5C21A-4C7E-4102-B34A-8743F65AEDE5}" type="presParOf" srcId="{6848DA01-6508-4FD5-8F48-B8FE0F6683E9}" destId="{8672C9C9-E447-4555-A1B3-07A10EFE004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85B101-CC4D-4BB5-B480-249907C983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EE132C-C8FC-4D81-8D05-BA8D3220CDA1}">
      <dgm:prSet phldrT="[Text]"/>
      <dgm:spPr>
        <a:solidFill>
          <a:srgbClr val="F8FDBB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Low dose</a:t>
          </a:r>
          <a:endParaRPr lang="en-US" b="1" dirty="0">
            <a:solidFill>
              <a:schemeClr val="bg1"/>
            </a:solidFill>
          </a:endParaRPr>
        </a:p>
      </dgm:t>
    </dgm:pt>
    <dgm:pt modelId="{D61E7341-4DFE-412C-A3FB-0B6734C48FC1}" type="parTrans" cxnId="{D5DF86AE-8120-4D39-8503-4DC6D71E9C07}">
      <dgm:prSet/>
      <dgm:spPr/>
      <dgm:t>
        <a:bodyPr/>
        <a:lstStyle/>
        <a:p>
          <a:endParaRPr lang="en-US"/>
        </a:p>
      </dgm:t>
    </dgm:pt>
    <dgm:pt modelId="{12C760F5-22F9-4800-B95F-C4873C85B3B3}" type="sibTrans" cxnId="{D5DF86AE-8120-4D39-8503-4DC6D71E9C07}">
      <dgm:prSet/>
      <dgm:spPr/>
      <dgm:t>
        <a:bodyPr/>
        <a:lstStyle/>
        <a:p>
          <a:endParaRPr lang="en-US"/>
        </a:p>
      </dgm:t>
    </dgm:pt>
    <dgm:pt modelId="{2C754DC1-10FF-4EE6-920D-47764E90BFD4}">
      <dgm:prSet phldrT="[Text]" phldr="1"/>
      <dgm:spPr/>
      <dgm:t>
        <a:bodyPr/>
        <a:lstStyle/>
        <a:p>
          <a:endParaRPr lang="en-US"/>
        </a:p>
      </dgm:t>
    </dgm:pt>
    <dgm:pt modelId="{594E9786-7148-4873-845C-835CF3E98637}" type="parTrans" cxnId="{AC677133-9E0E-4266-8149-E159B9F0F6B6}">
      <dgm:prSet/>
      <dgm:spPr/>
      <dgm:t>
        <a:bodyPr/>
        <a:lstStyle/>
        <a:p>
          <a:endParaRPr lang="en-US"/>
        </a:p>
      </dgm:t>
    </dgm:pt>
    <dgm:pt modelId="{81FB6683-213C-4429-88BC-BE7C04B0A11C}" type="sibTrans" cxnId="{AC677133-9E0E-4266-8149-E159B9F0F6B6}">
      <dgm:prSet/>
      <dgm:spPr/>
      <dgm:t>
        <a:bodyPr/>
        <a:lstStyle/>
        <a:p>
          <a:endParaRPr lang="en-US"/>
        </a:p>
      </dgm:t>
    </dgm:pt>
    <dgm:pt modelId="{E3C72F89-43D6-4714-B32A-1E07CF0EEAC2}">
      <dgm:prSet/>
      <dgm:spPr/>
      <dgm:t>
        <a:bodyPr/>
        <a:lstStyle/>
        <a:p>
          <a:r>
            <a:rPr lang="en-US" b="1" dirty="0" smtClean="0"/>
            <a:t>Close </a:t>
          </a:r>
          <a:r>
            <a:rPr lang="en-US" b="1" dirty="0" smtClean="0"/>
            <a:t>observation</a:t>
          </a:r>
          <a:endParaRPr lang="en-US" b="1" dirty="0" smtClean="0"/>
        </a:p>
      </dgm:t>
    </dgm:pt>
    <dgm:pt modelId="{A708DE53-BE66-45C2-A499-22E2D180CEA9}" type="parTrans" cxnId="{26B05FC5-809A-4148-BF14-D64336AF6A4E}">
      <dgm:prSet/>
      <dgm:spPr/>
      <dgm:t>
        <a:bodyPr/>
        <a:lstStyle/>
        <a:p>
          <a:endParaRPr lang="en-US"/>
        </a:p>
      </dgm:t>
    </dgm:pt>
    <dgm:pt modelId="{59952EFC-7834-4347-8C6D-60871C96058C}" type="sibTrans" cxnId="{26B05FC5-809A-4148-BF14-D64336AF6A4E}">
      <dgm:prSet/>
      <dgm:spPr/>
      <dgm:t>
        <a:bodyPr/>
        <a:lstStyle/>
        <a:p>
          <a:endParaRPr lang="en-US"/>
        </a:p>
      </dgm:t>
    </dgm:pt>
    <dgm:pt modelId="{6E59277A-1EF2-45B3-8747-5C11206DDEFB}" type="pres">
      <dgm:prSet presAssocID="{DC85B101-CC4D-4BB5-B480-249907C983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500AD1-6CF6-4269-BFF0-358D94C6CE4D}" type="pres">
      <dgm:prSet presAssocID="{8CEE132C-C8FC-4D81-8D05-BA8D3220CDA1}" presName="parentText" presStyleLbl="node1" presStyleIdx="0" presStyleCnt="2" custLinFactNeighborX="-926" custLinFactNeighborY="-627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5A4E72-089B-4F6D-92C8-2084F89904BB}" type="pres">
      <dgm:prSet presAssocID="{8CEE132C-C8FC-4D81-8D05-BA8D3220CDA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BDCEE-3D38-43F0-B5D0-1FA4939F2D22}" type="pres">
      <dgm:prSet presAssocID="{E3C72F89-43D6-4714-B32A-1E07CF0EEA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6EDD6D-CE39-4348-9BA9-F9D7F15004F6}" type="presOf" srcId="{E3C72F89-43D6-4714-B32A-1E07CF0EEAC2}" destId="{AACBDCEE-3D38-43F0-B5D0-1FA4939F2D22}" srcOrd="0" destOrd="0" presId="urn:microsoft.com/office/officeart/2005/8/layout/vList2"/>
    <dgm:cxn modelId="{AC677133-9E0E-4266-8149-E159B9F0F6B6}" srcId="{8CEE132C-C8FC-4D81-8D05-BA8D3220CDA1}" destId="{2C754DC1-10FF-4EE6-920D-47764E90BFD4}" srcOrd="0" destOrd="0" parTransId="{594E9786-7148-4873-845C-835CF3E98637}" sibTransId="{81FB6683-213C-4429-88BC-BE7C04B0A11C}"/>
    <dgm:cxn modelId="{80A6A6AC-44F8-4B16-9277-E9B895B3964F}" type="presOf" srcId="{2C754DC1-10FF-4EE6-920D-47764E90BFD4}" destId="{7D5A4E72-089B-4F6D-92C8-2084F89904BB}" srcOrd="0" destOrd="0" presId="urn:microsoft.com/office/officeart/2005/8/layout/vList2"/>
    <dgm:cxn modelId="{D5DF86AE-8120-4D39-8503-4DC6D71E9C07}" srcId="{DC85B101-CC4D-4BB5-B480-249907C9835B}" destId="{8CEE132C-C8FC-4D81-8D05-BA8D3220CDA1}" srcOrd="0" destOrd="0" parTransId="{D61E7341-4DFE-412C-A3FB-0B6734C48FC1}" sibTransId="{12C760F5-22F9-4800-B95F-C4873C85B3B3}"/>
    <dgm:cxn modelId="{26B05FC5-809A-4148-BF14-D64336AF6A4E}" srcId="{DC85B101-CC4D-4BB5-B480-249907C9835B}" destId="{E3C72F89-43D6-4714-B32A-1E07CF0EEAC2}" srcOrd="1" destOrd="0" parTransId="{A708DE53-BE66-45C2-A499-22E2D180CEA9}" sibTransId="{59952EFC-7834-4347-8C6D-60871C96058C}"/>
    <dgm:cxn modelId="{A404A8DF-8EF3-439D-BCA3-D67C2FCAA298}" type="presOf" srcId="{8CEE132C-C8FC-4D81-8D05-BA8D3220CDA1}" destId="{FA500AD1-6CF6-4269-BFF0-358D94C6CE4D}" srcOrd="0" destOrd="0" presId="urn:microsoft.com/office/officeart/2005/8/layout/vList2"/>
    <dgm:cxn modelId="{4B550F7E-C51C-4475-9AAC-F30E8C677C68}" type="presOf" srcId="{DC85B101-CC4D-4BB5-B480-249907C9835B}" destId="{6E59277A-1EF2-45B3-8747-5C11206DDEFB}" srcOrd="0" destOrd="0" presId="urn:microsoft.com/office/officeart/2005/8/layout/vList2"/>
    <dgm:cxn modelId="{CB10BCFC-4C35-4479-BAD4-988EAF1D0FA2}" type="presParOf" srcId="{6E59277A-1EF2-45B3-8747-5C11206DDEFB}" destId="{FA500AD1-6CF6-4269-BFF0-358D94C6CE4D}" srcOrd="0" destOrd="0" presId="urn:microsoft.com/office/officeart/2005/8/layout/vList2"/>
    <dgm:cxn modelId="{CAD8708D-5223-4BEC-BBE6-D14CF32B6A5B}" type="presParOf" srcId="{6E59277A-1EF2-45B3-8747-5C11206DDEFB}" destId="{7D5A4E72-089B-4F6D-92C8-2084F89904BB}" srcOrd="1" destOrd="0" presId="urn:microsoft.com/office/officeart/2005/8/layout/vList2"/>
    <dgm:cxn modelId="{1BD70EE3-0200-4207-9D49-06599DBDCF0E}" type="presParOf" srcId="{6E59277A-1EF2-45B3-8747-5C11206DDEFB}" destId="{AACBDCEE-3D38-43F0-B5D0-1FA4939F2D2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EF777B-9194-4867-8F0F-EA7AFF172AD1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A5C62-9D98-4EB6-87EB-1CE3BE697969}">
      <dsp:nvSpPr>
        <dsp:cNvPr id="0" name=""/>
        <dsp:cNvSpPr/>
      </dsp:nvSpPr>
      <dsp:spPr>
        <a:xfrm>
          <a:off x="3993" y="1371599"/>
          <a:ext cx="2614897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 smtClean="0">
              <a:solidFill>
                <a:srgbClr val="FFFFCC"/>
              </a:solidFill>
            </a:rPr>
            <a:t>If the patient </a:t>
          </a:r>
          <a:endParaRPr lang="en-US" sz="4600" b="1" kern="1200" dirty="0">
            <a:solidFill>
              <a:srgbClr val="FFFFCC"/>
            </a:solidFill>
          </a:endParaRPr>
        </a:p>
      </dsp:txBody>
      <dsp:txXfrm>
        <a:off x="3993" y="1371599"/>
        <a:ext cx="2614897" cy="1828800"/>
      </dsp:txXfrm>
    </dsp:sp>
    <dsp:sp modelId="{7F2DC9FA-B438-4555-B344-090AB5F7C3EB}">
      <dsp:nvSpPr>
        <dsp:cNvPr id="0" name=""/>
        <dsp:cNvSpPr/>
      </dsp:nvSpPr>
      <dsp:spPr>
        <a:xfrm>
          <a:off x="2807351" y="1371599"/>
          <a:ext cx="2614897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i="1" kern="1200" dirty="0" smtClean="0">
              <a:solidFill>
                <a:srgbClr val="FFFFCC"/>
              </a:solidFill>
            </a:rPr>
            <a:t>refuses to</a:t>
          </a:r>
          <a:endParaRPr lang="en-US" sz="4600" b="1" i="1" kern="1200" dirty="0">
            <a:solidFill>
              <a:srgbClr val="FFFFCC"/>
            </a:solidFill>
          </a:endParaRPr>
        </a:p>
      </dsp:txBody>
      <dsp:txXfrm>
        <a:off x="2807351" y="1371599"/>
        <a:ext cx="2614897" cy="1828800"/>
      </dsp:txXfrm>
    </dsp:sp>
    <dsp:sp modelId="{8672C9C9-E447-4555-A1B3-07A10EFE004C}">
      <dsp:nvSpPr>
        <dsp:cNvPr id="0" name=""/>
        <dsp:cNvSpPr/>
      </dsp:nvSpPr>
      <dsp:spPr>
        <a:xfrm>
          <a:off x="5610709" y="1371599"/>
          <a:ext cx="2614897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i="1" kern="1200" dirty="0" smtClean="0">
              <a:solidFill>
                <a:srgbClr val="FFFF00"/>
              </a:solidFill>
            </a:rPr>
            <a:t>RHC</a:t>
          </a:r>
          <a:endParaRPr lang="en-US" sz="4600" b="1" i="1" kern="1200" dirty="0">
            <a:solidFill>
              <a:srgbClr val="FFFF00"/>
            </a:solidFill>
          </a:endParaRPr>
        </a:p>
      </dsp:txBody>
      <dsp:txXfrm>
        <a:off x="5610709" y="1371599"/>
        <a:ext cx="2614897" cy="1828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EF777B-9194-4867-8F0F-EA7AFF172AD1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A5C62-9D98-4EB6-87EB-1CE3BE697969}">
      <dsp:nvSpPr>
        <dsp:cNvPr id="0" name=""/>
        <dsp:cNvSpPr/>
      </dsp:nvSpPr>
      <dsp:spPr>
        <a:xfrm>
          <a:off x="3045" y="1371599"/>
          <a:ext cx="256704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i="1" kern="1200" dirty="0" smtClean="0">
              <a:solidFill>
                <a:srgbClr val="FFFF00"/>
              </a:solidFill>
            </a:rPr>
            <a:t>Lack</a:t>
          </a:r>
          <a:endParaRPr lang="en-US" sz="4100" b="1" kern="1200" dirty="0">
            <a:solidFill>
              <a:srgbClr val="FFFFCC"/>
            </a:solidFill>
          </a:endParaRPr>
        </a:p>
      </dsp:txBody>
      <dsp:txXfrm>
        <a:off x="3045" y="1371599"/>
        <a:ext cx="2567040" cy="1828800"/>
      </dsp:txXfrm>
    </dsp:sp>
    <dsp:sp modelId="{7F2DC9FA-B438-4555-B344-090AB5F7C3EB}">
      <dsp:nvSpPr>
        <dsp:cNvPr id="0" name=""/>
        <dsp:cNvSpPr/>
      </dsp:nvSpPr>
      <dsp:spPr>
        <a:xfrm>
          <a:off x="2831279" y="1371599"/>
          <a:ext cx="256704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i="1" kern="1200" dirty="0" smtClean="0">
              <a:solidFill>
                <a:srgbClr val="FFFF00"/>
              </a:solidFill>
            </a:rPr>
            <a:t>of </a:t>
          </a:r>
          <a:endParaRPr lang="en-US" sz="4100" b="1" i="1" kern="1200" dirty="0">
            <a:solidFill>
              <a:srgbClr val="FFFFCC"/>
            </a:solidFill>
          </a:endParaRPr>
        </a:p>
      </dsp:txBody>
      <dsp:txXfrm>
        <a:off x="2831279" y="1371599"/>
        <a:ext cx="2567040" cy="1828800"/>
      </dsp:txXfrm>
    </dsp:sp>
    <dsp:sp modelId="{8672C9C9-E447-4555-A1B3-07A10EFE004C}">
      <dsp:nvSpPr>
        <dsp:cNvPr id="0" name=""/>
        <dsp:cNvSpPr/>
      </dsp:nvSpPr>
      <dsp:spPr>
        <a:xfrm>
          <a:off x="5659513" y="1371599"/>
          <a:ext cx="256704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i="1" kern="1200" dirty="0" smtClean="0">
              <a:solidFill>
                <a:srgbClr val="FFFF00"/>
              </a:solidFill>
            </a:rPr>
            <a:t>facilities</a:t>
          </a:r>
          <a:endParaRPr lang="en-US" sz="4100" b="1" i="1" kern="1200" dirty="0">
            <a:solidFill>
              <a:srgbClr val="FFFF00"/>
            </a:solidFill>
          </a:endParaRPr>
        </a:p>
      </dsp:txBody>
      <dsp:txXfrm>
        <a:off x="5659513" y="1371599"/>
        <a:ext cx="2567040" cy="1828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500AD1-6CF6-4269-BFF0-358D94C6CE4D}">
      <dsp:nvSpPr>
        <dsp:cNvPr id="0" name=""/>
        <dsp:cNvSpPr/>
      </dsp:nvSpPr>
      <dsp:spPr>
        <a:xfrm>
          <a:off x="0" y="0"/>
          <a:ext cx="8229600" cy="1559025"/>
        </a:xfrm>
        <a:prstGeom prst="roundRect">
          <a:avLst/>
        </a:prstGeom>
        <a:solidFill>
          <a:srgbClr val="F8FD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dirty="0" smtClean="0">
              <a:solidFill>
                <a:schemeClr val="bg1"/>
              </a:solidFill>
            </a:rPr>
            <a:t>Low dose</a:t>
          </a:r>
          <a:endParaRPr lang="en-US" sz="6500" b="1" kern="1200" dirty="0">
            <a:solidFill>
              <a:schemeClr val="bg1"/>
            </a:solidFill>
          </a:endParaRPr>
        </a:p>
      </dsp:txBody>
      <dsp:txXfrm>
        <a:off x="0" y="0"/>
        <a:ext cx="8229600" cy="1559025"/>
      </dsp:txXfrm>
    </dsp:sp>
    <dsp:sp modelId="{7D5A4E72-089B-4F6D-92C8-2084F89904BB}">
      <dsp:nvSpPr>
        <dsp:cNvPr id="0" name=""/>
        <dsp:cNvSpPr/>
      </dsp:nvSpPr>
      <dsp:spPr>
        <a:xfrm>
          <a:off x="0" y="2155787"/>
          <a:ext cx="8229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5100" kern="1200"/>
        </a:p>
      </dsp:txBody>
      <dsp:txXfrm>
        <a:off x="0" y="2155787"/>
        <a:ext cx="8229600" cy="1076400"/>
      </dsp:txXfrm>
    </dsp:sp>
    <dsp:sp modelId="{AACBDCEE-3D38-43F0-B5D0-1FA4939F2D22}">
      <dsp:nvSpPr>
        <dsp:cNvPr id="0" name=""/>
        <dsp:cNvSpPr/>
      </dsp:nvSpPr>
      <dsp:spPr>
        <a:xfrm>
          <a:off x="0" y="3232187"/>
          <a:ext cx="8229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dirty="0" smtClean="0"/>
            <a:t>Close </a:t>
          </a:r>
          <a:r>
            <a:rPr lang="en-US" sz="6500" b="1" kern="1200" dirty="0" smtClean="0"/>
            <a:t>observation</a:t>
          </a:r>
          <a:endParaRPr lang="en-US" sz="6500" b="1" kern="1200" dirty="0" smtClean="0"/>
        </a:p>
      </dsp:txBody>
      <dsp:txXfrm>
        <a:off x="0" y="3232187"/>
        <a:ext cx="8229600" cy="1559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0E008-6BCC-44BF-B18F-2954397DD263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49411-08A3-4614-9309-82A2F23553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49411-08A3-4614-9309-82A2F2355307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F38EE0A-653E-4E2C-B497-BF03E6080ADB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9D615E-7789-44C5-91AB-7A222A8DE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810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FFCC"/>
                </a:solidFill>
              </a:rPr>
              <a:t>Guidelines for the diagnosis</a:t>
            </a:r>
            <a:br>
              <a:rPr lang="en-US" b="1" dirty="0" smtClean="0">
                <a:solidFill>
                  <a:srgbClr val="FFFFCC"/>
                </a:solidFill>
              </a:rPr>
            </a:br>
            <a:r>
              <a:rPr lang="en-US" b="1" dirty="0" smtClean="0">
                <a:solidFill>
                  <a:srgbClr val="FFFFCC"/>
                </a:solidFill>
              </a:rPr>
              <a:t>and treatment of Pulmonary </a:t>
            </a:r>
            <a:r>
              <a:rPr lang="en-US" b="1" dirty="0">
                <a:solidFill>
                  <a:srgbClr val="FFFFCC"/>
                </a:solidFill>
              </a:rPr>
              <a:t>hypertension </a:t>
            </a:r>
            <a:br>
              <a:rPr lang="en-US" b="1" dirty="0">
                <a:solidFill>
                  <a:srgbClr val="FFFFCC"/>
                </a:solidFill>
              </a:rPr>
            </a:br>
            <a:r>
              <a:rPr lang="en-US" b="1" dirty="0">
                <a:solidFill>
                  <a:srgbClr val="FFFFCC"/>
                </a:solidFill>
              </a:rPr>
              <a:t>associated with systemic sclerosis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In </a:t>
            </a:r>
            <a:r>
              <a:rPr lang="en-US" dirty="0">
                <a:solidFill>
                  <a:srgbClr val="FFFFCC"/>
                </a:solidFill>
              </a:rPr>
              <a:t>patients with systemic sclerosis and </a:t>
            </a:r>
            <a:r>
              <a:rPr lang="en-US" dirty="0" err="1">
                <a:solidFill>
                  <a:srgbClr val="FFFFCC"/>
                </a:solidFill>
              </a:rPr>
              <a:t>PVOD,there</a:t>
            </a:r>
            <a:r>
              <a:rPr lang="en-US" dirty="0">
                <a:solidFill>
                  <a:srgbClr val="FFFFCC"/>
                </a:solidFill>
              </a:rPr>
              <a:t> is also arteriolar </a:t>
            </a:r>
            <a:r>
              <a:rPr lang="en-US" dirty="0" err="1">
                <a:solidFill>
                  <a:srgbClr val="FFFFCC"/>
                </a:solidFill>
              </a:rPr>
              <a:t>microangiopathy</a:t>
            </a:r>
            <a:r>
              <a:rPr lang="en-US" dirty="0">
                <a:solidFill>
                  <a:srgbClr val="FFFFCC"/>
                </a:solidFill>
              </a:rPr>
              <a:t> and it may causes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pulmonary edema </a:t>
            </a:r>
            <a:r>
              <a:rPr lang="en-US" dirty="0">
                <a:solidFill>
                  <a:srgbClr val="FFFFCC"/>
                </a:solidFill>
              </a:rPr>
              <a:t>after treatment with PAH specific vasodilators</a:t>
            </a:r>
            <a:r>
              <a:rPr lang="en-US" dirty="0" smtClean="0">
                <a:solidFill>
                  <a:srgbClr val="FFFFCC"/>
                </a:solidFill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FFFFCC"/>
                </a:solidFill>
              </a:rPr>
              <a:t>                                                   </a:t>
            </a:r>
            <a:r>
              <a:rPr lang="en-US" sz="1200" dirty="0" err="1" smtClean="0">
                <a:solidFill>
                  <a:srgbClr val="FFFFCC"/>
                </a:solidFill>
              </a:rPr>
              <a:t>Montani</a:t>
            </a:r>
            <a:r>
              <a:rPr lang="en-US" sz="1200" dirty="0" smtClean="0">
                <a:solidFill>
                  <a:srgbClr val="FFFFCC"/>
                </a:solidFill>
              </a:rPr>
              <a:t>, D., et a.2008. Pulmonary </a:t>
            </a:r>
            <a:r>
              <a:rPr lang="en-US" sz="1200" dirty="0" err="1" smtClean="0">
                <a:solidFill>
                  <a:srgbClr val="FFFFCC"/>
                </a:solidFill>
              </a:rPr>
              <a:t>veno</a:t>
            </a:r>
            <a:r>
              <a:rPr lang="en-US" sz="1200" dirty="0" smtClean="0">
                <a:solidFill>
                  <a:srgbClr val="FFFFCC"/>
                </a:solidFill>
              </a:rPr>
              <a:t>-occlusive disease… </a:t>
            </a:r>
            <a:r>
              <a:rPr lang="en-US" sz="1200" i="1" dirty="0" smtClean="0">
                <a:solidFill>
                  <a:srgbClr val="FFFFCC"/>
                </a:solidFill>
              </a:rPr>
              <a:t>Medicine</a:t>
            </a:r>
            <a:r>
              <a:rPr lang="en-US" sz="1200" dirty="0" smtClean="0">
                <a:solidFill>
                  <a:srgbClr val="FFFFCC"/>
                </a:solidFill>
              </a:rPr>
              <a:t>, </a:t>
            </a:r>
            <a:r>
              <a:rPr lang="en-US" sz="1200" i="1" dirty="0" smtClean="0">
                <a:solidFill>
                  <a:srgbClr val="FFFFCC"/>
                </a:solidFill>
              </a:rPr>
              <a:t>87</a:t>
            </a:r>
            <a:r>
              <a:rPr lang="en-US" sz="1200" dirty="0" smtClean="0">
                <a:solidFill>
                  <a:srgbClr val="FFFFCC"/>
                </a:solidFill>
              </a:rPr>
              <a:t>(4).</a:t>
            </a:r>
          </a:p>
          <a:p>
            <a:endParaRPr lang="en-US" dirty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572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The </a:t>
            </a:r>
            <a:r>
              <a:rPr lang="en-US" b="1" dirty="0">
                <a:solidFill>
                  <a:srgbClr val="FFFF00"/>
                </a:solidFill>
              </a:rPr>
              <a:t>diagnosis of </a:t>
            </a:r>
            <a:r>
              <a:rPr lang="en-US" b="1" dirty="0" smtClean="0">
                <a:solidFill>
                  <a:srgbClr val="FFFF00"/>
                </a:solidFill>
              </a:rPr>
              <a:t>PVOD </a:t>
            </a:r>
            <a:r>
              <a:rPr lang="en-US" b="1" dirty="0">
                <a:solidFill>
                  <a:srgbClr val="FFFF00"/>
                </a:solidFill>
              </a:rPr>
              <a:t>can be established with a high </a:t>
            </a:r>
            <a:r>
              <a:rPr lang="en-US" b="1" dirty="0" smtClean="0">
                <a:solidFill>
                  <a:srgbClr val="FFFF00"/>
                </a:solidFill>
              </a:rPr>
              <a:t>probability by </a:t>
            </a:r>
            <a:r>
              <a:rPr lang="en-US" b="1" dirty="0">
                <a:solidFill>
                  <a:srgbClr val="FFFF00"/>
                </a:solidFill>
              </a:rPr>
              <a:t>the combination </a:t>
            </a:r>
            <a:r>
              <a:rPr lang="en-US" b="1" dirty="0" smtClean="0">
                <a:solidFill>
                  <a:srgbClr val="FFFF00"/>
                </a:solidFill>
              </a:rPr>
              <a:t>of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</a:t>
            </a:r>
            <a:r>
              <a:rPr lang="en-US" b="1" dirty="0">
                <a:solidFill>
                  <a:srgbClr val="FFFFCC"/>
                </a:solidFill>
              </a:rPr>
              <a:t>clinical suspicion</a:t>
            </a:r>
            <a:r>
              <a:rPr lang="en-US" b="1" dirty="0" smtClean="0">
                <a:solidFill>
                  <a:srgbClr val="FFFFCC"/>
                </a:solidFill>
              </a:rPr>
              <a:t>,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rgbClr val="FFFFCC"/>
                </a:solidFill>
              </a:rPr>
              <a:t> </a:t>
            </a:r>
            <a:r>
              <a:rPr lang="en-US" b="1" dirty="0">
                <a:solidFill>
                  <a:srgbClr val="FFFFCC"/>
                </a:solidFill>
              </a:rPr>
              <a:t>physical </a:t>
            </a:r>
            <a:r>
              <a:rPr lang="en-US" b="1" dirty="0" smtClean="0">
                <a:solidFill>
                  <a:srgbClr val="FFFFCC"/>
                </a:solidFill>
              </a:rPr>
              <a:t>examination,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rgbClr val="FFFFCC"/>
                </a:solidFill>
              </a:rPr>
              <a:t> </a:t>
            </a:r>
            <a:r>
              <a:rPr lang="en-US" b="1" dirty="0" err="1" smtClean="0">
                <a:solidFill>
                  <a:srgbClr val="FFFFCC"/>
                </a:solidFill>
              </a:rPr>
              <a:t>bronchoscopy</a:t>
            </a:r>
            <a:r>
              <a:rPr lang="en-US" b="1" dirty="0" smtClean="0">
                <a:solidFill>
                  <a:srgbClr val="FFFFCC"/>
                </a:solidFill>
              </a:rPr>
              <a:t> and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rgbClr val="FFFFCC"/>
                </a:solidFill>
              </a:rPr>
              <a:t> </a:t>
            </a:r>
            <a:r>
              <a:rPr lang="en-US" b="1" dirty="0">
                <a:solidFill>
                  <a:srgbClr val="FFFFCC"/>
                </a:solidFill>
              </a:rPr>
              <a:t>radiological findings</a:t>
            </a:r>
            <a:r>
              <a:rPr lang="en-US" b="1" dirty="0" smtClean="0">
                <a:solidFill>
                  <a:srgbClr val="FFFFCC"/>
                </a:solidFill>
              </a:rPr>
              <a:t>.</a:t>
            </a:r>
          </a:p>
          <a:p>
            <a:pPr>
              <a:lnSpc>
                <a:spcPct val="170000"/>
              </a:lnSpc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lnSpc>
                <a:spcPct val="170000"/>
              </a:lnSpc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FFFFCC"/>
                </a:solidFill>
              </a:rPr>
              <a:t>                                          </a:t>
            </a:r>
            <a:r>
              <a:rPr lang="en-US" sz="1600" dirty="0" err="1" smtClean="0">
                <a:solidFill>
                  <a:srgbClr val="FFFFCC"/>
                </a:solidFill>
              </a:rPr>
              <a:t>Montani</a:t>
            </a:r>
            <a:r>
              <a:rPr lang="en-US" sz="1600" dirty="0" smtClean="0">
                <a:solidFill>
                  <a:srgbClr val="FFFFCC"/>
                </a:solidFill>
              </a:rPr>
              <a:t> D, et al. Pulmonary </a:t>
            </a:r>
            <a:r>
              <a:rPr lang="en-US" sz="1600" dirty="0" err="1" smtClean="0">
                <a:solidFill>
                  <a:srgbClr val="FFFFCC"/>
                </a:solidFill>
              </a:rPr>
              <a:t>veno</a:t>
            </a:r>
            <a:r>
              <a:rPr lang="en-US" sz="1600" dirty="0" smtClean="0">
                <a:solidFill>
                  <a:srgbClr val="FFFFCC"/>
                </a:solidFill>
              </a:rPr>
              <a:t>-occlusive disease…Medicine (Baltimore) 2008.</a:t>
            </a:r>
            <a:endParaRPr lang="en-US" sz="1600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HRCT </a:t>
            </a:r>
            <a:r>
              <a:rPr lang="en-US" dirty="0">
                <a:solidFill>
                  <a:srgbClr val="FFFFCC"/>
                </a:solidFill>
              </a:rPr>
              <a:t>findings </a:t>
            </a:r>
            <a:r>
              <a:rPr lang="en-US" dirty="0" smtClean="0">
                <a:solidFill>
                  <a:srgbClr val="FFFFCC"/>
                </a:solidFill>
              </a:rPr>
              <a:t>include</a:t>
            </a:r>
          </a:p>
          <a:p>
            <a:pPr algn="ctr">
              <a:lnSpc>
                <a:spcPct val="150000"/>
              </a:lnSpc>
              <a:buNone/>
            </a:pPr>
            <a:r>
              <a:rPr lang="en-US" b="1" dirty="0" err="1" smtClean="0">
                <a:solidFill>
                  <a:srgbClr val="EDFDBB"/>
                </a:solidFill>
              </a:rPr>
              <a:t>subpleural</a:t>
            </a:r>
            <a:r>
              <a:rPr lang="en-US" b="1" dirty="0" smtClean="0">
                <a:solidFill>
                  <a:srgbClr val="EDFDBB"/>
                </a:solidFill>
              </a:rPr>
              <a:t> thickened </a:t>
            </a:r>
            <a:r>
              <a:rPr lang="en-US" b="1" dirty="0" err="1" smtClean="0">
                <a:solidFill>
                  <a:srgbClr val="EDFDBB"/>
                </a:solidFill>
              </a:rPr>
              <a:t>septal</a:t>
            </a:r>
            <a:r>
              <a:rPr lang="en-US" b="1" dirty="0" smtClean="0">
                <a:solidFill>
                  <a:srgbClr val="EDFDBB"/>
                </a:solidFill>
              </a:rPr>
              <a:t> lines, </a:t>
            </a:r>
            <a:endParaRPr lang="en-US" sz="2800" b="1" dirty="0" smtClean="0">
              <a:solidFill>
                <a:srgbClr val="EDFDBB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2800" b="1" dirty="0" err="1" smtClean="0">
                <a:solidFill>
                  <a:srgbClr val="EDFDBB"/>
                </a:solidFill>
              </a:rPr>
              <a:t>mediastinal</a:t>
            </a:r>
            <a:r>
              <a:rPr lang="en-US" sz="2800" b="1" dirty="0" smtClean="0">
                <a:solidFill>
                  <a:srgbClr val="EDFDBB"/>
                </a:solidFill>
              </a:rPr>
              <a:t> </a:t>
            </a:r>
            <a:r>
              <a:rPr lang="en-US" sz="2800" b="1" dirty="0" err="1" smtClean="0">
                <a:solidFill>
                  <a:srgbClr val="EDFDBB"/>
                </a:solidFill>
              </a:rPr>
              <a:t>lymphadenopathy</a:t>
            </a:r>
            <a:r>
              <a:rPr lang="en-US" sz="2800" b="1" dirty="0" smtClean="0">
                <a:solidFill>
                  <a:srgbClr val="EDFDBB"/>
                </a:solidFill>
              </a:rPr>
              <a:t> </a:t>
            </a:r>
            <a:r>
              <a:rPr lang="en-US" sz="2800" b="1" dirty="0" smtClean="0">
                <a:solidFill>
                  <a:srgbClr val="FFFFCC"/>
                </a:solidFill>
              </a:rPr>
              <a:t>and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2800" b="1" dirty="0" err="1" smtClean="0">
                <a:solidFill>
                  <a:srgbClr val="FFFFCC"/>
                </a:solidFill>
              </a:rPr>
              <a:t>centrilobular</a:t>
            </a:r>
            <a:r>
              <a:rPr lang="en-US" sz="2800" b="1" dirty="0" smtClean="0">
                <a:solidFill>
                  <a:srgbClr val="FFFFCC"/>
                </a:solidFill>
              </a:rPr>
              <a:t> </a:t>
            </a:r>
            <a:r>
              <a:rPr lang="en-US" sz="2800" b="1" dirty="0">
                <a:solidFill>
                  <a:srgbClr val="FFFFCC"/>
                </a:solidFill>
              </a:rPr>
              <a:t>ground glass opacities</a:t>
            </a:r>
            <a:r>
              <a:rPr lang="en-US" sz="2800" b="1" dirty="0" smtClean="0">
                <a:solidFill>
                  <a:srgbClr val="FFFFCC"/>
                </a:solidFill>
              </a:rPr>
              <a:t>.</a:t>
            </a:r>
          </a:p>
          <a:p>
            <a:pPr algn="ctr">
              <a:buNone/>
            </a:pPr>
            <a:endParaRPr lang="en-US" sz="2800" b="1" dirty="0" smtClean="0">
              <a:solidFill>
                <a:srgbClr val="FFFFCC"/>
              </a:solidFill>
            </a:endParaRPr>
          </a:p>
          <a:p>
            <a:pPr algn="ctr"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 algn="ctr">
              <a:buNone/>
            </a:pPr>
            <a:r>
              <a:rPr lang="en-US" sz="1200" dirty="0" smtClean="0">
                <a:solidFill>
                  <a:srgbClr val="FFFFCC"/>
                </a:solidFill>
              </a:rPr>
              <a:t>                   </a:t>
            </a: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FFFFCC"/>
                </a:solidFill>
              </a:rPr>
              <a:t>                          </a:t>
            </a:r>
            <a:r>
              <a:rPr lang="en-US" sz="1200" dirty="0" err="1" smtClean="0">
                <a:solidFill>
                  <a:srgbClr val="FFFFCC"/>
                </a:solidFill>
              </a:rPr>
              <a:t>Günther</a:t>
            </a:r>
            <a:r>
              <a:rPr lang="en-US" sz="1200" dirty="0" smtClean="0">
                <a:solidFill>
                  <a:srgbClr val="FFFFCC"/>
                </a:solidFill>
              </a:rPr>
              <a:t>, S., et al.2012. Computed tomography findings of ... </a:t>
            </a:r>
            <a:r>
              <a:rPr lang="en-US" sz="1200" i="1" dirty="0" smtClean="0">
                <a:solidFill>
                  <a:srgbClr val="FFFFCC"/>
                </a:solidFill>
              </a:rPr>
              <a:t>Arthritis &amp; Rheumatism</a:t>
            </a:r>
            <a:r>
              <a:rPr lang="en-US" sz="1200" dirty="0" smtClean="0">
                <a:solidFill>
                  <a:srgbClr val="FFFFCC"/>
                </a:solidFill>
              </a:rPr>
              <a:t>, </a:t>
            </a:r>
            <a:r>
              <a:rPr lang="en-US" sz="1200" i="1" dirty="0" smtClean="0">
                <a:solidFill>
                  <a:srgbClr val="FFFFCC"/>
                </a:solidFill>
              </a:rPr>
              <a:t>64</a:t>
            </a:r>
            <a:r>
              <a:rPr lang="en-US" sz="1200" dirty="0" smtClean="0">
                <a:solidFill>
                  <a:srgbClr val="FFFFCC"/>
                </a:solidFill>
              </a:rPr>
              <a:t>(9).</a:t>
            </a:r>
            <a:endParaRPr lang="en-US" sz="1200" dirty="0">
              <a:solidFill>
                <a:srgbClr val="FFFFCC"/>
              </a:solidFill>
            </a:endParaRPr>
          </a:p>
          <a:p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pvo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8229600" cy="309895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Ill defined </a:t>
            </a:r>
            <a:r>
              <a:rPr lang="en-US" i="1" dirty="0" err="1" smtClean="0">
                <a:solidFill>
                  <a:schemeClr val="tx1"/>
                </a:solidFill>
              </a:rPr>
              <a:t>centrilobular</a:t>
            </a:r>
            <a:r>
              <a:rPr lang="en-US" i="1" dirty="0" smtClean="0">
                <a:solidFill>
                  <a:schemeClr val="tx1"/>
                </a:solidFill>
              </a:rPr>
              <a:t> nodules of ground glass density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i45b7195b3af07" descr="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0" y="2362200"/>
            <a:ext cx="41910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In PVOD, the pulmonary vasodilators are usually not useful and sometimes can cause pulmonary edema, therefore the diagnosis of PVOD is critical.</a:t>
            </a:r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93080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b="1" dirty="0"/>
              <a:t>Pulmonary </a:t>
            </a:r>
            <a:r>
              <a:rPr lang="en-US" sz="5400" b="1" dirty="0" smtClean="0"/>
              <a:t>     hypertension     screening</a:t>
            </a:r>
            <a:endParaRPr lang="en-US" sz="5400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FFCC"/>
                </a:solidFill>
              </a:rPr>
              <a:t>Resting echocardiography is recommended as a screening test in asymptomatic </a:t>
            </a:r>
            <a:r>
              <a:rPr lang="en-US" dirty="0" err="1" smtClean="0">
                <a:solidFill>
                  <a:srgbClr val="FFFFCC"/>
                </a:solidFill>
              </a:rPr>
              <a:t>SSc</a:t>
            </a:r>
            <a:r>
              <a:rPr lang="en-US" dirty="0" smtClean="0">
                <a:solidFill>
                  <a:srgbClr val="FFFFCC"/>
                </a:solidFill>
              </a:rPr>
              <a:t> patients.</a:t>
            </a:r>
          </a:p>
          <a:p>
            <a:endParaRPr lang="en-US" b="1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b="1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b="1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b="1" i="1" dirty="0" smtClean="0">
                <a:solidFill>
                  <a:srgbClr val="FFFFCC"/>
                </a:solidFill>
              </a:rPr>
              <a:t>                                       2015</a:t>
            </a:r>
            <a:r>
              <a:rPr lang="en-US" sz="1200" i="1" dirty="0" smtClean="0">
                <a:solidFill>
                  <a:srgbClr val="FFFFCC"/>
                </a:solidFill>
              </a:rPr>
              <a:t> ESC/ERS Guidelines for the diagnosis and treatment of pulmonary hypertension 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FFCC"/>
                </a:solidFill>
              </a:rPr>
              <a:t>Also annual screening with echocardiography,</a:t>
            </a:r>
          </a:p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FFCC"/>
                </a:solidFill>
              </a:rPr>
              <a:t>DLCO and biomarkers is recommended.</a:t>
            </a:r>
          </a:p>
          <a:p>
            <a:pPr algn="ctr">
              <a:lnSpc>
                <a:spcPct val="150000"/>
              </a:lnSpc>
            </a:pPr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sz="3600" b="1" dirty="0" err="1" smtClean="0">
                <a:solidFill>
                  <a:srgbClr val="FFFFCC"/>
                </a:solidFill>
              </a:rPr>
              <a:t>Echocardiographic</a:t>
            </a:r>
            <a:r>
              <a:rPr lang="en-US" sz="3600" b="1" dirty="0" smtClean="0">
                <a:solidFill>
                  <a:srgbClr val="FFFFCC"/>
                </a:solidFill>
              </a:rPr>
              <a:t> </a:t>
            </a:r>
            <a:r>
              <a:rPr lang="en-US" sz="3600" b="1" dirty="0">
                <a:solidFill>
                  <a:srgbClr val="FFFFCC"/>
                </a:solidFill>
              </a:rPr>
              <a:t>probability of pulmonary </a:t>
            </a:r>
            <a:r>
              <a:rPr lang="en-US" sz="3600" b="1" dirty="0" smtClean="0">
                <a:solidFill>
                  <a:srgbClr val="FFFFCC"/>
                </a:solidFill>
              </a:rPr>
              <a:t>hypertension</a:t>
            </a:r>
          </a:p>
          <a:p>
            <a:pPr>
              <a:buNone/>
            </a:pPr>
            <a:endParaRPr lang="en-US" b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b="1" i="1" dirty="0" smtClean="0">
                <a:solidFill>
                  <a:srgbClr val="FFFFCC"/>
                </a:solidFill>
              </a:rPr>
              <a:t>                           </a:t>
            </a:r>
          </a:p>
          <a:p>
            <a:pPr>
              <a:buNone/>
            </a:pPr>
            <a:endParaRPr lang="en-US" sz="1200" b="1" i="1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b="1" i="1" dirty="0" smtClean="0">
                <a:solidFill>
                  <a:srgbClr val="FFFFCC"/>
                </a:solidFill>
              </a:rPr>
              <a:t>                             2015</a:t>
            </a:r>
            <a:r>
              <a:rPr lang="en-US" sz="1200" i="1" dirty="0" smtClean="0">
                <a:solidFill>
                  <a:srgbClr val="FFFFCC"/>
                </a:solidFill>
              </a:rPr>
              <a:t> ESC/ERS Guidelines for the diagnosis and treatment of pulmonary hypertension .</a:t>
            </a:r>
            <a:endParaRPr lang="en-US" sz="1200" i="1" dirty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Pulmonary arterial hypertension (PAH) was considered as the leading cause of morbidity and mortality in systemic sclerosis (</a:t>
            </a:r>
            <a:r>
              <a:rPr lang="en-US" dirty="0" err="1" smtClean="0">
                <a:solidFill>
                  <a:srgbClr val="FFFFCC"/>
                </a:solidFill>
              </a:rPr>
              <a:t>SSc</a:t>
            </a:r>
            <a:r>
              <a:rPr lang="en-US" dirty="0" smtClean="0">
                <a:solidFill>
                  <a:srgbClr val="FFFFCC"/>
                </a:solidFill>
              </a:rPr>
              <a:t>) in the last two decades .</a:t>
            </a:r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>
                <a:solidFill>
                  <a:srgbClr val="FFFFCC"/>
                </a:solidFill>
              </a:rPr>
              <a:t>Peak tricuspid regurgitation velocity </a:t>
            </a:r>
            <a:r>
              <a:rPr lang="en-US" b="1" dirty="0" smtClean="0">
                <a:solidFill>
                  <a:srgbClr val="FFFFCC"/>
                </a:solidFill>
              </a:rPr>
              <a:t>&gt;2.8 m/s</a:t>
            </a:r>
          </a:p>
          <a:p>
            <a:pPr algn="ctr"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FFCC"/>
                </a:solidFill>
              </a:rPr>
              <a:t>AND</a:t>
            </a:r>
          </a:p>
          <a:p>
            <a:pPr algn="ctr"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rgbClr val="FFFFCC"/>
                </a:solidFill>
              </a:rPr>
              <a:t>Presence of other echo ‘PH signs’</a:t>
            </a:r>
            <a:endParaRPr lang="en-US" sz="2800" b="1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FFFFCC"/>
                </a:solidFill>
              </a:rPr>
              <a:t>other echo ‘PH signs’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FFCC"/>
                </a:solidFill>
              </a:rPr>
              <a:t>RV/LV basal diameter ratio</a:t>
            </a:r>
            <a:endParaRPr lang="en-US" dirty="0" smtClean="0">
              <a:solidFill>
                <a:srgbClr val="FFFF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CC"/>
                </a:solidFill>
              </a:rPr>
              <a:t> Flattening  of </a:t>
            </a:r>
            <a:r>
              <a:rPr lang="ar-SA" b="1" dirty="0" smtClean="0">
                <a:solidFill>
                  <a:srgbClr val="FFFFCC"/>
                </a:solidFill>
              </a:rPr>
              <a:t>  </a:t>
            </a:r>
            <a:r>
              <a:rPr lang="en-US" b="1" dirty="0" smtClean="0">
                <a:solidFill>
                  <a:srgbClr val="FFFFCC"/>
                </a:solidFill>
              </a:rPr>
              <a:t>the </a:t>
            </a:r>
            <a:r>
              <a:rPr lang="en-US" b="1" dirty="0" err="1" smtClean="0">
                <a:solidFill>
                  <a:srgbClr val="FFFFCC"/>
                </a:solidFill>
              </a:rPr>
              <a:t>interventricular</a:t>
            </a:r>
            <a:r>
              <a:rPr lang="ar-SA" b="1" dirty="0" smtClean="0">
                <a:solidFill>
                  <a:srgbClr val="FFFFCC"/>
                </a:solidFill>
              </a:rPr>
              <a:t>   </a:t>
            </a:r>
            <a:r>
              <a:rPr lang="en-US" b="1" dirty="0" smtClean="0">
                <a:solidFill>
                  <a:srgbClr val="FFFFCC"/>
                </a:solidFill>
              </a:rPr>
              <a:t>      septum</a:t>
            </a:r>
            <a:endParaRPr lang="en-US" dirty="0" smtClean="0">
              <a:solidFill>
                <a:srgbClr val="FFFF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CC"/>
                </a:solidFill>
              </a:rPr>
              <a:t> Early diastolic PI velocity</a:t>
            </a:r>
            <a:endParaRPr lang="en-US" dirty="0" smtClean="0">
              <a:solidFill>
                <a:srgbClr val="FFFF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CC"/>
                </a:solidFill>
              </a:rPr>
              <a:t> PA diameter</a:t>
            </a:r>
            <a:endParaRPr lang="en-US" dirty="0" smtClean="0">
              <a:solidFill>
                <a:srgbClr val="FFFF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CC"/>
                </a:solidFill>
              </a:rPr>
              <a:t> RV outflow acceleration time</a:t>
            </a:r>
            <a:endParaRPr lang="en-US" dirty="0" smtClean="0">
              <a:solidFill>
                <a:srgbClr val="FFFF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CC"/>
                </a:solidFill>
              </a:rPr>
              <a:t> IVC diameter- </a:t>
            </a:r>
            <a:r>
              <a:rPr lang="en-US" b="1" dirty="0" err="1" smtClean="0">
                <a:solidFill>
                  <a:srgbClr val="FFFFCC"/>
                </a:solidFill>
              </a:rPr>
              <a:t>inspiratory</a:t>
            </a:r>
            <a:r>
              <a:rPr lang="en-US" b="1" dirty="0" smtClean="0">
                <a:solidFill>
                  <a:srgbClr val="FFFFCC"/>
                </a:solidFill>
              </a:rPr>
              <a:t> collapse </a:t>
            </a:r>
            <a:endParaRPr lang="en-US" dirty="0" smtClean="0">
              <a:solidFill>
                <a:srgbClr val="FFFF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CC"/>
                </a:solidFill>
              </a:rPr>
              <a:t> RA area (end-systole)</a:t>
            </a:r>
            <a:endParaRPr lang="en-US" dirty="0" smtClean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200000"/>
              </a:lnSpc>
              <a:buNone/>
            </a:pPr>
            <a:r>
              <a:rPr lang="en-US" sz="3600" b="1" i="1" dirty="0" smtClean="0"/>
              <a:t>LV diastolic function (including Tissue  Doppler)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FFFFCC"/>
                </a:solidFill>
              </a:rPr>
              <a:t>LV diastolic dysfunction is present in 23% of </a:t>
            </a:r>
            <a:r>
              <a:rPr lang="en-US" dirty="0" err="1" smtClean="0">
                <a:solidFill>
                  <a:srgbClr val="FFFFCC"/>
                </a:solidFill>
              </a:rPr>
              <a:t>SSc</a:t>
            </a:r>
            <a:r>
              <a:rPr lang="en-US" dirty="0" smtClean="0">
                <a:solidFill>
                  <a:srgbClr val="FFFFCC"/>
                </a:solidFill>
              </a:rPr>
              <a:t> patients. </a:t>
            </a:r>
          </a:p>
          <a:p>
            <a:pPr algn="just"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FFFFCC"/>
                </a:solidFill>
              </a:rPr>
              <a:t>Doppler parameters alone do not provide optimal insight into impaired LV relaxation.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FFCC"/>
                </a:solidFill>
              </a:rPr>
              <a:t>Therefore Tissue Doppler Imaging is critical for the comprehensive evaluation of diastolic function.</a:t>
            </a:r>
          </a:p>
          <a:p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3792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6600" b="1" i="1" dirty="0" smtClean="0"/>
              <a:t/>
            </a:r>
            <a:br>
              <a:rPr lang="en-US" sz="6600" b="1" i="1" dirty="0" smtClean="0"/>
            </a:br>
            <a:r>
              <a:rPr lang="en-US" sz="8000" b="1" i="1" dirty="0" smtClean="0">
                <a:latin typeface="Comic Sans MS" pitchFamily="66" charset="0"/>
              </a:rPr>
              <a:t>Biomarkers:</a:t>
            </a:r>
            <a:br>
              <a:rPr lang="en-US" sz="8000" b="1" i="1" dirty="0" smtClean="0">
                <a:latin typeface="Comic Sans MS" pitchFamily="66" charset="0"/>
              </a:rPr>
            </a:br>
            <a:endParaRPr lang="en-US" sz="8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99"/>
                </a:solidFill>
              </a:rPr>
              <a:t>markers of myocardial stress: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99"/>
                </a:solidFill>
              </a:rPr>
              <a:t> </a:t>
            </a:r>
            <a:r>
              <a:rPr lang="en-US" b="1" i="1" dirty="0" smtClean="0">
                <a:solidFill>
                  <a:srgbClr val="FFFF99"/>
                </a:solidFill>
                <a:latin typeface="Comic Sans MS" pitchFamily="66" charset="0"/>
              </a:rPr>
              <a:t>brain </a:t>
            </a:r>
            <a:r>
              <a:rPr lang="en-US" b="1" i="1" dirty="0" err="1" smtClean="0">
                <a:solidFill>
                  <a:srgbClr val="FFFF99"/>
                </a:solidFill>
                <a:latin typeface="Comic Sans MS" pitchFamily="66" charset="0"/>
              </a:rPr>
              <a:t>natriuretic</a:t>
            </a:r>
            <a:r>
              <a:rPr lang="en-US" b="1" i="1" dirty="0" smtClean="0">
                <a:solidFill>
                  <a:srgbClr val="FFFF99"/>
                </a:solidFill>
                <a:latin typeface="Comic Sans MS" pitchFamily="66" charset="0"/>
              </a:rPr>
              <a:t> peptide (BNP)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99"/>
                </a:solidFill>
              </a:rPr>
              <a:t>and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99"/>
                </a:solidFill>
              </a:rPr>
              <a:t> </a:t>
            </a:r>
            <a:r>
              <a:rPr lang="en-US" b="1" i="1" dirty="0" smtClean="0">
                <a:solidFill>
                  <a:srgbClr val="FFFF99"/>
                </a:solidFill>
                <a:latin typeface="Comic Sans MS" pitchFamily="66" charset="0"/>
              </a:rPr>
              <a:t>NT-</a:t>
            </a:r>
            <a:r>
              <a:rPr lang="en-US" b="1" i="1" dirty="0" err="1" smtClean="0">
                <a:solidFill>
                  <a:srgbClr val="FFFF99"/>
                </a:solidFill>
                <a:latin typeface="Comic Sans MS" pitchFamily="66" charset="0"/>
              </a:rPr>
              <a:t>proBNP</a:t>
            </a:r>
            <a:endParaRPr lang="en-US" b="1" i="1" dirty="0" smtClean="0">
              <a:solidFill>
                <a:srgbClr val="FFFF99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FF99"/>
                </a:solidFill>
                <a:latin typeface="Comic Sans MS" pitchFamily="66" charset="0"/>
              </a:rPr>
              <a:t>correlate with </a:t>
            </a:r>
            <a:r>
              <a:rPr lang="en-US" b="1" i="1" u="sng" dirty="0" smtClean="0">
                <a:solidFill>
                  <a:srgbClr val="FFFF99"/>
                </a:solidFill>
                <a:latin typeface="Comic Sans MS" pitchFamily="66" charset="0"/>
              </a:rPr>
              <a:t>myocardial dysfunction </a:t>
            </a:r>
            <a:r>
              <a:rPr lang="en-US" i="1" dirty="0" smtClean="0">
                <a:solidFill>
                  <a:srgbClr val="FFFF99"/>
                </a:solidFill>
                <a:latin typeface="Comic Sans MS" pitchFamily="66" charset="0"/>
              </a:rPr>
              <a:t>and provide prognostic information at the time of diagnosis and during follow-up assessments.</a:t>
            </a:r>
            <a:endParaRPr lang="en-US" i="1" dirty="0">
              <a:solidFill>
                <a:srgbClr val="FFFF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FF99"/>
                </a:solidFill>
              </a:rPr>
              <a:t>NT-</a:t>
            </a:r>
            <a:r>
              <a:rPr lang="en-US" i="1" dirty="0" err="1" smtClean="0">
                <a:solidFill>
                  <a:srgbClr val="FFFF99"/>
                </a:solidFill>
              </a:rPr>
              <a:t>proBNP</a:t>
            </a:r>
            <a:r>
              <a:rPr lang="en-US" i="1" dirty="0" smtClean="0">
                <a:solidFill>
                  <a:srgbClr val="FFFF99"/>
                </a:solidFill>
              </a:rPr>
              <a:t> seems to be a stronger predictor of prognosis.</a:t>
            </a:r>
            <a:endParaRPr lang="en-US" i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 </a:t>
            </a:r>
            <a:r>
              <a:rPr lang="en-US" sz="6600" dirty="0" smtClean="0">
                <a:solidFill>
                  <a:srgbClr val="FFFFCC"/>
                </a:solidFill>
              </a:rPr>
              <a:t>Based on </a:t>
            </a:r>
            <a:r>
              <a:rPr lang="en-US" sz="6600" dirty="0" err="1" smtClean="0">
                <a:solidFill>
                  <a:srgbClr val="FFFFCC"/>
                </a:solidFill>
              </a:rPr>
              <a:t>Mukerjee</a:t>
            </a:r>
            <a:r>
              <a:rPr lang="en-US" sz="6600" dirty="0" smtClean="0">
                <a:solidFill>
                  <a:srgbClr val="FFFFCC"/>
                </a:solidFill>
              </a:rPr>
              <a:t> et al.,2003 and Williams et al.,2006; N-terminal pro-brain </a:t>
            </a:r>
            <a:r>
              <a:rPr lang="en-US" sz="6600" dirty="0" err="1" smtClean="0">
                <a:solidFill>
                  <a:srgbClr val="FFFFCC"/>
                </a:solidFill>
              </a:rPr>
              <a:t>natriuretic</a:t>
            </a:r>
            <a:r>
              <a:rPr lang="en-US" sz="6600" dirty="0" smtClean="0">
                <a:solidFill>
                  <a:srgbClr val="FFFFCC"/>
                </a:solidFill>
              </a:rPr>
              <a:t> peptide(NT-pro BNP) values significantly correlated with </a:t>
            </a:r>
            <a:r>
              <a:rPr lang="en-US" sz="6600" b="1" i="1" u="sng" dirty="0" err="1" smtClean="0"/>
              <a:t>haemodynamics</a:t>
            </a:r>
            <a:r>
              <a:rPr lang="en-US" sz="6600" b="1" i="1" u="sng" dirty="0" smtClean="0"/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3200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3200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3200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3200" i="1" dirty="0" smtClean="0">
              <a:solidFill>
                <a:srgbClr val="FFFFCC"/>
              </a:solidFill>
            </a:endParaRPr>
          </a:p>
          <a:p>
            <a:pPr algn="r">
              <a:lnSpc>
                <a:spcPct val="150000"/>
              </a:lnSpc>
              <a:buNone/>
            </a:pPr>
            <a:r>
              <a:rPr lang="en-US" i="1" dirty="0" smtClean="0">
                <a:solidFill>
                  <a:srgbClr val="FFFFCC"/>
                </a:solidFill>
              </a:rPr>
              <a:t>             -</a:t>
            </a:r>
            <a:r>
              <a:rPr lang="en-US" i="1" dirty="0" err="1" smtClean="0">
                <a:solidFill>
                  <a:srgbClr val="FFFFCC"/>
                </a:solidFill>
              </a:rPr>
              <a:t>Mukerjee</a:t>
            </a:r>
            <a:r>
              <a:rPr lang="en-US" i="1" dirty="0" smtClean="0">
                <a:solidFill>
                  <a:srgbClr val="FFFFCC"/>
                </a:solidFill>
              </a:rPr>
              <a:t>, D., et al., 2003. Prevalence and outcome in ….. Annals of the rheumatic diseases, 62(11),       pp.1088-1093.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            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                 -Williams, M.H., et al.2006. Systemic sclerosis associated pulmonary hypertension: </a:t>
            </a:r>
            <a:r>
              <a:rPr lang="en-US" i="1" dirty="0" smtClean="0">
                <a:solidFill>
                  <a:srgbClr val="FFFFCC"/>
                </a:solidFill>
              </a:rPr>
              <a:t>Heart</a:t>
            </a:r>
            <a:r>
              <a:rPr lang="en-US" dirty="0" smtClean="0">
                <a:solidFill>
                  <a:srgbClr val="FFFFCC"/>
                </a:solidFill>
              </a:rPr>
              <a:t>, </a:t>
            </a:r>
            <a:r>
              <a:rPr lang="en-US" i="1" dirty="0" smtClean="0">
                <a:solidFill>
                  <a:srgbClr val="FFFFCC"/>
                </a:solidFill>
              </a:rPr>
              <a:t>92</a:t>
            </a:r>
            <a:r>
              <a:rPr lang="en-US" dirty="0" smtClean="0">
                <a:solidFill>
                  <a:srgbClr val="FFFFCC"/>
                </a:solidFill>
              </a:rPr>
              <a:t>(7)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72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    </a:t>
            </a:r>
            <a:r>
              <a:rPr lang="en-US" sz="2800" dirty="0" smtClean="0">
                <a:solidFill>
                  <a:srgbClr val="FFFFCC"/>
                </a:solidFill>
              </a:rPr>
              <a:t>We can detect an additional 27% of patients with pulmonary hypertension with adding serum NT-pro BNP&gt;100 pg/ml and DLCO&lt;60% of expected to the findings of echocardiography.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>
                <a:solidFill>
                  <a:srgbClr val="FFFFCC"/>
                </a:solidFill>
              </a:rPr>
              <a:t>         </a:t>
            </a:r>
            <a:r>
              <a:rPr lang="en-US" sz="1200" dirty="0" err="1" smtClean="0">
                <a:solidFill>
                  <a:srgbClr val="FFFFCC"/>
                </a:solidFill>
              </a:rPr>
              <a:t>Khanna,D</a:t>
            </a:r>
            <a:r>
              <a:rPr lang="en-US" sz="1200" dirty="0" smtClean="0">
                <a:solidFill>
                  <a:srgbClr val="FFFFCC"/>
                </a:solidFill>
              </a:rPr>
              <a:t>., et al.( 2010) Predictive value of non-invasive …: PHAROS registry . [abstract].Arthritis and Rheumatism.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The </a:t>
            </a:r>
            <a:r>
              <a:rPr lang="en-US" dirty="0">
                <a:solidFill>
                  <a:srgbClr val="FFFFCC"/>
                </a:solidFill>
              </a:rPr>
              <a:t>patients with </a:t>
            </a:r>
            <a:r>
              <a:rPr lang="en-US" dirty="0" err="1">
                <a:solidFill>
                  <a:srgbClr val="FFFFCC"/>
                </a:solidFill>
              </a:rPr>
              <a:t>SSc</a:t>
            </a:r>
            <a:r>
              <a:rPr lang="en-US" dirty="0">
                <a:solidFill>
                  <a:srgbClr val="FFFFCC"/>
                </a:solidFill>
              </a:rPr>
              <a:t> and PAH have about 50-60% estimated </a:t>
            </a:r>
            <a:r>
              <a:rPr lang="en-US" b="1" dirty="0"/>
              <a:t>3 year survival</a:t>
            </a:r>
            <a:r>
              <a:rPr lang="en-US" dirty="0" smtClean="0">
                <a:solidFill>
                  <a:srgbClr val="FFFFCC"/>
                </a:solidFill>
              </a:rPr>
              <a:t>.</a:t>
            </a:r>
          </a:p>
          <a:p>
            <a:pPr>
              <a:buNone/>
            </a:pPr>
            <a:endParaRPr lang="en-US" sz="1600" i="1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600" i="1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600" i="1" dirty="0" smtClean="0">
                <a:solidFill>
                  <a:srgbClr val="FFFFCC"/>
                </a:solidFill>
              </a:rPr>
              <a:t>                                      </a:t>
            </a:r>
          </a:p>
          <a:p>
            <a:pPr>
              <a:buNone/>
            </a:pPr>
            <a:r>
              <a:rPr lang="en-US" sz="1400" i="1" dirty="0" smtClean="0">
                <a:solidFill>
                  <a:srgbClr val="FFFFCC"/>
                </a:solidFill>
              </a:rPr>
              <a:t>                                        </a:t>
            </a:r>
            <a:r>
              <a:rPr lang="en-US" sz="1400" i="1" dirty="0" err="1" smtClean="0">
                <a:solidFill>
                  <a:srgbClr val="FFFFCC"/>
                </a:solidFill>
              </a:rPr>
              <a:t>Hachulla</a:t>
            </a:r>
            <a:r>
              <a:rPr lang="en-US" sz="1400" i="1" dirty="0" smtClean="0">
                <a:solidFill>
                  <a:srgbClr val="FFFFCC"/>
                </a:solidFill>
              </a:rPr>
              <a:t>, </a:t>
            </a:r>
            <a:r>
              <a:rPr lang="en-US" sz="1400" i="1" dirty="0" err="1" smtClean="0">
                <a:solidFill>
                  <a:srgbClr val="FFFFCC"/>
                </a:solidFill>
              </a:rPr>
              <a:t>E.,Coghlan</a:t>
            </a:r>
            <a:r>
              <a:rPr lang="en-US" sz="1400" i="1" dirty="0" smtClean="0">
                <a:solidFill>
                  <a:srgbClr val="FFFFCC"/>
                </a:solidFill>
              </a:rPr>
              <a:t> ,G., EULAR Textbook on Systemic Sclerosis, 2013. </a:t>
            </a:r>
          </a:p>
          <a:p>
            <a:pPr>
              <a:buNone/>
            </a:pPr>
            <a:r>
              <a:rPr lang="en-US" dirty="0" smtClean="0">
                <a:solidFill>
                  <a:srgbClr val="FFFFCC"/>
                </a:solidFill>
              </a:rPr>
              <a:t> </a:t>
            </a:r>
            <a:endParaRPr lang="en-US" dirty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09326"/>
          </a:xfrm>
          <a:gradFill>
            <a:gsLst>
              <a:gs pos="46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en-US" sz="3600" b="1" i="1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US" sz="3600" b="1" i="1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US" sz="4000" b="1" i="1" dirty="0" smtClean="0">
                <a:solidFill>
                  <a:srgbClr val="FFFF00"/>
                </a:solidFill>
                <a:latin typeface="Comic Sans MS" pitchFamily="66" charset="0"/>
              </a:rPr>
              <a:t>Right heart catheterization(RHC) </a:t>
            </a:r>
            <a:br>
              <a:rPr lang="en-US" sz="4000" b="1" i="1" dirty="0" smtClean="0">
                <a:solidFill>
                  <a:srgbClr val="FFFF00"/>
                </a:solidFill>
                <a:latin typeface="Comic Sans MS" pitchFamily="66" charset="0"/>
              </a:rPr>
            </a:br>
            <a:endParaRPr lang="en-US" sz="4000" b="1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b="1" i="1" u="sng" dirty="0" smtClean="0">
                <a:solidFill>
                  <a:srgbClr val="FFFFCC"/>
                </a:solidFill>
              </a:rPr>
              <a:t>To confirm </a:t>
            </a:r>
            <a:r>
              <a:rPr lang="en-US" dirty="0" smtClean="0">
                <a:solidFill>
                  <a:srgbClr val="FFFFCC"/>
                </a:solidFill>
              </a:rPr>
              <a:t>the diagnosis of pulmonary hypertension and </a:t>
            </a:r>
            <a:r>
              <a:rPr lang="en-US" b="1" i="1" u="sng" dirty="0" smtClean="0">
                <a:solidFill>
                  <a:srgbClr val="FFFFCC"/>
                </a:solidFill>
              </a:rPr>
              <a:t>to assess </a:t>
            </a:r>
            <a:r>
              <a:rPr lang="en-US" dirty="0" smtClean="0">
                <a:solidFill>
                  <a:srgbClr val="FFFFCC"/>
                </a:solidFill>
              </a:rPr>
              <a:t>the severity of </a:t>
            </a:r>
            <a:r>
              <a:rPr lang="en-US" dirty="0" err="1" smtClean="0">
                <a:solidFill>
                  <a:srgbClr val="FFFFCC"/>
                </a:solidFill>
              </a:rPr>
              <a:t>haemodynamic</a:t>
            </a:r>
            <a:r>
              <a:rPr lang="en-US" dirty="0" smtClean="0">
                <a:solidFill>
                  <a:srgbClr val="FFFFCC"/>
                </a:solidFill>
              </a:rPr>
              <a:t> impairment ,RHC is needed. </a:t>
            </a:r>
          </a:p>
          <a:p>
            <a:pPr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b="1" i="1" dirty="0" smtClean="0">
                <a:solidFill>
                  <a:srgbClr val="FFFFCC"/>
                </a:solidFill>
              </a:rPr>
              <a:t>                             2015</a:t>
            </a:r>
            <a:r>
              <a:rPr lang="en-US" sz="1200" i="1" dirty="0" smtClean="0">
                <a:solidFill>
                  <a:srgbClr val="FFFFCC"/>
                </a:solidFill>
              </a:rPr>
              <a:t> ESC/ERS Guidelines for the diagnosis and treatment of pulmonary hypertension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72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5900" b="1" i="1" dirty="0" smtClean="0">
                <a:latin typeface="Comic Sans MS" pitchFamily="66" charset="0"/>
              </a:rPr>
              <a:t>During RHC, evaluation of the pressure of</a:t>
            </a:r>
          </a:p>
          <a:p>
            <a:pPr>
              <a:buNone/>
            </a:pPr>
            <a:r>
              <a:rPr lang="en-US" sz="4100" b="1" i="1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US" sz="4100" dirty="0" smtClean="0">
                <a:solidFill>
                  <a:srgbClr val="FFFF00"/>
                </a:solidFill>
              </a:rPr>
              <a:t> </a:t>
            </a:r>
            <a:r>
              <a:rPr lang="en-US" sz="5800" b="1" dirty="0" smtClean="0">
                <a:solidFill>
                  <a:srgbClr val="FFFF00"/>
                </a:solidFill>
              </a:rPr>
              <a:t>PA,</a:t>
            </a:r>
          </a:p>
          <a:p>
            <a:pPr>
              <a:buNone/>
            </a:pPr>
            <a:r>
              <a:rPr lang="en-US" sz="5800" b="1" dirty="0" smtClean="0">
                <a:solidFill>
                  <a:srgbClr val="FFFF00"/>
                </a:solidFill>
              </a:rPr>
              <a:t>PA wedge position,</a:t>
            </a:r>
          </a:p>
          <a:p>
            <a:pPr>
              <a:buNone/>
            </a:pPr>
            <a:r>
              <a:rPr lang="en-US" sz="5800" b="1" dirty="0" smtClean="0">
                <a:solidFill>
                  <a:srgbClr val="FFFF00"/>
                </a:solidFill>
              </a:rPr>
              <a:t>RV and </a:t>
            </a:r>
          </a:p>
          <a:p>
            <a:pPr>
              <a:buNone/>
            </a:pPr>
            <a:r>
              <a:rPr lang="en-US" sz="5800" b="1" dirty="0" smtClean="0">
                <a:solidFill>
                  <a:srgbClr val="FFFF00"/>
                </a:solidFill>
              </a:rPr>
              <a:t>RA must be done.</a:t>
            </a:r>
          </a:p>
          <a:p>
            <a:pPr>
              <a:buNone/>
            </a:pPr>
            <a:endParaRPr lang="en-US" sz="58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300" b="1" i="1" dirty="0" smtClean="0"/>
              <a:t>                                                       2015</a:t>
            </a:r>
            <a:r>
              <a:rPr lang="en-US" sz="2300" i="1" dirty="0" smtClean="0"/>
              <a:t> ESC/ERS Guidelines for the diagnosis and treatment of pulmonary hypertension .</a:t>
            </a:r>
          </a:p>
          <a:p>
            <a:pPr>
              <a:buNone/>
            </a:pP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720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600" b="1" i="1" dirty="0" smtClean="0">
                <a:solidFill>
                  <a:srgbClr val="FFFF99"/>
                </a:solidFill>
              </a:rPr>
              <a:t>Decision making about the next step after the echocardiography is :</a:t>
            </a:r>
          </a:p>
          <a:p>
            <a:pPr>
              <a:lnSpc>
                <a:spcPct val="200000"/>
              </a:lnSpc>
            </a:pPr>
            <a:endParaRPr lang="en-US" b="1" i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4400" b="1" dirty="0" err="1" smtClean="0">
                <a:latin typeface="Comic Sans MS" pitchFamily="66" charset="0"/>
              </a:rPr>
              <a:t>Echocardiographic</a:t>
            </a:r>
            <a:r>
              <a:rPr lang="en-US" sz="4400" b="1" dirty="0" smtClean="0">
                <a:latin typeface="Comic Sans MS" pitchFamily="66" charset="0"/>
              </a:rPr>
              <a:t> </a:t>
            </a:r>
            <a:r>
              <a:rPr lang="en-US" sz="4400" b="1" dirty="0">
                <a:latin typeface="Comic Sans MS" pitchFamily="66" charset="0"/>
              </a:rPr>
              <a:t>probability of pulmonary </a:t>
            </a:r>
            <a:r>
              <a:rPr lang="en-US" sz="4400" b="1" dirty="0" smtClean="0">
                <a:latin typeface="Comic Sans MS" pitchFamily="66" charset="0"/>
              </a:rPr>
              <a:t>hypertension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1200" b="1" i="1" dirty="0" smtClean="0"/>
              <a:t>                               2015</a:t>
            </a:r>
            <a:r>
              <a:rPr lang="en-US" sz="1200" i="1" dirty="0" smtClean="0"/>
              <a:t> ESC/ERS Guidelines for the diagnosis and treatment of pulmonary hypertension .</a:t>
            </a:r>
            <a:endParaRPr lang="en-US" sz="1200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2000" y="1600200"/>
            <a:ext cx="7239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3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7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Echocardiographic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probability of  PH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Times New Roman"/>
                          <a:ea typeface="Calibri"/>
                          <a:cs typeface="Arial"/>
                        </a:rPr>
                        <a:t>Next step in management</a:t>
                      </a:r>
                      <a:endParaRPr lang="en-US" sz="3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Low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Arial"/>
                        </a:rPr>
                        <a:t>Echo follow-up should be considered</a:t>
                      </a:r>
                      <a:endParaRPr lang="en-US" sz="3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Times New Roman"/>
                          <a:ea typeface="Calibri"/>
                          <a:cs typeface="Arial"/>
                        </a:rPr>
                        <a:t>Intermediate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Arial"/>
                        </a:rPr>
                        <a:t>Further assessment of PH including RHC should be considered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05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High</a:t>
                      </a:r>
                      <a:endParaRPr lang="en-US" sz="3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Arial"/>
                        </a:rPr>
                        <a:t>RHC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/>
            </a:r>
            <a:br>
              <a:rPr lang="en-US" sz="6000" b="1" dirty="0" smtClean="0">
                <a:solidFill>
                  <a:schemeClr val="tx1"/>
                </a:solidFill>
              </a:rPr>
            </a:br>
            <a:r>
              <a:rPr lang="en-US" sz="7200" b="1" i="1" u="sng" dirty="0" smtClean="0">
                <a:solidFill>
                  <a:schemeClr val="tx1"/>
                </a:solidFill>
                <a:latin typeface="Comic Sans MS" pitchFamily="66" charset="0"/>
              </a:rPr>
              <a:t>Therapy</a:t>
            </a:r>
            <a:br>
              <a:rPr lang="en-US" sz="7200" b="1" i="1" u="sng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sz="7200" b="1" i="1" u="sng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CC"/>
                </a:solidFill>
              </a:rPr>
              <a:t>Based on 2015 ESC and ERS guidelines for the diagnosis and treatment of pulmonary hypertension, the </a:t>
            </a:r>
            <a:r>
              <a:rPr lang="en-US" b="1" i="1" u="sng" dirty="0" smtClean="0">
                <a:solidFill>
                  <a:srgbClr val="FFFF00"/>
                </a:solidFill>
                <a:latin typeface="Comic Sans MS" pitchFamily="66" charset="0"/>
              </a:rPr>
              <a:t>overall treatment goal</a:t>
            </a:r>
            <a:r>
              <a:rPr lang="en-US" dirty="0" smtClean="0">
                <a:solidFill>
                  <a:srgbClr val="FFFFCC"/>
                </a:solidFill>
              </a:rPr>
              <a:t> in patients with PAH is:</a:t>
            </a:r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59408"/>
          </a:xfrm>
        </p:spPr>
        <p:txBody>
          <a:bodyPr>
            <a:normAutofit fontScale="92500" lnSpcReduction="10000"/>
          </a:bodyPr>
          <a:lstStyle/>
          <a:p>
            <a:r>
              <a:rPr lang="en-US" sz="4200" b="1" i="1" dirty="0" smtClean="0">
                <a:solidFill>
                  <a:srgbClr val="FFFF00"/>
                </a:solidFill>
              </a:rPr>
              <a:t>achieving a low risk status </a:t>
            </a:r>
            <a:r>
              <a:rPr lang="en-US" sz="4200" dirty="0" smtClean="0"/>
              <a:t>,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which is usually associated with: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good exercise capacity,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 good quality of life,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 good RV function and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 a low mortality risk.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FFFFCC"/>
                </a:solidFill>
                <a:latin typeface="Comic Sans MS" pitchFamily="66" charset="0"/>
              </a:rPr>
              <a:t>Risk assessment of patients will be performed based on next table.</a:t>
            </a:r>
          </a:p>
          <a:p>
            <a:pPr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b="1" i="1" dirty="0" smtClean="0">
                <a:solidFill>
                  <a:srgbClr val="FFFFCC"/>
                </a:solidFill>
              </a:rPr>
              <a:t>                            2015</a:t>
            </a:r>
            <a:r>
              <a:rPr lang="en-US" sz="1200" i="1" dirty="0" smtClean="0">
                <a:solidFill>
                  <a:srgbClr val="FFFFCC"/>
                </a:solidFill>
              </a:rPr>
              <a:t> ESC/ERS Guidelines for the diagnosis and treatment of pulmonary hypertension .</a:t>
            </a:r>
            <a:endParaRPr lang="en-US" sz="1200" dirty="0" smtClean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533400"/>
          <a:ext cx="8229600" cy="6048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31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Arial"/>
                        </a:rPr>
                        <a:t>Determinants of prognosis</a:t>
                      </a:r>
                      <a:r>
                        <a:rPr lang="en-US" sz="1600" b="1" dirty="0">
                          <a:latin typeface="GillSans-Bold"/>
                          <a:ea typeface="Calibri"/>
                          <a:cs typeface="GillSans-Bold"/>
                        </a:rPr>
                        <a:t>ª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Arial"/>
                        </a:rPr>
                        <a:t>(estimated 1-year mortality)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Arial"/>
                        </a:rPr>
                        <a:t>Low risk &lt;5%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GillSans-Bold"/>
                          <a:ea typeface="Calibri"/>
                          <a:cs typeface="GillSans-Bold"/>
                        </a:rPr>
                        <a:t>Intermediate risk 5–10%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Arial"/>
                        </a:rPr>
                        <a:t>High risk &gt;10%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Clinical signs of right heart failure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Absent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Absent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Present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Progression of symptoms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Slow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Rapid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Syncope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No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Occasional syncopeb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Repeated syncopec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WHO functional class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I, II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III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IV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NT-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proBNP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 plasma levels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BNP &lt;50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ng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/l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NT-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proBNP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 &lt;300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ng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/l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BNP 50–300 ng/l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NT-proBNP 300–1400 ng/l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BNP &gt;300 ng/l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NT-proBNP &gt;1400 ng/l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echocardiography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 area &lt;18 cm2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No pericardial effusion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RA area 18–26 cm2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No or minimal, pericardial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effusion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RA area &gt;26 cm2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Arial"/>
                        </a:rPr>
                        <a:t>Pericardial effusion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Haemodynamics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RAP &lt;8 mmHg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CI ≥2.5 l/min/m2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SvO2 &gt;65%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RAP 8–14 mmHg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CI 2.0–2.4 l/min/m2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SvO2 60–65%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RAP &gt;14 mmHg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CI &lt;2.0 l/min/m2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SvO2 &lt;60%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FFCC"/>
                </a:solidFill>
              </a:rPr>
              <a:t>The </a:t>
            </a:r>
            <a:r>
              <a:rPr lang="en-US" b="1" i="1" dirty="0" smtClean="0">
                <a:solidFill>
                  <a:srgbClr val="FFFFCC"/>
                </a:solidFill>
              </a:rPr>
              <a:t>prevalence</a:t>
            </a:r>
            <a:r>
              <a:rPr lang="en-US" dirty="0" smtClean="0">
                <a:solidFill>
                  <a:srgbClr val="FFFFCC"/>
                </a:solidFill>
              </a:rPr>
              <a:t> of PAH associated with scleroderma is 8-12%.</a:t>
            </a: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100" i="1" dirty="0" smtClean="0">
                <a:solidFill>
                  <a:srgbClr val="FFFFCC"/>
                </a:solidFill>
              </a:rPr>
              <a:t>   </a:t>
            </a:r>
            <a:r>
              <a:rPr lang="en-US" sz="1100" i="1" dirty="0" err="1" smtClean="0">
                <a:solidFill>
                  <a:srgbClr val="FFFFCC"/>
                </a:solidFill>
              </a:rPr>
              <a:t>Mukerjee</a:t>
            </a:r>
            <a:r>
              <a:rPr lang="en-US" sz="1100" i="1" dirty="0" smtClean="0">
                <a:solidFill>
                  <a:srgbClr val="FFFFCC"/>
                </a:solidFill>
              </a:rPr>
              <a:t>, D., et al., 2003. Prevalence and outcome in ….. Annals of the rheumatic diseases, 62(11),      pp.1088-1093.</a:t>
            </a:r>
          </a:p>
          <a:p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562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Clinical signs of right heart failure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Progression of symptoms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Syncope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WHO functional class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NT-</a:t>
            </a:r>
            <a:r>
              <a:rPr lang="en-US" sz="12800" b="1" dirty="0" err="1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proBNP</a:t>
            </a: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 plasma levels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Echocardiography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2800" b="1" dirty="0" err="1" smtClean="0">
                <a:solidFill>
                  <a:srgbClr val="FFFFCC"/>
                </a:solidFill>
                <a:latin typeface="Times New Roman"/>
                <a:ea typeface="Calibri"/>
                <a:cs typeface="Arial"/>
              </a:rPr>
              <a:t>Haemodynamics</a:t>
            </a:r>
            <a:endParaRPr lang="en-US" sz="12800" b="1" dirty="0" smtClean="0">
              <a:solidFill>
                <a:srgbClr val="FFFFCC"/>
              </a:solidFill>
              <a:ea typeface="Calibri"/>
              <a:cs typeface="Arial"/>
            </a:endParaRPr>
          </a:p>
          <a:p>
            <a:endParaRPr lang="en-US" sz="11200" dirty="0" smtClean="0">
              <a:ea typeface="Calibri"/>
              <a:cs typeface="Arial"/>
            </a:endParaRPr>
          </a:p>
          <a:p>
            <a:endParaRPr lang="en-US" sz="11200" dirty="0" smtClean="0">
              <a:ea typeface="Calibri"/>
              <a:cs typeface="Arial"/>
            </a:endParaRPr>
          </a:p>
          <a:p>
            <a:endParaRPr lang="en-US" sz="11200" dirty="0" smtClean="0">
              <a:ea typeface="Calibri"/>
              <a:cs typeface="Arial"/>
            </a:endParaRPr>
          </a:p>
          <a:p>
            <a:endParaRPr lang="en-US" dirty="0" smtClean="0">
              <a:ea typeface="Calibri"/>
              <a:cs typeface="Arial"/>
            </a:endParaRPr>
          </a:p>
          <a:p>
            <a:endParaRPr lang="en-US" dirty="0" smtClean="0">
              <a:ea typeface="Calibri"/>
              <a:cs typeface="Arial"/>
            </a:endParaRPr>
          </a:p>
          <a:p>
            <a:endParaRPr lang="en-US" dirty="0" smtClean="0">
              <a:ea typeface="Calibri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381000"/>
          <a:ext cx="6172200" cy="6079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276600"/>
                <a:gridCol w="457200"/>
                <a:gridCol w="381000"/>
              </a:tblGrid>
              <a:tr h="14704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Determinants of prognosis</a:t>
                      </a:r>
                      <a:r>
                        <a:rPr lang="en-US" sz="1800" b="1" dirty="0">
                          <a:latin typeface="GillSans-Bold"/>
                          <a:ea typeface="Calibri"/>
                          <a:cs typeface="GillSans-Bold"/>
                        </a:rPr>
                        <a:t>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(estimated 1-year mortality)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Arial"/>
                        </a:rPr>
                        <a:t>Low risk &lt;5%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Clinical signs of right heart failure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Absent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Progression of symptoms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Syncope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WHO functional class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I, II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NT-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Arial"/>
                        </a:rPr>
                        <a:t>proBNP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 plasma levels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BNP &lt;50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Arial"/>
                        </a:rPr>
                        <a:t>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/l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NT-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Arial"/>
                        </a:rPr>
                        <a:t>proBNP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 &lt;300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Arial"/>
                        </a:rPr>
                        <a:t>ng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/l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echocardiography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RA area &lt;18 cm2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No pericardial effusion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/>
                          <a:ea typeface="Calibri"/>
                          <a:cs typeface="Arial"/>
                        </a:rPr>
                        <a:t>Haemodynamics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RAP &lt;8 mmHg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CI ≥2.5 l/min/m2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Arial"/>
                        </a:rPr>
                        <a:t>SvO2 &gt;65%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381000"/>
          <a:ext cx="6858000" cy="6019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520"/>
                <a:gridCol w="281836"/>
                <a:gridCol w="375781"/>
                <a:gridCol w="3663863"/>
              </a:tblGrid>
              <a:tr h="1277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Arial"/>
                        </a:rPr>
                        <a:t>Determinants of prognosis</a:t>
                      </a:r>
                      <a:r>
                        <a:rPr lang="en-US" sz="1600" b="1" dirty="0">
                          <a:latin typeface="GillSans-Bold"/>
                          <a:ea typeface="Calibri"/>
                          <a:cs typeface="GillSans-Bold"/>
                        </a:rPr>
                        <a:t>ª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Arial"/>
                        </a:rPr>
                        <a:t>(estimated 1-year mortality)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Arial"/>
                        </a:rPr>
                        <a:t>High risk &gt;10%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8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Clinical signs of right heart failure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Present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8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Progression of symptoms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Rapid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699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Syncope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Repeated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syncopec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699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WHO functional class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IV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388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NT-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proBNP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 plasma levels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BNP &gt;300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ng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/l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NT-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proBNP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 &gt;1400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ng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/l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27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echocardiography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 area &gt;26 cm2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Pericardial effusion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58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Arial"/>
                        </a:rPr>
                        <a:t>Haemodynamics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RAP &gt;14 mmHg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CI &lt;2.0 l/min/m2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Arial"/>
                        </a:rPr>
                        <a:t>SvO2 &lt;60%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7924800" cy="2819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en-US" b="1" i="1" dirty="0" smtClean="0">
                <a:latin typeface="Comic Sans MS" pitchFamily="66" charset="0"/>
              </a:rPr>
              <a:t/>
            </a:r>
            <a:br>
              <a:rPr lang="en-US" b="1" i="1" dirty="0" smtClean="0">
                <a:latin typeface="Comic Sans MS" pitchFamily="66" charset="0"/>
              </a:rPr>
            </a:br>
            <a:r>
              <a:rPr lang="en-US" sz="5300" b="1" i="1" dirty="0" smtClean="0">
                <a:latin typeface="Comic Sans MS" pitchFamily="66" charset="0"/>
              </a:rPr>
              <a:t>General measures</a:t>
            </a:r>
            <a:br>
              <a:rPr lang="en-US" sz="5300" b="1" i="1" dirty="0" smtClean="0">
                <a:latin typeface="Comic Sans MS" pitchFamily="66" charset="0"/>
              </a:rPr>
            </a:br>
            <a:endParaRPr lang="en-US" sz="5300" b="1" i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200" i="1" dirty="0" smtClean="0">
                <a:solidFill>
                  <a:srgbClr val="FFFFCC"/>
                </a:solidFill>
                <a:latin typeface="Comic Sans MS" pitchFamily="66" charset="0"/>
              </a:rPr>
              <a:t>The patients should be encouraged to be </a:t>
            </a:r>
            <a:r>
              <a:rPr lang="en-US" sz="4400" b="1" i="1" u="sng" dirty="0" smtClean="0">
                <a:solidFill>
                  <a:srgbClr val="FFFFCC"/>
                </a:solidFill>
                <a:latin typeface="Comic Sans MS" pitchFamily="66" charset="0"/>
              </a:rPr>
              <a:t>active</a:t>
            </a:r>
            <a:r>
              <a:rPr lang="en-US" sz="3200" i="1" dirty="0" smtClean="0">
                <a:solidFill>
                  <a:srgbClr val="FFFFCC"/>
                </a:solidFill>
                <a:latin typeface="Comic Sans MS" pitchFamily="66" charset="0"/>
              </a:rPr>
              <a:t> to tolerable extent but </a:t>
            </a:r>
            <a:r>
              <a:rPr lang="en-US" sz="3200" i="1" dirty="0" smtClean="0">
                <a:solidFill>
                  <a:schemeClr val="accent6"/>
                </a:solidFill>
                <a:latin typeface="Comic Sans MS" pitchFamily="66" charset="0"/>
              </a:rPr>
              <a:t>should</a:t>
            </a:r>
            <a:r>
              <a:rPr lang="en-US" sz="3200" i="1" dirty="0" smtClean="0">
                <a:solidFill>
                  <a:srgbClr val="FFFFCC"/>
                </a:solidFill>
                <a:latin typeface="Comic Sans MS" pitchFamily="66" charset="0"/>
              </a:rPr>
              <a:t> </a:t>
            </a:r>
            <a:r>
              <a:rPr lang="en-US" sz="3200" i="1" dirty="0" smtClean="0">
                <a:solidFill>
                  <a:schemeClr val="accent6"/>
                </a:solidFill>
                <a:latin typeface="Comic Sans MS" pitchFamily="66" charset="0"/>
              </a:rPr>
              <a:t>avoid excessive physical activity.</a:t>
            </a:r>
          </a:p>
          <a:p>
            <a:pPr>
              <a:lnSpc>
                <a:spcPct val="200000"/>
              </a:lnSpc>
            </a:pPr>
            <a:endParaRPr lang="en-US" sz="32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CC"/>
                </a:solidFill>
              </a:rPr>
              <a:t>The 2015 PH guidelines suggested that </a:t>
            </a:r>
            <a:r>
              <a:rPr lang="en-US" b="1" i="1" u="sng" dirty="0" smtClean="0">
                <a:solidFill>
                  <a:srgbClr val="FFFF99"/>
                </a:solidFill>
                <a:latin typeface="Comic Sans MS" pitchFamily="66" charset="0"/>
              </a:rPr>
              <a:t>oral anticoagulation </a:t>
            </a:r>
            <a:r>
              <a:rPr lang="en-US" dirty="0" smtClean="0">
                <a:solidFill>
                  <a:srgbClr val="FFFFCC"/>
                </a:solidFill>
              </a:rPr>
              <a:t>may be considered on an individual basis and in the presence of </a:t>
            </a:r>
            <a:r>
              <a:rPr lang="en-US" dirty="0" err="1" smtClean="0">
                <a:solidFill>
                  <a:srgbClr val="FFFFCC"/>
                </a:solidFill>
              </a:rPr>
              <a:t>thrombophilic</a:t>
            </a:r>
            <a:r>
              <a:rPr lang="en-US" dirty="0" smtClean="0">
                <a:solidFill>
                  <a:srgbClr val="FFFFCC"/>
                </a:solidFill>
              </a:rPr>
              <a:t> predisposition.  </a:t>
            </a:r>
            <a:r>
              <a:rPr lang="en-US" dirty="0" smtClean="0"/>
              <a:t>Class </a:t>
            </a:r>
            <a:r>
              <a:rPr lang="en-US" dirty="0" err="1" smtClean="0"/>
              <a:t>IIb</a:t>
            </a:r>
            <a:r>
              <a:rPr lang="en-US" dirty="0" smtClean="0"/>
              <a:t>, Level c.</a:t>
            </a:r>
          </a:p>
          <a:p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CC"/>
                </a:solidFill>
              </a:rPr>
              <a:t>Based on the 2015 PH guidelines, </a:t>
            </a:r>
            <a:r>
              <a:rPr lang="en-US" b="1" i="1" u="sng" dirty="0" smtClean="0">
                <a:solidFill>
                  <a:srgbClr val="FFFFCC"/>
                </a:solidFill>
              </a:rPr>
              <a:t>diuretic</a:t>
            </a:r>
            <a:r>
              <a:rPr lang="en-US" dirty="0" smtClean="0">
                <a:solidFill>
                  <a:srgbClr val="FFFFCC"/>
                </a:solidFill>
              </a:rPr>
              <a:t> treatment is recommended in patients with signs of RV failure and fluid retention. </a:t>
            </a:r>
            <a:r>
              <a:rPr lang="en-US" dirty="0" smtClean="0"/>
              <a:t>Class I, Level 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Continuous </a:t>
            </a:r>
            <a:r>
              <a:rPr lang="en-US" b="1" i="1" u="sng" dirty="0" smtClean="0">
                <a:solidFill>
                  <a:srgbClr val="FFFFCC"/>
                </a:solidFill>
              </a:rPr>
              <a:t>long-term O2 therapy </a:t>
            </a:r>
            <a:r>
              <a:rPr lang="en-US" dirty="0" smtClean="0">
                <a:solidFill>
                  <a:srgbClr val="FFFFCC"/>
                </a:solidFill>
              </a:rPr>
              <a:t>is recommended in patients when arterial blood O2 pressure is consistently &lt; 60 mmHg. </a:t>
            </a:r>
            <a:r>
              <a:rPr lang="en-US" dirty="0" smtClean="0"/>
              <a:t>Class I, Level c.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200" b="1" i="1" dirty="0" smtClean="0"/>
              <a:t>                                2015</a:t>
            </a:r>
            <a:r>
              <a:rPr lang="en-US" sz="1200" i="1" dirty="0" smtClean="0"/>
              <a:t> ESC/ERS Guidelines for the diagnosis and treatment of pulmonary hypertension .</a:t>
            </a:r>
            <a:endParaRPr lang="en-US" sz="1200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    Regular monitoring of the </a:t>
            </a:r>
            <a:r>
              <a:rPr lang="en-US" b="1" i="1" u="sng" dirty="0" smtClean="0">
                <a:solidFill>
                  <a:srgbClr val="FFFFCC"/>
                </a:solidFill>
              </a:rPr>
              <a:t>iron status </a:t>
            </a:r>
            <a:r>
              <a:rPr lang="en-US" dirty="0" smtClean="0">
                <a:solidFill>
                  <a:srgbClr val="FFFFCC"/>
                </a:solidFill>
              </a:rPr>
              <a:t>should be considered in these patients. If  iron deficiency be detected, a search for potential causes must be done and treatment should be considered.</a:t>
            </a: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FFFFCC"/>
                </a:solidFill>
              </a:rPr>
              <a:t>                 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                            </a:t>
            </a:r>
            <a:r>
              <a:rPr lang="en-US" sz="1200" b="1" i="1" dirty="0" smtClean="0"/>
              <a:t>2015</a:t>
            </a:r>
            <a:r>
              <a:rPr lang="en-US" sz="1200" i="1" dirty="0" smtClean="0"/>
              <a:t> ESC/ERS Guidelines for the diagnosis and treatment of pulmonary hypertension .</a:t>
            </a:r>
            <a:endParaRPr lang="en-US" sz="1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609600"/>
            <a:ext cx="10134600" cy="55165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sz="4700" b="1" dirty="0" smtClean="0"/>
          </a:p>
          <a:p>
            <a:pPr algn="ctr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i="1" dirty="0" smtClean="0">
                <a:solidFill>
                  <a:srgbClr val="FFFF00"/>
                </a:solidFill>
              </a:rPr>
              <a:t>Specific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9000" b="1" i="1" dirty="0" smtClean="0">
                <a:solidFill>
                  <a:srgbClr val="FFFF00"/>
                </a:solidFill>
              </a:rPr>
              <a:t> drug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6700" b="1" i="1" dirty="0" smtClean="0">
                <a:solidFill>
                  <a:srgbClr val="FFFF00"/>
                </a:solidFill>
              </a:rPr>
              <a:t> therapy</a:t>
            </a:r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endParaRPr lang="en-US" sz="1400" i="1" dirty="0" smtClean="0"/>
          </a:p>
          <a:p>
            <a:pPr>
              <a:buNone/>
            </a:pPr>
            <a:r>
              <a:rPr lang="en-US" sz="2500" i="1" dirty="0" smtClean="0"/>
              <a:t>                                                                    -</a:t>
            </a:r>
            <a:r>
              <a:rPr lang="en-US" sz="2500" i="1" dirty="0" err="1" smtClean="0"/>
              <a:t>Hachulla</a:t>
            </a:r>
            <a:r>
              <a:rPr lang="en-US" sz="2500" i="1" dirty="0" smtClean="0"/>
              <a:t>, </a:t>
            </a:r>
            <a:r>
              <a:rPr lang="en-US" sz="2500" i="1" dirty="0" err="1" smtClean="0"/>
              <a:t>E.,Coghlan</a:t>
            </a:r>
            <a:r>
              <a:rPr lang="en-US" sz="2500" i="1" dirty="0" smtClean="0"/>
              <a:t> ,G., EULAR Textbook on Systemic Sclerosis, 2013.</a:t>
            </a:r>
          </a:p>
          <a:p>
            <a:pPr>
              <a:buNone/>
            </a:pPr>
            <a:endParaRPr lang="en-US" sz="2500" i="1" dirty="0" smtClean="0"/>
          </a:p>
          <a:p>
            <a:pPr>
              <a:buNone/>
            </a:pPr>
            <a:r>
              <a:rPr lang="en-US" sz="2500" b="1" i="1" dirty="0" smtClean="0"/>
              <a:t>                                                      -  2015</a:t>
            </a:r>
            <a:r>
              <a:rPr lang="en-US" sz="2500" i="1" dirty="0" smtClean="0"/>
              <a:t> ESC/ERS Guidelines for the diagnosis and treatment of pulmonary hypertension .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 err="1" smtClean="0"/>
              <a:t>Haemodynamic</a:t>
            </a:r>
            <a:r>
              <a:rPr lang="en-US" dirty="0" smtClean="0"/>
              <a:t> definitions of pulmonary hypertension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0574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n-US" b="1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Endothelin</a:t>
            </a:r>
            <a:r>
              <a:rPr lang="en-US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receptor antagonists</a:t>
            </a:r>
            <a:endParaRPr lang="en-US" i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99"/>
                </a:solidFill>
              </a:rPr>
              <a:t>   </a:t>
            </a:r>
            <a:r>
              <a:rPr lang="en-US" b="1" i="1" dirty="0" err="1" smtClean="0">
                <a:solidFill>
                  <a:srgbClr val="FFFF99"/>
                </a:solidFill>
              </a:rPr>
              <a:t>Bosentan</a:t>
            </a:r>
            <a:r>
              <a:rPr lang="en-US" dirty="0" smtClean="0">
                <a:solidFill>
                  <a:srgbClr val="FFFF99"/>
                </a:solidFill>
              </a:rPr>
              <a:t> , an oral active dual </a:t>
            </a:r>
            <a:r>
              <a:rPr lang="en-US" dirty="0" err="1" smtClean="0">
                <a:solidFill>
                  <a:srgbClr val="FFFF99"/>
                </a:solidFill>
              </a:rPr>
              <a:t>endothelin</a:t>
            </a:r>
            <a:r>
              <a:rPr lang="en-US" dirty="0" smtClean="0">
                <a:solidFill>
                  <a:srgbClr val="FFFF99"/>
                </a:solidFill>
              </a:rPr>
              <a:t> receptor type A and B antagonist, is recommended of this class.</a:t>
            </a:r>
          </a:p>
          <a:p>
            <a:pPr>
              <a:buNone/>
            </a:pPr>
            <a:r>
              <a:rPr lang="en-US" dirty="0" smtClean="0">
                <a:solidFill>
                  <a:srgbClr val="FFFF99"/>
                </a:solidFill>
              </a:rPr>
              <a:t>   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FFCC"/>
                </a:solidFill>
              </a:rPr>
              <a:t>    The starting dosage is 62.5 mg twice daily and increased to 125 mg twice daily after 1month if there are no liver function test derangements or other important adverse effects.</a:t>
            </a:r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CC"/>
                </a:solidFill>
              </a:rPr>
              <a:t>In patients receiving </a:t>
            </a:r>
            <a:r>
              <a:rPr lang="en-US" dirty="0" err="1" smtClean="0">
                <a:solidFill>
                  <a:srgbClr val="FFFFCC"/>
                </a:solidFill>
              </a:rPr>
              <a:t>bosentan</a:t>
            </a:r>
            <a:r>
              <a:rPr lang="en-US" dirty="0" smtClean="0">
                <a:solidFill>
                  <a:srgbClr val="FFFFCC"/>
                </a:solidFill>
              </a:rPr>
              <a:t>, liver function testing should be performed monthly.</a:t>
            </a:r>
          </a:p>
          <a:p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0932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err="1" smtClean="0"/>
              <a:t>Phosphodiesterase</a:t>
            </a:r>
            <a:r>
              <a:rPr lang="en-US" b="1" i="1" dirty="0" smtClean="0"/>
              <a:t> type 5 inhibitors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b="1" dirty="0" err="1" smtClean="0">
                <a:solidFill>
                  <a:srgbClr val="FFFFCC"/>
                </a:solidFill>
              </a:rPr>
              <a:t>Sildenafil</a:t>
            </a:r>
            <a:r>
              <a:rPr lang="en-US" dirty="0" smtClean="0">
                <a:solidFill>
                  <a:srgbClr val="FFFFCC"/>
                </a:solidFill>
              </a:rPr>
              <a:t> and </a:t>
            </a:r>
            <a:r>
              <a:rPr lang="en-US" b="1" dirty="0" err="1" smtClean="0">
                <a:solidFill>
                  <a:srgbClr val="FFFFCC"/>
                </a:solidFill>
              </a:rPr>
              <a:t>tadalafil</a:t>
            </a:r>
            <a:r>
              <a:rPr lang="en-US" dirty="0" smtClean="0">
                <a:solidFill>
                  <a:srgbClr val="FFFFCC"/>
                </a:solidFill>
              </a:rPr>
              <a:t> are recommended of this class. Sildenafil,20 mg three times daily and tadalafil,20 mg once daily(and then increase to 40 mg daily) are recommended.</a:t>
            </a:r>
          </a:p>
          <a:p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CC"/>
                </a:solidFill>
              </a:rPr>
              <a:t>Most side effects of these drugs are mainly related to </a:t>
            </a:r>
            <a:r>
              <a:rPr lang="en-US" dirty="0" err="1" smtClean="0">
                <a:solidFill>
                  <a:srgbClr val="FFFFCC"/>
                </a:solidFill>
              </a:rPr>
              <a:t>vasodilation</a:t>
            </a:r>
            <a:r>
              <a:rPr lang="en-US" dirty="0" smtClean="0">
                <a:solidFill>
                  <a:srgbClr val="FFFFCC"/>
                </a:solidFill>
              </a:rPr>
              <a:t> including  of headache, flushing and </a:t>
            </a:r>
            <a:r>
              <a:rPr lang="en-US" dirty="0" err="1" smtClean="0">
                <a:solidFill>
                  <a:srgbClr val="FFFFCC"/>
                </a:solidFill>
              </a:rPr>
              <a:t>epistaxis</a:t>
            </a:r>
            <a:r>
              <a:rPr lang="en-US" dirty="0" smtClean="0">
                <a:solidFill>
                  <a:srgbClr val="FFFFCC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err="1" smtClean="0"/>
              <a:t>Prostacyclin</a:t>
            </a:r>
            <a:r>
              <a:rPr lang="en-US" b="1" i="1" dirty="0" smtClean="0"/>
              <a:t> analogues and </a:t>
            </a:r>
            <a:r>
              <a:rPr lang="en-US" b="1" i="1" dirty="0" err="1" smtClean="0"/>
              <a:t>prostacyclin</a:t>
            </a:r>
            <a:r>
              <a:rPr lang="en-US" b="1" i="1" dirty="0" smtClean="0"/>
              <a:t> receptor agonists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>
                <a:solidFill>
                  <a:srgbClr val="FFFFCC"/>
                </a:solidFill>
              </a:rPr>
              <a:t>Iloprost</a:t>
            </a:r>
            <a:r>
              <a:rPr lang="en-US" dirty="0" smtClean="0">
                <a:solidFill>
                  <a:srgbClr val="FFFFCC"/>
                </a:solidFill>
              </a:rPr>
              <a:t> is a chemically stable </a:t>
            </a:r>
            <a:r>
              <a:rPr lang="en-US" dirty="0" err="1" smtClean="0">
                <a:solidFill>
                  <a:srgbClr val="FFFFCC"/>
                </a:solidFill>
              </a:rPr>
              <a:t>prostacyclin</a:t>
            </a:r>
            <a:r>
              <a:rPr lang="en-US" dirty="0" smtClean="0">
                <a:solidFill>
                  <a:srgbClr val="FFFFCC"/>
                </a:solidFill>
              </a:rPr>
              <a:t> analogue available as intravenous or aerosol administration.</a:t>
            </a:r>
          </a:p>
          <a:p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b="1" i="1" dirty="0" smtClean="0"/>
              <a:t>Inhaled </a:t>
            </a:r>
            <a:r>
              <a:rPr lang="en-US" b="1" i="1" dirty="0" err="1" smtClean="0"/>
              <a:t>iloprost</a:t>
            </a:r>
            <a:endParaRPr lang="en-US" i="1" dirty="0" smtClean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Overall, inhaled </a:t>
            </a:r>
            <a:r>
              <a:rPr lang="en-US" dirty="0" err="1" smtClean="0">
                <a:solidFill>
                  <a:srgbClr val="FFFF99"/>
                </a:solidFill>
              </a:rPr>
              <a:t>iloprost</a:t>
            </a:r>
            <a:r>
              <a:rPr lang="en-US" dirty="0" smtClean="0">
                <a:solidFill>
                  <a:srgbClr val="FFFF99"/>
                </a:solidFill>
              </a:rPr>
              <a:t> was well tolerated. The inhaled form has been shown to improve exercise tolerance and symptoms when administered 6-9 times daily. The most frequent side effects are jaw pain and flushing.</a:t>
            </a:r>
          </a:p>
          <a:p>
            <a:pPr>
              <a:buBlip>
                <a:blip r:embed="rId2"/>
              </a:buBlip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Intravenous </a:t>
            </a:r>
            <a:r>
              <a:rPr lang="en-US" b="1" dirty="0" err="1" smtClean="0"/>
              <a:t>iloprost</a:t>
            </a:r>
            <a:endParaRPr lang="en-US" dirty="0" smtClean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Intravenous </a:t>
            </a:r>
            <a:r>
              <a:rPr lang="en-US" dirty="0" err="1" smtClean="0">
                <a:solidFill>
                  <a:srgbClr val="FFFF99"/>
                </a:solidFill>
              </a:rPr>
              <a:t>iloprost</a:t>
            </a:r>
            <a:r>
              <a:rPr lang="en-US" dirty="0" smtClean="0">
                <a:solidFill>
                  <a:srgbClr val="FFFF99"/>
                </a:solidFill>
              </a:rPr>
              <a:t> with starting dose of 0.5ng/kg/min and increase to maximum dose 2ng/kg/min for 6 hour in 5 consecutive days, has shown exercise performance and hemodynamic benefits.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FFFF00"/>
                </a:solidFill>
                <a:latin typeface="Comic Sans MS" pitchFamily="66" charset="0"/>
              </a:rPr>
              <a:t>Transplantation</a:t>
            </a:r>
            <a:endParaRPr lang="en-US" sz="5400" i="1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err="1" smtClean="0">
                <a:solidFill>
                  <a:srgbClr val="FFFF99"/>
                </a:solidFill>
              </a:rPr>
              <a:t>SSc</a:t>
            </a:r>
            <a:r>
              <a:rPr lang="en-US" dirty="0" smtClean="0">
                <a:solidFill>
                  <a:srgbClr val="FFFF99"/>
                </a:solidFill>
              </a:rPr>
              <a:t> should not be considered as an a priori contraindication for lung transplantation.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00"/>
                </a:solidFill>
              </a:rPr>
              <a:t>About indications and contraindications for transplantation in patients with systemic sclerosis: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066800"/>
            <a:ext cx="607325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decision making must be with a special focus on 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digestive (gastro-esophageal reflux disease and intestinal disease),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 cardiac,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 renal and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olidFill>
                  <a:srgbClr val="FFFF99"/>
                </a:solidFill>
              </a:rPr>
              <a:t> </a:t>
            </a:r>
            <a:r>
              <a:rPr lang="en-US" dirty="0" err="1" smtClean="0">
                <a:solidFill>
                  <a:srgbClr val="FFFF99"/>
                </a:solidFill>
              </a:rPr>
              <a:t>cutaneous</a:t>
            </a:r>
            <a:r>
              <a:rPr lang="en-US" dirty="0" smtClean="0">
                <a:solidFill>
                  <a:srgbClr val="FFFF99"/>
                </a:solidFill>
              </a:rPr>
              <a:t> involvement.</a:t>
            </a:r>
            <a:endParaRPr lang="en-US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solidFill>
                  <a:srgbClr val="FFFF99"/>
                </a:solidFill>
              </a:rPr>
              <a:t>The treatment algorithm of our center is shown in next figure.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i="1" dirty="0" smtClean="0">
                <a:solidFill>
                  <a:srgbClr val="FFFF99"/>
                </a:solidFill>
                <a:latin typeface="Comic Sans MS" pitchFamily="66" charset="0"/>
              </a:rPr>
              <a:t>Achievement/maintenance of a low-risk profile considered to be an adequate treatment response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i="1" dirty="0" smtClean="0">
                <a:solidFill>
                  <a:srgbClr val="FFFF99"/>
                </a:solidFill>
              </a:rPr>
              <a:t>In our center assessment of the patients and timing for the follow-up is based on the next table.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600" y="8382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800" dirty="0" smtClean="0">
                <a:solidFill>
                  <a:srgbClr val="FFFF00"/>
                </a:solidFill>
              </a:rPr>
              <a:t>     </a:t>
            </a:r>
          </a:p>
          <a:p>
            <a:pPr>
              <a:buNone/>
            </a:pPr>
            <a:r>
              <a:rPr lang="en-US" sz="8800" dirty="0" smtClean="0">
                <a:solidFill>
                  <a:srgbClr val="FFFF00"/>
                </a:solidFill>
              </a:rPr>
              <a:t>          OR</a:t>
            </a:r>
            <a:endParaRPr lang="en-US" sz="8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60000"/>
              </a:lnSpc>
            </a:pPr>
            <a:r>
              <a:rPr lang="en-US" dirty="0" smtClean="0">
                <a:solidFill>
                  <a:srgbClr val="FFFF99"/>
                </a:solidFill>
              </a:rPr>
              <a:t>After twice echocardiography within three months with evidence of  intermediate to high </a:t>
            </a:r>
            <a:r>
              <a:rPr lang="en-US" dirty="0" err="1" smtClean="0">
                <a:solidFill>
                  <a:srgbClr val="FFFF99"/>
                </a:solidFill>
              </a:rPr>
              <a:t>echocardiographic</a:t>
            </a:r>
            <a:r>
              <a:rPr lang="en-US" dirty="0" smtClean="0">
                <a:solidFill>
                  <a:srgbClr val="FFFF99"/>
                </a:solidFill>
              </a:rPr>
              <a:t> probability of pulmonary hypertension               </a:t>
            </a:r>
            <a:r>
              <a:rPr lang="en-US" sz="4800" b="1" dirty="0" smtClean="0"/>
              <a:t>and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FFFF99"/>
                </a:solidFill>
              </a:rPr>
              <a:t>after R/O PVOD, we start the treatment of PH with </a:t>
            </a:r>
            <a:r>
              <a:rPr lang="en-US" sz="3600" dirty="0" err="1" smtClean="0">
                <a:solidFill>
                  <a:srgbClr val="FFFF99"/>
                </a:solidFill>
              </a:rPr>
              <a:t>Phosphodiesterase</a:t>
            </a:r>
            <a:r>
              <a:rPr lang="en-US" sz="3600" dirty="0" smtClean="0">
                <a:solidFill>
                  <a:srgbClr val="FFFF99"/>
                </a:solidFill>
              </a:rPr>
              <a:t> type5  inhibitor  ,</a:t>
            </a:r>
            <a:r>
              <a:rPr lang="en-US" sz="3600" b="1" dirty="0" err="1" smtClean="0">
                <a:solidFill>
                  <a:srgbClr val="FFFF99"/>
                </a:solidFill>
              </a:rPr>
              <a:t>Tadalafil</a:t>
            </a:r>
            <a:r>
              <a:rPr lang="en-US" sz="3600" dirty="0" smtClean="0">
                <a:solidFill>
                  <a:srgbClr val="FFFF99"/>
                </a:solidFill>
              </a:rPr>
              <a:t> .</a:t>
            </a:r>
            <a:endParaRPr lang="en-US" sz="3600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FFCC"/>
                </a:solidFill>
              </a:rPr>
              <a:t>Mechanisms of pulmonary hypertension in systemic sclerosis:</a:t>
            </a:r>
            <a:r>
              <a:rPr lang="en-US" b="1" dirty="0" smtClean="0">
                <a:solidFill>
                  <a:srgbClr val="FFFFCC"/>
                </a:solidFill>
              </a:rPr>
              <a:t/>
            </a:r>
            <a:br>
              <a:rPr lang="en-US" b="1" dirty="0" smtClean="0">
                <a:solidFill>
                  <a:srgbClr val="FFFFCC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sz="3400" dirty="0" smtClean="0">
                <a:solidFill>
                  <a:srgbClr val="FFFFCC"/>
                </a:solidFill>
              </a:rPr>
              <a:t>PH with proliferative pulmonary </a:t>
            </a:r>
            <a:r>
              <a:rPr lang="en-US" sz="3400" dirty="0" err="1" smtClean="0">
                <a:solidFill>
                  <a:srgbClr val="FFFFCC"/>
                </a:solidFill>
              </a:rPr>
              <a:t>vasculopathy</a:t>
            </a:r>
            <a:r>
              <a:rPr lang="en-US" sz="3400" dirty="0" smtClean="0">
                <a:solidFill>
                  <a:srgbClr val="FFFFCC"/>
                </a:solidFill>
              </a:rPr>
              <a:t> = PAH   </a:t>
            </a:r>
          </a:p>
          <a:p>
            <a:pPr>
              <a:lnSpc>
                <a:spcPct val="170000"/>
              </a:lnSpc>
              <a:buNone/>
            </a:pPr>
            <a:r>
              <a:rPr lang="en-US" sz="3400" dirty="0" smtClean="0">
                <a:solidFill>
                  <a:srgbClr val="FFFFCC"/>
                </a:solidFill>
              </a:rPr>
              <a:t>PH associated with lung fibrosis</a:t>
            </a:r>
          </a:p>
          <a:p>
            <a:pPr>
              <a:lnSpc>
                <a:spcPct val="170000"/>
              </a:lnSpc>
              <a:buNone/>
            </a:pPr>
            <a:r>
              <a:rPr lang="en-US" sz="3400" dirty="0" smtClean="0">
                <a:solidFill>
                  <a:srgbClr val="FFFFCC"/>
                </a:solidFill>
              </a:rPr>
              <a:t>Pulmonary Venous hypertension</a:t>
            </a:r>
          </a:p>
          <a:p>
            <a:pPr>
              <a:lnSpc>
                <a:spcPct val="170000"/>
              </a:lnSpc>
              <a:buNone/>
            </a:pPr>
            <a:r>
              <a:rPr lang="en-US" sz="3400" dirty="0" smtClean="0">
                <a:solidFill>
                  <a:srgbClr val="FFFFCC"/>
                </a:solidFill>
              </a:rPr>
              <a:t>pulmonary </a:t>
            </a:r>
            <a:r>
              <a:rPr lang="en-US" sz="3400" dirty="0" err="1" smtClean="0">
                <a:solidFill>
                  <a:srgbClr val="FFFFCC"/>
                </a:solidFill>
              </a:rPr>
              <a:t>veno</a:t>
            </a:r>
            <a:r>
              <a:rPr lang="en-US" sz="3400" dirty="0" smtClean="0">
                <a:solidFill>
                  <a:srgbClr val="FFFFCC"/>
                </a:solidFill>
              </a:rPr>
              <a:t>-occlusive disease(PVOD)</a:t>
            </a:r>
          </a:p>
          <a:p>
            <a:pPr>
              <a:buFontTx/>
              <a:buChar char="-"/>
            </a:pPr>
            <a:endParaRPr lang="en-US" sz="3400" dirty="0" smtClean="0">
              <a:solidFill>
                <a:srgbClr val="FFFFCC"/>
              </a:solidFill>
            </a:endParaRPr>
          </a:p>
          <a:p>
            <a:pPr>
              <a:buFontTx/>
              <a:buChar char="-"/>
            </a:pPr>
            <a:endParaRPr lang="en-US" dirty="0" smtClean="0">
              <a:solidFill>
                <a:srgbClr val="FFFFCC"/>
              </a:solidFill>
            </a:endParaRPr>
          </a:p>
          <a:p>
            <a:endParaRPr lang="en-US" dirty="0" smtClean="0">
              <a:solidFill>
                <a:srgbClr val="FFFFCC"/>
              </a:solidFill>
            </a:endParaRPr>
          </a:p>
          <a:p>
            <a:pPr>
              <a:buNone/>
            </a:pPr>
            <a:r>
              <a:rPr lang="en-US" sz="1400" i="1" dirty="0" smtClean="0">
                <a:solidFill>
                  <a:srgbClr val="FFFFCC"/>
                </a:solidFill>
              </a:rPr>
              <a:t>                                                                                             </a:t>
            </a:r>
            <a:r>
              <a:rPr lang="en-US" sz="1400" i="1" dirty="0" err="1" smtClean="0">
                <a:solidFill>
                  <a:srgbClr val="FFFFCC"/>
                </a:solidFill>
              </a:rPr>
              <a:t>Hachulla</a:t>
            </a:r>
            <a:r>
              <a:rPr lang="en-US" sz="1400" i="1" dirty="0" smtClean="0">
                <a:solidFill>
                  <a:srgbClr val="FFFFCC"/>
                </a:solidFill>
              </a:rPr>
              <a:t>, </a:t>
            </a:r>
            <a:r>
              <a:rPr lang="en-US" sz="1400" i="1" dirty="0" err="1" smtClean="0">
                <a:solidFill>
                  <a:srgbClr val="FFFFCC"/>
                </a:solidFill>
              </a:rPr>
              <a:t>E.,Coghlan</a:t>
            </a:r>
            <a:r>
              <a:rPr lang="en-US" sz="1400" i="1" dirty="0" smtClean="0">
                <a:solidFill>
                  <a:srgbClr val="FFFFCC"/>
                </a:solidFill>
              </a:rPr>
              <a:t> ,G., EULAR Textbook on Systemic Sclerosis, 2013.</a:t>
            </a:r>
          </a:p>
          <a:p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38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500AD1-6CF6-4269-BFF0-358D94C6C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A500AD1-6CF6-4269-BFF0-358D94C6CE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5A4E72-089B-4F6D-92C8-2084F8990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D5A4E72-089B-4F6D-92C8-2084F89904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CBDCEE-3D38-43F0-B5D0-1FA4939F2D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AACBDCEE-3D38-43F0-B5D0-1FA4939F2D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i="1" dirty="0" smtClean="0">
                <a:latin typeface="Algerian" pitchFamily="82" charset="0"/>
              </a:rPr>
              <a:t>OUR DATA</a:t>
            </a:r>
            <a:endParaRPr lang="en-US" sz="8000" b="1" i="1" dirty="0">
              <a:latin typeface="Algerian" pitchFamily="8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6553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 total of 262 patients  who underwent TTE:</a:t>
            </a:r>
          </a:p>
          <a:p>
            <a:endParaRPr lang="en-US" sz="3600" b="1" dirty="0" smtClean="0"/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latin typeface="Comic Sans MS" pitchFamily="66" charset="0"/>
              </a:rPr>
              <a:t>Patints</a:t>
            </a:r>
            <a:r>
              <a:rPr lang="en-US" sz="3200" b="1" dirty="0" smtClean="0">
                <a:latin typeface="Comic Sans MS" pitchFamily="66" charset="0"/>
              </a:rPr>
              <a:t> with </a:t>
            </a:r>
            <a:r>
              <a:rPr lang="en-US" sz="2800" b="1" dirty="0" smtClean="0">
                <a:solidFill>
                  <a:srgbClr val="FFFFCC"/>
                </a:solidFill>
                <a:latin typeface="Comic Sans MS" pitchFamily="66" charset="0"/>
              </a:rPr>
              <a:t>Peak tricuspid regurgitation velocity &gt;2.8 m/s</a:t>
            </a:r>
            <a:r>
              <a:rPr lang="en-US" sz="3200" b="1" dirty="0" smtClean="0">
                <a:solidFill>
                  <a:srgbClr val="FFFFCC"/>
                </a:solidFill>
                <a:latin typeface="Comic Sans MS" pitchFamily="66" charset="0"/>
              </a:rPr>
              <a:t>:71 (27%)</a:t>
            </a:r>
          </a:p>
          <a:p>
            <a:endParaRPr lang="en-US" sz="2800" dirty="0" smtClean="0"/>
          </a:p>
          <a:p>
            <a:endParaRPr lang="en-US" sz="2800" dirty="0" smtClean="0">
              <a:solidFill>
                <a:srgbClr val="FFFFCC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b="1" dirty="0" err="1" smtClean="0"/>
              <a:t>Patints</a:t>
            </a:r>
            <a:r>
              <a:rPr lang="en-US" sz="3500" b="1" dirty="0" smtClean="0"/>
              <a:t> with     RA area:24 </a:t>
            </a:r>
            <a:r>
              <a:rPr lang="en-US" sz="3500" b="1" dirty="0" smtClean="0">
                <a:solidFill>
                  <a:srgbClr val="FFFFCC"/>
                </a:solidFill>
              </a:rPr>
              <a:t>(9.2%)</a:t>
            </a:r>
            <a:endParaRPr lang="en-US" sz="3500" b="1" dirty="0" smtClean="0"/>
          </a:p>
          <a:p>
            <a:endParaRPr lang="en-US" sz="3500" b="1" dirty="0" smtClean="0"/>
          </a:p>
          <a:p>
            <a:r>
              <a:rPr lang="en-US" sz="3500" b="1" dirty="0" err="1" smtClean="0"/>
              <a:t>Patints</a:t>
            </a:r>
            <a:r>
              <a:rPr lang="en-US" sz="3500" b="1" dirty="0" smtClean="0"/>
              <a:t> with     RV size:32 </a:t>
            </a:r>
            <a:r>
              <a:rPr lang="en-US" sz="3500" b="1" dirty="0" smtClean="0">
                <a:solidFill>
                  <a:srgbClr val="FFFFCC"/>
                </a:solidFill>
              </a:rPr>
              <a:t>(12.2%)</a:t>
            </a:r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3200" b="1" dirty="0" err="1" smtClean="0"/>
              <a:t>Patints</a:t>
            </a:r>
            <a:r>
              <a:rPr lang="en-US" sz="3200" b="1" dirty="0" smtClean="0"/>
              <a:t> with </a:t>
            </a:r>
            <a:r>
              <a:rPr lang="en-US" sz="3200" b="1" dirty="0" smtClean="0">
                <a:solidFill>
                  <a:srgbClr val="FFFFCC"/>
                </a:solidFill>
              </a:rPr>
              <a:t>LV diastolic dysfunction:  </a:t>
            </a:r>
            <a:r>
              <a:rPr lang="en-US" sz="3200" b="1" dirty="0" smtClean="0"/>
              <a:t>24 </a:t>
            </a:r>
            <a:r>
              <a:rPr lang="en-US" sz="3200" b="1" dirty="0" smtClean="0">
                <a:solidFill>
                  <a:srgbClr val="FFFFCC"/>
                </a:solidFill>
              </a:rPr>
              <a:t>(9.2%)</a:t>
            </a:r>
            <a:endParaRPr lang="en-US" sz="3200" b="1" dirty="0"/>
          </a:p>
        </p:txBody>
      </p:sp>
      <p:sp>
        <p:nvSpPr>
          <p:cNvPr id="4" name="Up Arrow 3"/>
          <p:cNvSpPr/>
          <p:nvPr/>
        </p:nvSpPr>
        <p:spPr>
          <a:xfrm>
            <a:off x="3429000" y="3048000"/>
            <a:ext cx="484632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3429000" y="1828800"/>
            <a:ext cx="484632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sz="4000" b="1" i="1" dirty="0" smtClean="0">
                <a:solidFill>
                  <a:srgbClr val="FFFFCC"/>
                </a:solidFill>
                <a:latin typeface="Comic Sans MS" pitchFamily="66" charset="0"/>
              </a:rPr>
              <a:t>23 patients underwent RHC .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50% concordance between ECHO and RHC results.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/>
          </a:p>
        </p:txBody>
      </p:sp>
      <p:pic>
        <p:nvPicPr>
          <p:cNvPr id="2050" name="Picture 2" descr="C:\Users\user\Pictures\Sepas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6858000" cy="51054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FF00"/>
                </a:solidFill>
                <a:latin typeface="Comic Sans MS" pitchFamily="66" charset="0"/>
              </a:rPr>
              <a:t>PVOD is an important point in systemic </a:t>
            </a:r>
            <a:r>
              <a:rPr lang="en-US" b="1" i="1" dirty="0" err="1" smtClean="0">
                <a:solidFill>
                  <a:srgbClr val="FFFF00"/>
                </a:solidFill>
                <a:latin typeface="Comic Sans MS" pitchFamily="66" charset="0"/>
              </a:rPr>
              <a:t>sclerosis,therefore</a:t>
            </a:r>
            <a:r>
              <a:rPr lang="en-US" b="1" i="1" dirty="0" smtClean="0">
                <a:solidFill>
                  <a:srgbClr val="FFFF00"/>
                </a:solidFill>
                <a:latin typeface="Comic Sans MS" pitchFamily="66" charset="0"/>
              </a:rPr>
              <a:t> briefly explained:</a:t>
            </a:r>
            <a:endParaRPr lang="en-US" b="1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FFCC"/>
                </a:solidFill>
              </a:rPr>
              <a:t>Pulmonary </a:t>
            </a:r>
            <a:r>
              <a:rPr lang="en-US" dirty="0" err="1" smtClean="0">
                <a:solidFill>
                  <a:srgbClr val="FFFFCC"/>
                </a:solidFill>
              </a:rPr>
              <a:t>veno</a:t>
            </a:r>
            <a:r>
              <a:rPr lang="en-US" dirty="0" smtClean="0">
                <a:solidFill>
                  <a:srgbClr val="FFFFCC"/>
                </a:solidFill>
              </a:rPr>
              <a:t>-occlusive disease (PVOD) is a rare condition that represents a small subgroup of adult patients with pulmonary hypertension (PH) 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1727</TotalTime>
  <Words>1717</Words>
  <Application>Microsoft Office PowerPoint</Application>
  <PresentationFormat>On-screen Show (4:3)</PresentationFormat>
  <Paragraphs>362</Paragraphs>
  <Slides>75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Verve</vt:lpstr>
      <vt:lpstr>Guidelines for the diagnosis and treatment of Pulmonary hypertension  associated with systemic sclerosis </vt:lpstr>
      <vt:lpstr>Slide 2</vt:lpstr>
      <vt:lpstr> </vt:lpstr>
      <vt:lpstr>Slide 4</vt:lpstr>
      <vt:lpstr>Haemodynamic definitions of pulmonary hypertension</vt:lpstr>
      <vt:lpstr>Slide 6</vt:lpstr>
      <vt:lpstr>Mechanisms of pulmonary hypertension in systemic sclerosis: </vt:lpstr>
      <vt:lpstr>Slide 8</vt:lpstr>
      <vt:lpstr>Slide 9</vt:lpstr>
      <vt:lpstr>Slide 10</vt:lpstr>
      <vt:lpstr>Slide 11</vt:lpstr>
      <vt:lpstr>Slide 12</vt:lpstr>
      <vt:lpstr>Slide 13</vt:lpstr>
      <vt:lpstr>Ill defined centrilobular nodules of ground glass density </vt:lpstr>
      <vt:lpstr>Slide 15</vt:lpstr>
      <vt:lpstr>Slide 16</vt:lpstr>
      <vt:lpstr>Slide 17</vt:lpstr>
      <vt:lpstr>Slide 18</vt:lpstr>
      <vt:lpstr>Slide 19</vt:lpstr>
      <vt:lpstr>Slide 20</vt:lpstr>
      <vt:lpstr>other echo ‘PH signs’</vt:lpstr>
      <vt:lpstr>Slide 22</vt:lpstr>
      <vt:lpstr>Slide 23</vt:lpstr>
      <vt:lpstr>Slide 24</vt:lpstr>
      <vt:lpstr> Biomarkers: </vt:lpstr>
      <vt:lpstr>Slide 26</vt:lpstr>
      <vt:lpstr>Slide 27</vt:lpstr>
      <vt:lpstr>Slide 28</vt:lpstr>
      <vt:lpstr>Slide 29</vt:lpstr>
      <vt:lpstr> Right heart catheterization(RHC)  </vt:lpstr>
      <vt:lpstr>Slide 31</vt:lpstr>
      <vt:lpstr>Slide 32</vt:lpstr>
      <vt:lpstr>Slide 33</vt:lpstr>
      <vt:lpstr>Slide 34</vt:lpstr>
      <vt:lpstr>Slide 35</vt:lpstr>
      <vt:lpstr> Therapy </vt:lpstr>
      <vt:lpstr>Slide 37</vt:lpstr>
      <vt:lpstr>Slide 38</vt:lpstr>
      <vt:lpstr>Slide 39</vt:lpstr>
      <vt:lpstr>Slide 40</vt:lpstr>
      <vt:lpstr>Slide 41</vt:lpstr>
      <vt:lpstr>Slide 42</vt:lpstr>
      <vt:lpstr> General measures </vt:lpstr>
      <vt:lpstr>Slide 44</vt:lpstr>
      <vt:lpstr>Slide 45</vt:lpstr>
      <vt:lpstr>Slide 46</vt:lpstr>
      <vt:lpstr>Slide 47</vt:lpstr>
      <vt:lpstr>Slide 48</vt:lpstr>
      <vt:lpstr>Slide 49</vt:lpstr>
      <vt:lpstr>Endothelin receptor antagonists</vt:lpstr>
      <vt:lpstr>Slide 51</vt:lpstr>
      <vt:lpstr>Slide 52</vt:lpstr>
      <vt:lpstr> Phosphodiesterase type 5 inhibitors </vt:lpstr>
      <vt:lpstr>Slide 54</vt:lpstr>
      <vt:lpstr> Prostacyclin analogues and prostacyclin receptor agonists </vt:lpstr>
      <vt:lpstr>Slide 56</vt:lpstr>
      <vt:lpstr>Slide 57</vt:lpstr>
      <vt:lpstr>Transplantation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OUR DATA</vt:lpstr>
      <vt:lpstr>Slide 72</vt:lpstr>
      <vt:lpstr>Slide 73</vt:lpstr>
      <vt:lpstr>Slide 74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hypertension  associated with systemic sclerosis</dc:title>
  <dc:creator>user</dc:creator>
  <cp:lastModifiedBy>user</cp:lastModifiedBy>
  <cp:revision>208</cp:revision>
  <dcterms:created xsi:type="dcterms:W3CDTF">2017-03-22T08:08:22Z</dcterms:created>
  <dcterms:modified xsi:type="dcterms:W3CDTF">2017-05-17T09:56:11Z</dcterms:modified>
</cp:coreProperties>
</file>