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0"/>
  </p:notesMasterIdLst>
  <p:sldIdLst>
    <p:sldId id="411" r:id="rId2"/>
    <p:sldId id="258" r:id="rId3"/>
    <p:sldId id="415" r:id="rId4"/>
    <p:sldId id="408" r:id="rId5"/>
    <p:sldId id="414" r:id="rId6"/>
    <p:sldId id="259" r:id="rId7"/>
    <p:sldId id="260" r:id="rId8"/>
    <p:sldId id="261" r:id="rId9"/>
    <p:sldId id="262" r:id="rId10"/>
    <p:sldId id="264"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418" r:id="rId26"/>
    <p:sldId id="282" r:id="rId27"/>
    <p:sldId id="419"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400" r:id="rId45"/>
    <p:sldId id="420" r:id="rId46"/>
    <p:sldId id="300" r:id="rId47"/>
    <p:sldId id="301" r:id="rId48"/>
    <p:sldId id="302" r:id="rId49"/>
    <p:sldId id="303" r:id="rId50"/>
    <p:sldId id="304" r:id="rId51"/>
    <p:sldId id="305" r:id="rId52"/>
    <p:sldId id="306" r:id="rId53"/>
    <p:sldId id="307" r:id="rId54"/>
    <p:sldId id="308" r:id="rId55"/>
    <p:sldId id="309" r:id="rId56"/>
    <p:sldId id="310" r:id="rId57"/>
    <p:sldId id="40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9" r:id="rId94"/>
    <p:sldId id="350" r:id="rId95"/>
    <p:sldId id="402" r:id="rId96"/>
    <p:sldId id="351" r:id="rId97"/>
    <p:sldId id="352" r:id="rId98"/>
    <p:sldId id="353" r:id="rId99"/>
    <p:sldId id="354" r:id="rId100"/>
    <p:sldId id="355" r:id="rId101"/>
    <p:sldId id="356" r:id="rId102"/>
    <p:sldId id="357" r:id="rId103"/>
    <p:sldId id="358" r:id="rId104"/>
    <p:sldId id="359" r:id="rId105"/>
    <p:sldId id="360" r:id="rId106"/>
    <p:sldId id="361" r:id="rId107"/>
    <p:sldId id="42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416" r:id="rId123"/>
    <p:sldId id="417" r:id="rId124"/>
    <p:sldId id="377" r:id="rId125"/>
    <p:sldId id="378" r:id="rId126"/>
    <p:sldId id="379" r:id="rId127"/>
    <p:sldId id="380" r:id="rId128"/>
    <p:sldId id="381" r:id="rId129"/>
    <p:sldId id="382" r:id="rId130"/>
    <p:sldId id="383" r:id="rId131"/>
    <p:sldId id="384" r:id="rId132"/>
    <p:sldId id="385" r:id="rId133"/>
    <p:sldId id="413" r:id="rId134"/>
    <p:sldId id="412" r:id="rId135"/>
    <p:sldId id="403" r:id="rId136"/>
    <p:sldId id="387" r:id="rId137"/>
    <p:sldId id="410" r:id="rId138"/>
    <p:sldId id="388" r:id="rId139"/>
    <p:sldId id="389" r:id="rId140"/>
    <p:sldId id="390" r:id="rId141"/>
    <p:sldId id="391" r:id="rId142"/>
    <p:sldId id="392" r:id="rId143"/>
    <p:sldId id="393" r:id="rId144"/>
    <p:sldId id="394" r:id="rId145"/>
    <p:sldId id="395" r:id="rId146"/>
    <p:sldId id="396" r:id="rId147"/>
    <p:sldId id="399" r:id="rId148"/>
    <p:sldId id="404" r:id="rId1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2490" y="-8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633AD0-88D0-4A3E-8532-5F472A9E0662}" type="datetimeFigureOut">
              <a:rPr lang="en-US" smtClean="0"/>
              <a:pPr/>
              <a:t>7/31/2017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DCAFC-4306-43D1-891D-A5AE951F82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150938" y="692150"/>
            <a:ext cx="4556125" cy="3416300"/>
          </a:xfrm>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7A2158F0-A26A-4436-9DD8-BFCA1DF3565D}" type="slidenum">
              <a:rPr lang="en-US" altLang="ko-KR" smtClean="0"/>
              <a:pPr/>
              <a:t>1</a:t>
            </a:fld>
            <a:endParaRPr lang="en-US" altLang="ko-K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389F740-6840-457E-89C5-939EB1AE6B80}" type="slidenum">
              <a:rPr lang="en-US" smtClean="0"/>
              <a:pPr>
                <a:defRPr/>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DDCAFC-4306-43D1-891D-A5AE951F82D0}" type="slidenum">
              <a:rPr lang="en-US" smtClean="0"/>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121</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122</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123</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124</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125</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126</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127</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128</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130</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131</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132</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133</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134</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135</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136</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137</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138</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140</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141</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142</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143</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144</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145</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146</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147</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148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E87006F-32BB-4356-9EA0-8A7411D55EF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DED0FC-F1FB-4DE0-BEB6-8509D7E8474B}"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9D13AF-8A45-4F17-885F-73D1D2D99851}"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AA345F-4E65-4742-9F17-6F58876A91D2}"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9D13AF-8A45-4F17-885F-73D1D2D99851}"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9D13AF-8A45-4F17-885F-73D1D2D99851}"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DDCAFC-4306-43D1-891D-A5AE951F82D0}"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9D13AF-8A45-4F17-885F-73D1D2D99851}"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5AA6FF7-E8AD-4B2E-8B2F-CD222B62852A}" type="datetimeFigureOut">
              <a:rPr lang="en-US" smtClean="0"/>
              <a:pPr/>
              <a:t>7/31/2017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EDEDFBE-F195-4975-B5CC-1FC6F3E279A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AA6FF7-E8AD-4B2E-8B2F-CD222B62852A}" type="datetimeFigureOut">
              <a:rPr lang="en-US" smtClean="0"/>
              <a:pPr/>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EDFBE-F195-4975-B5CC-1FC6F3E279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AA6FF7-E8AD-4B2E-8B2F-CD222B62852A}" type="datetimeFigureOut">
              <a:rPr lang="en-US" smtClean="0"/>
              <a:pPr/>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EDFBE-F195-4975-B5CC-1FC6F3E279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AA6FF7-E8AD-4B2E-8B2F-CD222B62852A}" type="datetimeFigureOut">
              <a:rPr lang="en-US" smtClean="0"/>
              <a:pPr/>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EDFBE-F195-4975-B5CC-1FC6F3E279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AA6FF7-E8AD-4B2E-8B2F-CD222B62852A}" type="datetimeFigureOut">
              <a:rPr lang="en-US" smtClean="0"/>
              <a:pPr/>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EDEDFBE-F195-4975-B5CC-1FC6F3E279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AA6FF7-E8AD-4B2E-8B2F-CD222B62852A}" type="datetimeFigureOut">
              <a:rPr lang="en-US" smtClean="0"/>
              <a:pPr/>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EDFBE-F195-4975-B5CC-1FC6F3E279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AA6FF7-E8AD-4B2E-8B2F-CD222B62852A}" type="datetimeFigureOut">
              <a:rPr lang="en-US" smtClean="0"/>
              <a:pPr/>
              <a:t>7/31/2017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EDFBE-F195-4975-B5CC-1FC6F3E279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AA6FF7-E8AD-4B2E-8B2F-CD222B62852A}" type="datetimeFigureOut">
              <a:rPr lang="en-US" smtClean="0"/>
              <a:pPr/>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EDFBE-F195-4975-B5CC-1FC6F3E279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A6FF7-E8AD-4B2E-8B2F-CD222B62852A}" type="datetimeFigureOut">
              <a:rPr lang="en-US" smtClean="0"/>
              <a:pPr/>
              <a:t>7/31/2017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EDFBE-F195-4975-B5CC-1FC6F3E279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AA6FF7-E8AD-4B2E-8B2F-CD222B62852A}" type="datetimeFigureOut">
              <a:rPr lang="en-US" smtClean="0"/>
              <a:pPr/>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EDFBE-F195-4975-B5CC-1FC6F3E279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AA6FF7-E8AD-4B2E-8B2F-CD222B62852A}" type="datetimeFigureOut">
              <a:rPr lang="en-US" smtClean="0"/>
              <a:pPr/>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EDFBE-F195-4975-B5CC-1FC6F3E279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5AA6FF7-E8AD-4B2E-8B2F-CD222B62852A}" type="datetimeFigureOut">
              <a:rPr lang="en-US" smtClean="0"/>
              <a:pPr/>
              <a:t>7/31/2017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EDEDFBE-F195-4975-B5CC-1FC6F3E279A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AED_Oimachi_06z1399sv.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4234" y="381001"/>
            <a:ext cx="8229600" cy="1762115"/>
          </a:xfrm>
        </p:spPr>
        <p:txBody>
          <a:bodyPr>
            <a:normAutofit/>
          </a:bodyPr>
          <a:lstStyle/>
          <a:p>
            <a:r>
              <a:rPr lang="en-US" sz="5400" dirty="0" smtClean="0">
                <a:latin typeface="Aharoni" pitchFamily="2" charset="-79"/>
                <a:cs typeface="Aharoni" pitchFamily="2" charset="-79"/>
              </a:rPr>
              <a:t> Electrical Therapies</a:t>
            </a:r>
            <a:endParaRPr lang="en-US" altLang="ko-KR" sz="5400" b="1" dirty="0" smtClean="0">
              <a:solidFill>
                <a:srgbClr val="FFFF00"/>
              </a:solidFill>
            </a:endParaRPr>
          </a:p>
        </p:txBody>
      </p:sp>
      <p:sp>
        <p:nvSpPr>
          <p:cNvPr id="4099" name="Rectangle 3"/>
          <p:cNvSpPr>
            <a:spLocks noGrp="1" noChangeArrowheads="1"/>
          </p:cNvSpPr>
          <p:nvPr>
            <p:ph type="subTitle" idx="1"/>
          </p:nvPr>
        </p:nvSpPr>
        <p:spPr>
          <a:xfrm>
            <a:off x="-1000164" y="3000372"/>
            <a:ext cx="8858312" cy="2638429"/>
          </a:xfrm>
        </p:spPr>
        <p:txBody>
          <a:bodyPr/>
          <a:lstStyle/>
          <a:p>
            <a:pPr eaLnBrk="1" hangingPunct="1"/>
            <a:r>
              <a:rPr lang="en-US" altLang="ko-KR" sz="2800" dirty="0" smtClean="0"/>
              <a:t>          Z,JAVADY NEJAD,MD     </a:t>
            </a:r>
            <a:r>
              <a:rPr lang="en-US" altLang="ko-KR" b="1" dirty="0" smtClean="0"/>
              <a:t>         </a:t>
            </a:r>
          </a:p>
          <a:p>
            <a:r>
              <a:rPr lang="en-US" sz="2800" i="1" dirty="0" smtClean="0"/>
              <a:t>              Tehran university of medical  sciences</a:t>
            </a:r>
            <a:endParaRPr lang="en-US" sz="2800" i="1" dirty="0" smtClean="0">
              <a:solidFill>
                <a:schemeClr val="bg1"/>
              </a:solidFill>
            </a:endParaRPr>
          </a:p>
          <a:p>
            <a:pPr eaLnBrk="1" hangingPunct="1"/>
            <a:endParaRPr lang="en-US" altLang="ko-KR" b="1" dirty="0" smtClean="0"/>
          </a:p>
          <a:p>
            <a:pPr eaLnBrk="1" hangingPunct="1"/>
            <a:endParaRPr lang="en-US" altLang="ko-KR"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1357322"/>
          </a:xfrm>
        </p:spPr>
        <p:txBody>
          <a:bodyPr>
            <a:noAutofit/>
          </a:bodyPr>
          <a:lstStyle/>
          <a:p>
            <a:r>
              <a:rPr lang="en-US" sz="3200" b="1" dirty="0"/>
              <a:t>Two critical questions about integration of CPR with</a:t>
            </a:r>
            <a:br>
              <a:rPr lang="en-US" sz="3200" b="1" dirty="0"/>
            </a:br>
            <a:r>
              <a:rPr lang="en-US" sz="3200" b="1" dirty="0"/>
              <a:t>defibrillation</a:t>
            </a:r>
          </a:p>
        </p:txBody>
      </p:sp>
      <p:sp>
        <p:nvSpPr>
          <p:cNvPr id="3" name="Content Placeholder 2"/>
          <p:cNvSpPr>
            <a:spLocks noGrp="1"/>
          </p:cNvSpPr>
          <p:nvPr>
            <p:ph idx="1"/>
          </p:nvPr>
        </p:nvSpPr>
        <p:spPr>
          <a:xfrm>
            <a:off x="457200" y="1928802"/>
            <a:ext cx="8229600" cy="4197361"/>
          </a:xfrm>
        </p:spPr>
        <p:txBody>
          <a:bodyPr/>
          <a:lstStyle/>
          <a:p>
            <a:pPr>
              <a:buNone/>
            </a:pPr>
            <a:r>
              <a:rPr lang="en-US" dirty="0"/>
              <a:t>The first question concerned whether CPR</a:t>
            </a:r>
          </a:p>
          <a:p>
            <a:pPr>
              <a:buNone/>
            </a:pPr>
            <a:r>
              <a:rPr lang="en-US" dirty="0"/>
              <a:t>should be provided before defibrillation is </a:t>
            </a:r>
            <a:r>
              <a:rPr lang="en-US" dirty="0" smtClean="0"/>
              <a:t>attempted.</a:t>
            </a:r>
          </a:p>
          <a:p>
            <a:pPr>
              <a:buNone/>
            </a:pPr>
            <a:r>
              <a:rPr lang="en-US" dirty="0" smtClean="0"/>
              <a:t> </a:t>
            </a:r>
          </a:p>
          <a:p>
            <a:pPr>
              <a:buNone/>
            </a:pPr>
            <a:r>
              <a:rPr lang="en-US" dirty="0" smtClean="0"/>
              <a:t>The second </a:t>
            </a:r>
            <a:r>
              <a:rPr lang="en-US" dirty="0"/>
              <a:t>question concerned the number of shocks to </a:t>
            </a:r>
            <a:r>
              <a:rPr lang="en-US" dirty="0" smtClean="0"/>
              <a:t>be delivered </a:t>
            </a:r>
            <a:r>
              <a:rPr lang="en-US" dirty="0"/>
              <a:t>in a sequence before the rescuer resumes CPR.</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t>Amiodarone</a:t>
            </a:r>
            <a:r>
              <a:rPr lang="en-US" dirty="0" smtClean="0"/>
              <a:t> is also effective in </a:t>
            </a:r>
            <a:r>
              <a:rPr lang="en-US" b="1" u="sng" dirty="0" smtClean="0">
                <a:solidFill>
                  <a:srgbClr val="FFFF00"/>
                </a:solidFill>
              </a:rPr>
              <a:t>preventing </a:t>
            </a:r>
            <a:r>
              <a:rPr lang="en-US" dirty="0" smtClean="0">
                <a:solidFill>
                  <a:srgbClr val="FFFF00"/>
                </a:solidFill>
              </a:rPr>
              <a:t>recurrent  </a:t>
            </a:r>
            <a:r>
              <a:rPr lang="en-US" dirty="0" err="1" smtClean="0">
                <a:solidFill>
                  <a:srgbClr val="FFFF00"/>
                </a:solidFill>
              </a:rPr>
              <a:t>monomorphic</a:t>
            </a:r>
            <a:r>
              <a:rPr lang="en-US" dirty="0" smtClean="0">
                <a:solidFill>
                  <a:srgbClr val="FFFF00"/>
                </a:solidFill>
              </a:rPr>
              <a:t> VT </a:t>
            </a:r>
            <a:r>
              <a:rPr lang="en-US" dirty="0" smtClean="0"/>
              <a:t>or treating </a:t>
            </a:r>
            <a:r>
              <a:rPr lang="en-US" dirty="0" smtClean="0">
                <a:solidFill>
                  <a:srgbClr val="FFFF00"/>
                </a:solidFill>
              </a:rPr>
              <a:t>refractory ventricular arrhythmias in patients with coronary artery disease and poor ventricular function</a:t>
            </a:r>
            <a:r>
              <a:rPr lang="en-US" dirty="0" smtClean="0"/>
              <a:t>. It is given 150 mg IV over 10minutes; dosing should be repeated as needed to a maximum dose of 2.2 g IV per 24 hours.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By comparison, </a:t>
            </a:r>
            <a:r>
              <a:rPr lang="en-US" dirty="0" err="1" smtClean="0">
                <a:solidFill>
                  <a:srgbClr val="FFFF00"/>
                </a:solidFill>
              </a:rPr>
              <a:t>lidocaine</a:t>
            </a:r>
            <a:r>
              <a:rPr lang="en-US" dirty="0" smtClean="0"/>
              <a:t> is less effective in terminating VT than </a:t>
            </a:r>
            <a:r>
              <a:rPr lang="en-US" dirty="0" err="1" smtClean="0"/>
              <a:t>procainamide</a:t>
            </a:r>
            <a:r>
              <a:rPr lang="en-US" dirty="0" smtClean="0"/>
              <a:t>, </a:t>
            </a:r>
            <a:r>
              <a:rPr lang="en-US" dirty="0" err="1" smtClean="0"/>
              <a:t>sotalol</a:t>
            </a:r>
            <a:r>
              <a:rPr lang="en-US" dirty="0" smtClean="0"/>
              <a:t>, and </a:t>
            </a:r>
            <a:r>
              <a:rPr lang="en-US" dirty="0" err="1" smtClean="0"/>
              <a:t>amiodarone</a:t>
            </a:r>
            <a:r>
              <a:rPr lang="en-US" dirty="0" smtClean="0"/>
              <a:t> .Thus, while occasionally effective,</a:t>
            </a:r>
          </a:p>
          <a:p>
            <a:r>
              <a:rPr lang="en-US" dirty="0" err="1" smtClean="0"/>
              <a:t>lidocaine</a:t>
            </a:r>
            <a:r>
              <a:rPr lang="en-US" dirty="0" smtClean="0"/>
              <a:t> should be considered </a:t>
            </a:r>
            <a:r>
              <a:rPr lang="en-US" dirty="0" smtClean="0">
                <a:solidFill>
                  <a:srgbClr val="FFFF00"/>
                </a:solidFill>
              </a:rPr>
              <a:t>second-line </a:t>
            </a:r>
            <a:r>
              <a:rPr lang="en-US" dirty="0" err="1" smtClean="0"/>
              <a:t>antiarrhythmic</a:t>
            </a:r>
            <a:r>
              <a:rPr lang="en-US" dirty="0" smtClean="0"/>
              <a:t> therapy for </a:t>
            </a:r>
            <a:r>
              <a:rPr lang="en-US" dirty="0" err="1" smtClean="0"/>
              <a:t>monomorphic</a:t>
            </a:r>
            <a:r>
              <a:rPr lang="en-US" dirty="0" smtClean="0"/>
              <a:t> VT. </a:t>
            </a:r>
            <a:r>
              <a:rPr lang="en-US" dirty="0" err="1" smtClean="0"/>
              <a:t>Lidocaine</a:t>
            </a:r>
            <a:r>
              <a:rPr lang="en-US" dirty="0" smtClean="0"/>
              <a:t> can be administered at a</a:t>
            </a:r>
          </a:p>
          <a:p>
            <a:r>
              <a:rPr lang="en-US" dirty="0" smtClean="0"/>
              <a:t>dose of 1 to 1.5 mg/kg IV bolus. Maintenance infusion is 1 to 4 mg/min (30 to 50 mcg/kg per minute).</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7232"/>
            <a:ext cx="8229600" cy="5452128"/>
          </a:xfrm>
        </p:spPr>
        <p:txBody>
          <a:bodyPr>
            <a:normAutofit fontScale="92500"/>
          </a:bodyPr>
          <a:lstStyle/>
          <a:p>
            <a:r>
              <a:rPr lang="en-US" sz="3300" b="1" dirty="0" smtClean="0">
                <a:solidFill>
                  <a:srgbClr val="FFFF00"/>
                </a:solidFill>
              </a:rPr>
              <a:t>Irregular </a:t>
            </a:r>
            <a:r>
              <a:rPr lang="en-US" sz="3300" b="1" dirty="0" err="1" smtClean="0">
                <a:solidFill>
                  <a:srgbClr val="FFFF00"/>
                </a:solidFill>
              </a:rPr>
              <a:t>Tachycardias</a:t>
            </a:r>
            <a:endParaRPr lang="en-US" sz="3300" b="1" dirty="0" smtClean="0">
              <a:solidFill>
                <a:srgbClr val="FFFF00"/>
              </a:solidFill>
            </a:endParaRPr>
          </a:p>
          <a:p>
            <a:r>
              <a:rPr lang="en-US" sz="3300" b="1" i="1" dirty="0" err="1" smtClean="0">
                <a:solidFill>
                  <a:srgbClr val="FFFF00"/>
                </a:solidFill>
              </a:rPr>
              <a:t>Atrial</a:t>
            </a:r>
            <a:r>
              <a:rPr lang="en-US" sz="3300" b="1" i="1" dirty="0" smtClean="0">
                <a:solidFill>
                  <a:srgbClr val="FFFF00"/>
                </a:solidFill>
              </a:rPr>
              <a:t> Fibrillation and Flutter</a:t>
            </a:r>
          </a:p>
          <a:p>
            <a:r>
              <a:rPr lang="en-US" b="1" i="1" u="sng" dirty="0" smtClean="0"/>
              <a:t>Evaluation</a:t>
            </a:r>
          </a:p>
          <a:p>
            <a:r>
              <a:rPr lang="en-US" dirty="0" smtClean="0"/>
              <a:t>An </a:t>
            </a:r>
            <a:r>
              <a:rPr lang="en-US" dirty="0" smtClean="0">
                <a:solidFill>
                  <a:srgbClr val="FFFF00"/>
                </a:solidFill>
              </a:rPr>
              <a:t>irregular </a:t>
            </a:r>
            <a:r>
              <a:rPr lang="en-US" u="sng" dirty="0" smtClean="0"/>
              <a:t>narrow</a:t>
            </a:r>
            <a:r>
              <a:rPr lang="en-US" dirty="0" smtClean="0"/>
              <a:t>-complex or </a:t>
            </a:r>
            <a:r>
              <a:rPr lang="en-US" u="sng" dirty="0" smtClean="0"/>
              <a:t>wide</a:t>
            </a:r>
            <a:r>
              <a:rPr lang="en-US" dirty="0" smtClean="0"/>
              <a:t>-complex tachycardia is most likely </a:t>
            </a:r>
            <a:r>
              <a:rPr lang="en-US" dirty="0" err="1" smtClean="0"/>
              <a:t>atrial</a:t>
            </a:r>
            <a:r>
              <a:rPr lang="en-US" dirty="0" smtClean="0"/>
              <a:t> fibrillation (with or without aberrant conduction) with an uncontrolled ventricular response. Other diagnostic possibilities include </a:t>
            </a:r>
            <a:r>
              <a:rPr lang="en-US" u="sng" dirty="0" smtClean="0"/>
              <a:t>MAT</a:t>
            </a:r>
            <a:r>
              <a:rPr lang="en-US" dirty="0" smtClean="0"/>
              <a:t> or </a:t>
            </a:r>
            <a:r>
              <a:rPr lang="en-US" u="sng" dirty="0" smtClean="0"/>
              <a:t>sinus rhythm/tachycardia </a:t>
            </a:r>
            <a:r>
              <a:rPr lang="en-US" dirty="0" smtClean="0"/>
              <a:t>with </a:t>
            </a:r>
            <a:r>
              <a:rPr lang="en-US" u="sng" dirty="0" smtClean="0"/>
              <a:t>frequent </a:t>
            </a:r>
            <a:r>
              <a:rPr lang="en-US" u="sng" dirty="0" err="1" smtClean="0"/>
              <a:t>atrial</a:t>
            </a:r>
            <a:r>
              <a:rPr lang="en-US" u="sng" dirty="0" smtClean="0"/>
              <a:t> premature beats</a:t>
            </a:r>
            <a:r>
              <a:rPr lang="en-US" dirty="0" smtClean="0"/>
              <a:t>. When there is doubt about the rhythm diagnosis and the patient is stable, a 12-lead ECG with expert consultation is recommended.</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71546"/>
            <a:ext cx="8229600" cy="5237814"/>
          </a:xfrm>
        </p:spPr>
        <p:txBody>
          <a:bodyPr>
            <a:normAutofit/>
          </a:bodyPr>
          <a:lstStyle/>
          <a:p>
            <a:r>
              <a:rPr lang="en-US" sz="3300" i="1" dirty="0" smtClean="0">
                <a:solidFill>
                  <a:srgbClr val="FFFF00"/>
                </a:solidFill>
              </a:rPr>
              <a:t>Therapy</a:t>
            </a:r>
          </a:p>
          <a:p>
            <a:r>
              <a:rPr lang="en-US" dirty="0" smtClean="0"/>
              <a:t>General management of </a:t>
            </a:r>
            <a:r>
              <a:rPr lang="en-US" dirty="0" err="1" smtClean="0"/>
              <a:t>atrial</a:t>
            </a:r>
            <a:r>
              <a:rPr lang="en-US" dirty="0" smtClean="0"/>
              <a:t> fibrillation should focus on control of the rapid ventricular rate (</a:t>
            </a:r>
            <a:r>
              <a:rPr lang="en-US" dirty="0" smtClean="0">
                <a:solidFill>
                  <a:srgbClr val="FFFF00"/>
                </a:solidFill>
              </a:rPr>
              <a:t>rate control</a:t>
            </a:r>
            <a:r>
              <a:rPr lang="en-US" dirty="0" smtClean="0"/>
              <a:t>), conversion of </a:t>
            </a:r>
            <a:r>
              <a:rPr lang="en-US" dirty="0" err="1" smtClean="0"/>
              <a:t>hemodynamically</a:t>
            </a:r>
            <a:r>
              <a:rPr lang="en-US" dirty="0" smtClean="0"/>
              <a:t> unstable </a:t>
            </a:r>
            <a:r>
              <a:rPr lang="en-US" dirty="0" err="1" smtClean="0"/>
              <a:t>atrial</a:t>
            </a:r>
            <a:r>
              <a:rPr lang="en-US" dirty="0" smtClean="0"/>
              <a:t> fibrillation to sinus rhythm (</a:t>
            </a:r>
            <a:r>
              <a:rPr lang="en-US" dirty="0" smtClean="0">
                <a:solidFill>
                  <a:srgbClr val="FFFF00"/>
                </a:solidFill>
              </a:rPr>
              <a:t>rhythm control</a:t>
            </a:r>
            <a:r>
              <a:rPr lang="en-US" dirty="0" smtClean="0"/>
              <a:t>), or both. Patients with an </a:t>
            </a:r>
            <a:r>
              <a:rPr lang="en-US" u="sng" dirty="0" err="1" smtClean="0"/>
              <a:t>atrial</a:t>
            </a:r>
            <a:r>
              <a:rPr lang="en-US" u="sng" dirty="0" smtClean="0"/>
              <a:t> fibrillation duration of &gt;48 hours</a:t>
            </a:r>
            <a:r>
              <a:rPr lang="en-US" dirty="0" smtClean="0"/>
              <a:t> are at increased risk for </a:t>
            </a:r>
            <a:r>
              <a:rPr lang="en-US" b="1" dirty="0" err="1" smtClean="0">
                <a:solidFill>
                  <a:srgbClr val="FFFF00"/>
                </a:solidFill>
              </a:rPr>
              <a:t>cardioembolic</a:t>
            </a:r>
            <a:r>
              <a:rPr lang="en-US" b="1" dirty="0" smtClean="0">
                <a:solidFill>
                  <a:srgbClr val="FFFF00"/>
                </a:solidFill>
              </a:rPr>
              <a:t> events</a:t>
            </a:r>
            <a:r>
              <a:rPr lang="en-US" dirty="0" smtClean="0"/>
              <a:t>, although shorter durations of </a:t>
            </a:r>
            <a:r>
              <a:rPr lang="en-US" dirty="0" err="1" smtClean="0"/>
              <a:t>atrial</a:t>
            </a:r>
            <a:r>
              <a:rPr lang="en-US" dirty="0" smtClean="0"/>
              <a:t> fibrillation do not exclude the possibility of such events. </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FFFF00"/>
                </a:solidFill>
              </a:rPr>
              <a:t>Electric or pharmacologic </a:t>
            </a:r>
            <a:r>
              <a:rPr lang="en-US" dirty="0" err="1" smtClean="0">
                <a:solidFill>
                  <a:srgbClr val="FFFF00"/>
                </a:solidFill>
              </a:rPr>
              <a:t>cardioversion</a:t>
            </a:r>
            <a:r>
              <a:rPr lang="en-US" dirty="0" smtClean="0">
                <a:solidFill>
                  <a:srgbClr val="FFFF00"/>
                </a:solidFill>
              </a:rPr>
              <a:t> (conversion to normal sinus rhythm) should not be attempted in these patients unless the patient is unstable.</a:t>
            </a:r>
            <a:r>
              <a:rPr lang="en-US" i="1" dirty="0" smtClean="0"/>
              <a:t> An </a:t>
            </a:r>
            <a:r>
              <a:rPr lang="en-US" dirty="0" smtClean="0"/>
              <a:t>alternative strategy is to perform </a:t>
            </a:r>
            <a:r>
              <a:rPr lang="en-US" dirty="0" err="1" smtClean="0"/>
              <a:t>cardioversion</a:t>
            </a:r>
            <a:r>
              <a:rPr lang="en-US" dirty="0" smtClean="0"/>
              <a:t> following anticoagulation with heparin and performance of </a:t>
            </a:r>
            <a:r>
              <a:rPr lang="en-US" dirty="0" err="1" smtClean="0"/>
              <a:t>transesophageal</a:t>
            </a:r>
            <a:r>
              <a:rPr lang="en-US" dirty="0" smtClean="0"/>
              <a:t> echocardiography to ensure the absence of a left </a:t>
            </a:r>
            <a:r>
              <a:rPr lang="en-US" dirty="0" err="1" smtClean="0"/>
              <a:t>atrial</a:t>
            </a:r>
            <a:r>
              <a:rPr lang="en-US" dirty="0" smtClean="0"/>
              <a:t> thrombus.</a:t>
            </a:r>
          </a:p>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85860"/>
            <a:ext cx="8229600" cy="5023500"/>
          </a:xfrm>
        </p:spPr>
        <p:txBody>
          <a:bodyPr>
            <a:normAutofit fontScale="77500" lnSpcReduction="20000"/>
          </a:bodyPr>
          <a:lstStyle/>
          <a:p>
            <a:r>
              <a:rPr lang="en-US" sz="3600" b="1" dirty="0" smtClean="0"/>
              <a:t>Rate Control</a:t>
            </a:r>
          </a:p>
          <a:p>
            <a:r>
              <a:rPr lang="en-US" dirty="0" smtClean="0"/>
              <a:t>Patients who are </a:t>
            </a:r>
            <a:r>
              <a:rPr lang="en-US" dirty="0" err="1" smtClean="0"/>
              <a:t>hemodynamically</a:t>
            </a:r>
            <a:r>
              <a:rPr lang="en-US" dirty="0" smtClean="0"/>
              <a:t> </a:t>
            </a:r>
            <a:r>
              <a:rPr lang="en-US" b="1" dirty="0" smtClean="0">
                <a:solidFill>
                  <a:srgbClr val="FFFF00"/>
                </a:solidFill>
              </a:rPr>
              <a:t>unstable</a:t>
            </a:r>
            <a:r>
              <a:rPr lang="en-US" dirty="0" smtClean="0"/>
              <a:t> should receive</a:t>
            </a:r>
          </a:p>
          <a:p>
            <a:r>
              <a:rPr lang="en-US" dirty="0" smtClean="0"/>
              <a:t>prompt electric </a:t>
            </a:r>
            <a:r>
              <a:rPr lang="en-US" b="1" dirty="0" err="1" smtClean="0">
                <a:solidFill>
                  <a:srgbClr val="FFFF00"/>
                </a:solidFill>
              </a:rPr>
              <a:t>cardioversion</a:t>
            </a:r>
            <a:r>
              <a:rPr lang="en-US" dirty="0" smtClean="0"/>
              <a:t>. More </a:t>
            </a:r>
            <a:r>
              <a:rPr lang="en-US" b="1" dirty="0" smtClean="0">
                <a:solidFill>
                  <a:srgbClr val="FFFF00"/>
                </a:solidFill>
              </a:rPr>
              <a:t>stable </a:t>
            </a:r>
            <a:r>
              <a:rPr lang="en-US" dirty="0" smtClean="0"/>
              <a:t>patients require</a:t>
            </a:r>
          </a:p>
          <a:p>
            <a:r>
              <a:rPr lang="en-US" dirty="0" smtClean="0"/>
              <a:t>ventricular rate control as directed by patient symptoms</a:t>
            </a:r>
          </a:p>
          <a:p>
            <a:r>
              <a:rPr lang="en-US" dirty="0" smtClean="0"/>
              <a:t>and </a:t>
            </a:r>
            <a:r>
              <a:rPr lang="en-US" dirty="0" err="1" smtClean="0"/>
              <a:t>hemodynamics</a:t>
            </a:r>
            <a:r>
              <a:rPr lang="en-US" dirty="0" smtClean="0"/>
              <a:t>. IV </a:t>
            </a:r>
            <a:r>
              <a:rPr lang="en-US" u="sng" dirty="0" smtClean="0">
                <a:solidFill>
                  <a:srgbClr val="FFFF00"/>
                </a:solidFill>
              </a:rPr>
              <a:t>b -blockers </a:t>
            </a:r>
            <a:r>
              <a:rPr lang="en-US" dirty="0" smtClean="0"/>
              <a:t>and </a:t>
            </a:r>
            <a:r>
              <a:rPr lang="en-US" dirty="0" err="1" smtClean="0"/>
              <a:t>nondihydropyridine</a:t>
            </a:r>
            <a:endParaRPr lang="en-US" dirty="0" smtClean="0"/>
          </a:p>
          <a:p>
            <a:r>
              <a:rPr lang="en-US" dirty="0" smtClean="0"/>
              <a:t>calcium channel blockers such as </a:t>
            </a:r>
            <a:r>
              <a:rPr lang="en-US" dirty="0" err="1" smtClean="0">
                <a:solidFill>
                  <a:srgbClr val="FFFF00"/>
                </a:solidFill>
              </a:rPr>
              <a:t>diltiazem</a:t>
            </a:r>
            <a:r>
              <a:rPr lang="en-US" dirty="0" smtClean="0"/>
              <a:t> are</a:t>
            </a:r>
          </a:p>
          <a:p>
            <a:r>
              <a:rPr lang="en-US" dirty="0" smtClean="0"/>
              <a:t>the drugs of choice for acute rate control in most individuals</a:t>
            </a:r>
          </a:p>
          <a:p>
            <a:r>
              <a:rPr lang="en-US" dirty="0" smtClean="0"/>
              <a:t>with </a:t>
            </a:r>
            <a:r>
              <a:rPr lang="en-US" dirty="0" err="1" smtClean="0"/>
              <a:t>atrial</a:t>
            </a:r>
            <a:r>
              <a:rPr lang="en-US" dirty="0" smtClean="0"/>
              <a:t> fibrillation and rapid ventricular response</a:t>
            </a:r>
          </a:p>
          <a:p>
            <a:r>
              <a:rPr lang="en-US" dirty="0" smtClean="0"/>
              <a:t>(Class </a:t>
            </a:r>
            <a:r>
              <a:rPr lang="en-US" dirty="0" err="1" smtClean="0"/>
              <a:t>IIa</a:t>
            </a:r>
            <a:r>
              <a:rPr lang="en-US" dirty="0" smtClean="0"/>
              <a:t>, LOE A). </a:t>
            </a:r>
            <a:r>
              <a:rPr lang="en-US" dirty="0" err="1" smtClean="0">
                <a:solidFill>
                  <a:srgbClr val="FFFF00"/>
                </a:solidFill>
              </a:rPr>
              <a:t>Digoxin</a:t>
            </a:r>
            <a:r>
              <a:rPr lang="en-US" dirty="0" smtClean="0"/>
              <a:t> and </a:t>
            </a:r>
            <a:r>
              <a:rPr lang="en-US" dirty="0" err="1" smtClean="0">
                <a:solidFill>
                  <a:srgbClr val="FFFF00"/>
                </a:solidFill>
              </a:rPr>
              <a:t>amiodarone</a:t>
            </a:r>
            <a:endParaRPr lang="en-US" dirty="0" smtClean="0">
              <a:solidFill>
                <a:srgbClr val="FFFF00"/>
              </a:solidFill>
            </a:endParaRPr>
          </a:p>
          <a:p>
            <a:r>
              <a:rPr lang="en-US" dirty="0" smtClean="0"/>
              <a:t>may be used for </a:t>
            </a:r>
            <a:r>
              <a:rPr lang="en-US" u="sng" dirty="0" smtClean="0"/>
              <a:t>rate control in patients with congestive</a:t>
            </a:r>
          </a:p>
          <a:p>
            <a:r>
              <a:rPr lang="en-US" u="sng" dirty="0" smtClean="0"/>
              <a:t>heart failure</a:t>
            </a:r>
            <a:r>
              <a:rPr lang="en-US" dirty="0" smtClean="0"/>
              <a:t>; however, the potential risk of conversion to</a:t>
            </a:r>
          </a:p>
          <a:p>
            <a:r>
              <a:rPr lang="en-US" dirty="0" smtClean="0"/>
              <a:t>sinus rhythm with </a:t>
            </a:r>
            <a:r>
              <a:rPr lang="en-US" dirty="0" err="1" smtClean="0"/>
              <a:t>amiodarone</a:t>
            </a:r>
            <a:r>
              <a:rPr lang="en-US" dirty="0" smtClean="0"/>
              <a:t> should be considered before</a:t>
            </a:r>
          </a:p>
          <a:p>
            <a:r>
              <a:rPr lang="en-US" dirty="0" smtClean="0"/>
              <a:t>treating  with this agent.</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85860"/>
            <a:ext cx="8229600" cy="5023500"/>
          </a:xfrm>
        </p:spPr>
        <p:txBody>
          <a:bodyPr>
            <a:normAutofit lnSpcReduction="10000"/>
          </a:bodyPr>
          <a:lstStyle/>
          <a:p>
            <a:r>
              <a:rPr lang="en-US" dirty="0" smtClean="0"/>
              <a:t>A </a:t>
            </a:r>
            <a:r>
              <a:rPr lang="en-US" b="1" dirty="0" smtClean="0"/>
              <a:t>wide-complex irregular rhythm</a:t>
            </a:r>
            <a:r>
              <a:rPr lang="en-US" dirty="0" smtClean="0"/>
              <a:t> should be considered </a:t>
            </a:r>
            <a:r>
              <a:rPr lang="en-US" b="1" u="sng" dirty="0" err="1" smtClean="0"/>
              <a:t>preexcited</a:t>
            </a:r>
            <a:r>
              <a:rPr lang="en-US" b="1" u="sng" dirty="0" smtClean="0"/>
              <a:t> </a:t>
            </a:r>
            <a:r>
              <a:rPr lang="en-US" b="1" u="sng" dirty="0" err="1" smtClean="0"/>
              <a:t>atrial</a:t>
            </a:r>
            <a:r>
              <a:rPr lang="en-US" b="1" u="sng" dirty="0" smtClean="0"/>
              <a:t> fibrillation</a:t>
            </a:r>
            <a:r>
              <a:rPr lang="en-US" dirty="0" smtClean="0"/>
              <a:t>. Expert consultation is advised. </a:t>
            </a:r>
            <a:r>
              <a:rPr lang="en-US" dirty="0" smtClean="0">
                <a:solidFill>
                  <a:srgbClr val="FFFF00"/>
                </a:solidFill>
              </a:rPr>
              <a:t>Avoid AV nodal blocking agents such as adenosine, calcium channel blockers, </a:t>
            </a:r>
            <a:r>
              <a:rPr lang="en-US" dirty="0" err="1" smtClean="0">
                <a:solidFill>
                  <a:srgbClr val="FFFF00"/>
                </a:solidFill>
              </a:rPr>
              <a:t>digoxin</a:t>
            </a:r>
            <a:r>
              <a:rPr lang="en-US" dirty="0" smtClean="0">
                <a:solidFill>
                  <a:srgbClr val="FFFF00"/>
                </a:solidFill>
              </a:rPr>
              <a:t>, and possibly b-blockers in patients with pre-excitation </a:t>
            </a:r>
            <a:r>
              <a:rPr lang="en-US" dirty="0" err="1" smtClean="0">
                <a:solidFill>
                  <a:srgbClr val="FFFF00"/>
                </a:solidFill>
              </a:rPr>
              <a:t>atrial</a:t>
            </a:r>
            <a:r>
              <a:rPr lang="en-US" dirty="0" smtClean="0">
                <a:solidFill>
                  <a:srgbClr val="FFFF00"/>
                </a:solidFill>
              </a:rPr>
              <a:t> fibrillation because these drugs may cause a paradoxical increase in the ventricular response.</a:t>
            </a:r>
            <a:r>
              <a:rPr lang="en-US" dirty="0" smtClean="0"/>
              <a:t> Typically, patients with pre-excited </a:t>
            </a:r>
            <a:r>
              <a:rPr lang="en-US" dirty="0" err="1" smtClean="0"/>
              <a:t>atrial</a:t>
            </a:r>
            <a:r>
              <a:rPr lang="en-US" dirty="0" smtClean="0"/>
              <a:t> fibrillation present with very rapid heart rates and require emergent electric </a:t>
            </a:r>
            <a:r>
              <a:rPr lang="en-US" dirty="0" err="1" smtClean="0"/>
              <a:t>cardioversion</a:t>
            </a:r>
            <a:r>
              <a:rPr lang="en-US" dirty="0" smtClean="0"/>
              <a:t>.</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071538" y="1500174"/>
            <a:ext cx="6832600" cy="3784600"/>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2984"/>
            <a:ext cx="8229600" cy="4983179"/>
          </a:xfrm>
        </p:spPr>
        <p:txBody>
          <a:bodyPr>
            <a:normAutofit fontScale="92500" lnSpcReduction="10000"/>
          </a:bodyPr>
          <a:lstStyle/>
          <a:p>
            <a:r>
              <a:rPr lang="en-US" sz="3600" b="1" i="1" dirty="0" smtClean="0">
                <a:solidFill>
                  <a:srgbClr val="FFFF00"/>
                </a:solidFill>
              </a:rPr>
              <a:t>Polymorphic (Irregular) V</a:t>
            </a:r>
            <a:r>
              <a:rPr lang="en-US" b="1" i="1" dirty="0" smtClean="0"/>
              <a:t>T</a:t>
            </a:r>
          </a:p>
          <a:p>
            <a:r>
              <a:rPr lang="en-US" dirty="0" smtClean="0"/>
              <a:t>Polymorphic (irregular) VT requires immediate defibrillation with the </a:t>
            </a:r>
            <a:r>
              <a:rPr lang="en-US" u="sng" dirty="0" smtClean="0"/>
              <a:t>same strategy used for VF</a:t>
            </a:r>
            <a:r>
              <a:rPr lang="en-US" dirty="0" smtClean="0"/>
              <a:t>.</a:t>
            </a:r>
          </a:p>
          <a:p>
            <a:r>
              <a:rPr lang="en-US" b="1" dirty="0" smtClean="0">
                <a:solidFill>
                  <a:schemeClr val="accent1">
                    <a:lumMod val="60000"/>
                    <a:lumOff val="40000"/>
                  </a:schemeClr>
                </a:solidFill>
              </a:rPr>
              <a:t>Pharmacologic treatment </a:t>
            </a:r>
            <a:r>
              <a:rPr lang="en-US" dirty="0" smtClean="0"/>
              <a:t>to prevent recurrent polymorphic VT should be directed by the underlying cause of VT and the </a:t>
            </a:r>
            <a:r>
              <a:rPr lang="en-US" dirty="0" smtClean="0">
                <a:solidFill>
                  <a:schemeClr val="accent1">
                    <a:lumMod val="60000"/>
                    <a:lumOff val="40000"/>
                  </a:schemeClr>
                </a:solidFill>
              </a:rPr>
              <a:t>presence or absence of a long QT interval</a:t>
            </a:r>
            <a:r>
              <a:rPr lang="en-US" dirty="0" smtClean="0"/>
              <a:t> during sinus rhythm.</a:t>
            </a:r>
          </a:p>
          <a:p>
            <a:r>
              <a:rPr lang="en-US" dirty="0" smtClean="0"/>
              <a:t>If a </a:t>
            </a:r>
            <a:r>
              <a:rPr lang="en-US" b="1" dirty="0" smtClean="0">
                <a:solidFill>
                  <a:schemeClr val="accent1">
                    <a:lumMod val="60000"/>
                    <a:lumOff val="40000"/>
                  </a:schemeClr>
                </a:solidFill>
              </a:rPr>
              <a:t>long QT interval </a:t>
            </a:r>
            <a:r>
              <a:rPr lang="en-US" dirty="0" smtClean="0"/>
              <a:t>is observed during sinus rhythm (</a:t>
            </a:r>
            <a:r>
              <a:rPr lang="en-US" dirty="0" err="1" smtClean="0"/>
              <a:t>ie</a:t>
            </a:r>
            <a:r>
              <a:rPr lang="en-US" dirty="0" smtClean="0"/>
              <a:t>, the VT is </a:t>
            </a:r>
            <a:r>
              <a:rPr lang="en-US" dirty="0" err="1" smtClean="0"/>
              <a:t>torsades</a:t>
            </a:r>
            <a:r>
              <a:rPr lang="en-US" dirty="0" smtClean="0"/>
              <a:t> de pointes), the first step is to </a:t>
            </a:r>
            <a:r>
              <a:rPr lang="en-US" b="1" dirty="0" smtClean="0">
                <a:solidFill>
                  <a:srgbClr val="FFFF00"/>
                </a:solidFill>
              </a:rPr>
              <a:t>stop medications </a:t>
            </a:r>
            <a:r>
              <a:rPr lang="en-US" dirty="0" smtClean="0"/>
              <a:t>known to prolong the QT interval. </a:t>
            </a:r>
            <a:r>
              <a:rPr lang="en-US" b="1" dirty="0" smtClean="0">
                <a:solidFill>
                  <a:srgbClr val="FFFF00"/>
                </a:solidFill>
              </a:rPr>
              <a:t>Correct electrolyte </a:t>
            </a:r>
            <a:r>
              <a:rPr lang="en-US" dirty="0" smtClean="0"/>
              <a:t>imbalance and other acute precipitants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the </a:t>
            </a:r>
            <a:r>
              <a:rPr lang="en-US" dirty="0" smtClean="0">
                <a:solidFill>
                  <a:srgbClr val="FFFF00"/>
                </a:solidFill>
              </a:rPr>
              <a:t>absence of a prolonged QT interval</a:t>
            </a:r>
            <a:r>
              <a:rPr lang="en-US" dirty="0" smtClean="0"/>
              <a:t>, the most common cause of polymorphic VT is </a:t>
            </a:r>
            <a:r>
              <a:rPr lang="en-US" b="1" dirty="0" smtClean="0">
                <a:solidFill>
                  <a:srgbClr val="FFFF00"/>
                </a:solidFill>
              </a:rPr>
              <a:t>myocardial ischemia</a:t>
            </a:r>
            <a:r>
              <a:rPr lang="en-US" dirty="0" smtClean="0"/>
              <a:t>. In this situation IV </a:t>
            </a:r>
            <a:r>
              <a:rPr lang="en-US" u="sng" dirty="0" err="1" smtClean="0"/>
              <a:t>amiodarone</a:t>
            </a:r>
            <a:r>
              <a:rPr lang="en-US" dirty="0" smtClean="0"/>
              <a:t> and </a:t>
            </a:r>
            <a:r>
              <a:rPr lang="en-US" u="sng" dirty="0" smtClean="0"/>
              <a:t>b-blockers</a:t>
            </a:r>
            <a:r>
              <a:rPr lang="en-US" dirty="0" smtClean="0"/>
              <a:t> may reduce the frequency of arrhythmia recurrence (Class </a:t>
            </a:r>
            <a:r>
              <a:rPr lang="en-US" dirty="0" err="1" smtClean="0"/>
              <a:t>IIb</a:t>
            </a:r>
            <a:r>
              <a:rPr lang="en-US" dirty="0" smtClean="0"/>
              <a:t>, LOE C).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42918"/>
            <a:ext cx="8472518" cy="5666442"/>
          </a:xfrm>
        </p:spPr>
        <p:txBody>
          <a:bodyPr>
            <a:noAutofit/>
          </a:bodyPr>
          <a:lstStyle/>
          <a:p>
            <a:pPr>
              <a:buNone/>
            </a:pPr>
            <a:r>
              <a:rPr lang="en-US" sz="3200" b="1" i="1" dirty="0"/>
              <a:t>Shock First Versus CPR </a:t>
            </a:r>
            <a:r>
              <a:rPr lang="en-US" sz="3200" b="1" i="1" dirty="0" smtClean="0"/>
              <a:t>First</a:t>
            </a:r>
          </a:p>
          <a:p>
            <a:pPr>
              <a:buNone/>
            </a:pPr>
            <a:endParaRPr lang="en-US" sz="3200" b="1" i="1" dirty="0"/>
          </a:p>
          <a:p>
            <a:pPr>
              <a:buNone/>
            </a:pPr>
            <a:r>
              <a:rPr lang="en-US" sz="2400" b="1" dirty="0"/>
              <a:t>When any rescuer witnesses an out-of-hospital arrest and an AED </a:t>
            </a:r>
            <a:r>
              <a:rPr lang="en-US" sz="2400" b="1" dirty="0" smtClean="0"/>
              <a:t>is immediately </a:t>
            </a:r>
            <a:r>
              <a:rPr lang="en-US" sz="2400" b="1" dirty="0"/>
              <a:t>available on-site, the rescuer should start CPR and </a:t>
            </a:r>
            <a:r>
              <a:rPr lang="en-US" sz="2400" b="1" dirty="0" smtClean="0"/>
              <a:t>use the AED as </a:t>
            </a:r>
            <a:r>
              <a:rPr lang="en-US" sz="2400" b="1" dirty="0"/>
              <a:t>soon as possible. Healthcare providers who treat </a:t>
            </a:r>
            <a:r>
              <a:rPr lang="en-US" sz="2400" b="1" dirty="0" smtClean="0"/>
              <a:t>cardiac arrest </a:t>
            </a:r>
            <a:r>
              <a:rPr lang="en-US" sz="2400" b="1" dirty="0"/>
              <a:t>in hospitals and other facilities with AEDs on-site </a:t>
            </a:r>
            <a:r>
              <a:rPr lang="en-US" sz="2400" b="1" dirty="0" smtClean="0"/>
              <a:t>should provide </a:t>
            </a:r>
            <a:r>
              <a:rPr lang="en-US" sz="2400" b="1" dirty="0"/>
              <a:t>immediate CPR and should use the </a:t>
            </a:r>
            <a:r>
              <a:rPr lang="en-US" sz="2400" b="1" dirty="0" smtClean="0"/>
              <a:t>AED/defibrillator as soon </a:t>
            </a:r>
            <a:r>
              <a:rPr lang="en-US" sz="2400" b="1" dirty="0"/>
              <a:t>as it is available. These recommendations are designed </a:t>
            </a:r>
            <a:r>
              <a:rPr lang="en-US" sz="2400" b="1" dirty="0" smtClean="0"/>
              <a:t>to support </a:t>
            </a:r>
            <a:r>
              <a:rPr lang="en-US" sz="2400" b="1" dirty="0"/>
              <a:t>early CPR and early defibrillation, particularly when </a:t>
            </a:r>
            <a:r>
              <a:rPr lang="en-US" sz="2400" b="1" dirty="0" smtClean="0"/>
              <a:t>an AED </a:t>
            </a:r>
            <a:r>
              <a:rPr lang="en-US" sz="2400" b="1" dirty="0"/>
              <a:t>is available within moments of the onset of SCA.</a:t>
            </a:r>
          </a:p>
          <a:p>
            <a:pPr>
              <a:buNone/>
            </a:pPr>
            <a:endParaRPr lang="en-US" sz="24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6600" b="1" dirty="0" smtClean="0">
                <a:solidFill>
                  <a:srgbClr val="FFFF00"/>
                </a:solidFill>
                <a:latin typeface="Bodoni MT Black" pitchFamily="18" charset="0"/>
              </a:rPr>
              <a:t>Post–Cardiac Arrest Care</a:t>
            </a:r>
            <a:endParaRPr lang="en-US" sz="6600" dirty="0">
              <a:solidFill>
                <a:srgbClr val="FFFF00"/>
              </a:solidFill>
              <a:latin typeface="Bodoni MT Black" pitchFamily="18"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There is increasing recognition that </a:t>
            </a:r>
            <a:r>
              <a:rPr lang="en-US" b="1" dirty="0" smtClean="0">
                <a:solidFill>
                  <a:srgbClr val="FFFF00"/>
                </a:solidFill>
              </a:rPr>
              <a:t>systematic post–cardiac arrest care </a:t>
            </a:r>
            <a:r>
              <a:rPr lang="en-US" dirty="0" smtClean="0"/>
              <a:t>after return of spontaneous circulation (ROSC) can </a:t>
            </a:r>
            <a:r>
              <a:rPr lang="en-US" dirty="0" smtClean="0">
                <a:solidFill>
                  <a:srgbClr val="FFFF00"/>
                </a:solidFill>
              </a:rPr>
              <a:t>improve</a:t>
            </a:r>
            <a:r>
              <a:rPr lang="en-US" dirty="0" smtClean="0"/>
              <a:t> the likelihood of patient </a:t>
            </a:r>
            <a:r>
              <a:rPr lang="en-US" b="1" dirty="0" smtClean="0">
                <a:solidFill>
                  <a:srgbClr val="FFFF00"/>
                </a:solidFill>
              </a:rPr>
              <a:t>survival with good quality of life.</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85794"/>
            <a:ext cx="8229600" cy="5523566"/>
          </a:xfrm>
        </p:spPr>
        <p:txBody>
          <a:bodyPr>
            <a:normAutofit fontScale="85000" lnSpcReduction="10000"/>
          </a:bodyPr>
          <a:lstStyle/>
          <a:p>
            <a:pPr>
              <a:buNone/>
            </a:pPr>
            <a:r>
              <a:rPr lang="en-US" b="1" i="1" u="sng" dirty="0" smtClean="0">
                <a:solidFill>
                  <a:srgbClr val="FFFF00"/>
                </a:solidFill>
              </a:rPr>
              <a:t>The initial objectives of post– cardiac arrest care are to</a:t>
            </a:r>
          </a:p>
          <a:p>
            <a:pPr>
              <a:buNone/>
            </a:pPr>
            <a:endParaRPr lang="en-US" b="1" dirty="0" smtClean="0"/>
          </a:p>
          <a:p>
            <a:pPr>
              <a:buNone/>
            </a:pPr>
            <a:r>
              <a:rPr lang="en-US" dirty="0" smtClean="0"/>
              <a:t>● Optimize cardiopulmonary function and vital organ perfusion.</a:t>
            </a:r>
          </a:p>
          <a:p>
            <a:pPr>
              <a:buNone/>
            </a:pPr>
            <a:r>
              <a:rPr lang="en-US" dirty="0" smtClean="0"/>
              <a:t>● After out-of-hospital cardiac arrest, transport patient to an appropriate hospital with a comprehensive post–cardiac arrest  treatment system of care that includes acute coronary interventions, neurological care, goal-directed critical care, and hypothermia.</a:t>
            </a:r>
          </a:p>
          <a:p>
            <a:pPr>
              <a:buNone/>
            </a:pPr>
            <a:r>
              <a:rPr lang="en-US" dirty="0" smtClean="0"/>
              <a:t>● Transport the in-hospital post– cardiac arrest patient to an appropriate critical-care unit capable of providing comprehensive post– cardiac arrest care.</a:t>
            </a:r>
          </a:p>
          <a:p>
            <a:pPr>
              <a:buNone/>
            </a:pPr>
            <a:r>
              <a:rPr lang="en-US" dirty="0" smtClean="0"/>
              <a:t>● Try to identify and treat the precipitating causes of the</a:t>
            </a:r>
          </a:p>
          <a:p>
            <a:pPr>
              <a:buNone/>
            </a:pPr>
            <a:r>
              <a:rPr lang="en-US" dirty="0" smtClean="0"/>
              <a:t>    arrest and prevent recurrent arrest.</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00108"/>
            <a:ext cx="8229600" cy="5309252"/>
          </a:xfrm>
        </p:spPr>
        <p:txBody>
          <a:bodyPr>
            <a:normAutofit fontScale="92500" lnSpcReduction="10000"/>
          </a:bodyPr>
          <a:lstStyle/>
          <a:p>
            <a:r>
              <a:rPr lang="en-US" b="1" i="1" spc="-150" dirty="0" smtClean="0">
                <a:solidFill>
                  <a:srgbClr val="FFFF00"/>
                </a:solidFill>
              </a:rPr>
              <a:t>Subsequent objectives of post– cardiac arrest care are to</a:t>
            </a:r>
          </a:p>
          <a:p>
            <a:endParaRPr lang="en-US" b="1" i="1" spc="-150" dirty="0" smtClean="0">
              <a:solidFill>
                <a:srgbClr val="FFFF00"/>
              </a:solidFill>
            </a:endParaRPr>
          </a:p>
          <a:p>
            <a:r>
              <a:rPr lang="en-US" dirty="0" smtClean="0"/>
              <a:t>● Control body temperature to optimize survival and neurological recovery      </a:t>
            </a:r>
          </a:p>
          <a:p>
            <a:r>
              <a:rPr lang="en-US" dirty="0" smtClean="0"/>
              <a:t>● Identify and treat acute coronary syndromes (ACS)</a:t>
            </a:r>
          </a:p>
          <a:p>
            <a:r>
              <a:rPr lang="en-US" dirty="0" smtClean="0"/>
              <a:t>● Optimize mechanical ventilation to minimize lung injury</a:t>
            </a:r>
          </a:p>
          <a:p>
            <a:r>
              <a:rPr lang="en-US" dirty="0" smtClean="0"/>
              <a:t>● Reduce the risk of </a:t>
            </a:r>
            <a:r>
              <a:rPr lang="en-US" dirty="0" err="1" smtClean="0"/>
              <a:t>multiorgan</a:t>
            </a:r>
            <a:r>
              <a:rPr lang="en-US" dirty="0" smtClean="0"/>
              <a:t> injury and support organ function if required</a:t>
            </a:r>
          </a:p>
          <a:p>
            <a:r>
              <a:rPr lang="en-US" dirty="0" smtClean="0"/>
              <a:t>● Objectively assess prognosis for recovery</a:t>
            </a:r>
          </a:p>
          <a:p>
            <a:r>
              <a:rPr lang="en-US" dirty="0" smtClean="0"/>
              <a:t>● Assist survivors with rehabilitation services when required</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Systems of Care for Improving Post–Cardiac</a:t>
            </a:r>
          </a:p>
          <a:p>
            <a:r>
              <a:rPr lang="en-US" b="1" dirty="0" smtClean="0"/>
              <a:t>Arrest Outcomes</a:t>
            </a:r>
          </a:p>
          <a:p>
            <a:r>
              <a:rPr lang="en-US" dirty="0" smtClean="0"/>
              <a:t>Post–cardiac arrest care is a critical component of advanced life support .Most deaths occur during the first 24 hours after cardiac arrest.</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2984"/>
            <a:ext cx="8229600" cy="5166376"/>
          </a:xfrm>
        </p:spPr>
        <p:txBody>
          <a:bodyPr>
            <a:normAutofit fontScale="92500"/>
          </a:bodyPr>
          <a:lstStyle/>
          <a:p>
            <a:pPr>
              <a:buNone/>
            </a:pPr>
            <a:r>
              <a:rPr lang="en-US" dirty="0" smtClean="0"/>
              <a:t>     A comprehensive, structured, </a:t>
            </a:r>
            <a:r>
              <a:rPr lang="en-US" b="1" dirty="0" smtClean="0">
                <a:solidFill>
                  <a:schemeClr val="tx2">
                    <a:lumMod val="75000"/>
                  </a:schemeClr>
                </a:solidFill>
              </a:rPr>
              <a:t>multidisciplinary system of  care </a:t>
            </a:r>
            <a:r>
              <a:rPr lang="en-US" dirty="0" smtClean="0"/>
              <a:t>should be implemented in a consistent manner for the treatment of post– cardiac arrest patients (Class I, LOE B). Programs should include as part of </a:t>
            </a:r>
            <a:r>
              <a:rPr lang="en-US" dirty="0" smtClean="0">
                <a:solidFill>
                  <a:schemeClr val="tx2">
                    <a:lumMod val="75000"/>
                  </a:schemeClr>
                </a:solidFill>
              </a:rPr>
              <a:t>structured interventions therapeutic hypothermia</a:t>
            </a:r>
            <a:r>
              <a:rPr lang="en-US" dirty="0" smtClean="0"/>
              <a:t>; </a:t>
            </a:r>
            <a:r>
              <a:rPr lang="en-US" dirty="0" smtClean="0">
                <a:solidFill>
                  <a:schemeClr val="tx2">
                    <a:lumMod val="75000"/>
                  </a:schemeClr>
                </a:solidFill>
              </a:rPr>
              <a:t>optimization of </a:t>
            </a:r>
            <a:r>
              <a:rPr lang="en-US" dirty="0" err="1" smtClean="0">
                <a:solidFill>
                  <a:schemeClr val="tx2">
                    <a:lumMod val="75000"/>
                  </a:schemeClr>
                </a:solidFill>
              </a:rPr>
              <a:t>hemodynamics</a:t>
            </a:r>
            <a:r>
              <a:rPr lang="en-US" dirty="0" smtClean="0">
                <a:solidFill>
                  <a:schemeClr val="tx2">
                    <a:lumMod val="75000"/>
                  </a:schemeClr>
                </a:solidFill>
              </a:rPr>
              <a:t> </a:t>
            </a:r>
            <a:r>
              <a:rPr lang="en-US" dirty="0" smtClean="0"/>
              <a:t>and </a:t>
            </a:r>
            <a:r>
              <a:rPr lang="en-US" dirty="0" smtClean="0">
                <a:solidFill>
                  <a:schemeClr val="tx2">
                    <a:lumMod val="75000"/>
                  </a:schemeClr>
                </a:solidFill>
              </a:rPr>
              <a:t>gas exchange</a:t>
            </a:r>
            <a:r>
              <a:rPr lang="en-US" dirty="0" smtClean="0"/>
              <a:t>; immediate </a:t>
            </a:r>
            <a:r>
              <a:rPr lang="en-US" dirty="0" smtClean="0">
                <a:solidFill>
                  <a:schemeClr val="tx2">
                    <a:lumMod val="75000"/>
                  </a:schemeClr>
                </a:solidFill>
              </a:rPr>
              <a:t>coronary reperfusion </a:t>
            </a:r>
            <a:r>
              <a:rPr lang="en-US" dirty="0" smtClean="0"/>
              <a:t>when indicated</a:t>
            </a:r>
          </a:p>
          <a:p>
            <a:pPr>
              <a:buNone/>
            </a:pPr>
            <a:r>
              <a:rPr lang="en-US" dirty="0" smtClean="0"/>
              <a:t>      for restoration of coronary blood flow with </a:t>
            </a:r>
            <a:r>
              <a:rPr lang="en-US" dirty="0" err="1" smtClean="0"/>
              <a:t>percutaneous</a:t>
            </a:r>
            <a:r>
              <a:rPr lang="en-US" dirty="0" smtClean="0"/>
              <a:t> coronary intervention (PCI); </a:t>
            </a:r>
            <a:r>
              <a:rPr lang="en-US" dirty="0" err="1" smtClean="0">
                <a:solidFill>
                  <a:schemeClr val="tx2">
                    <a:lumMod val="75000"/>
                  </a:schemeClr>
                </a:solidFill>
              </a:rPr>
              <a:t>glycemic</a:t>
            </a:r>
            <a:r>
              <a:rPr lang="en-US" dirty="0" smtClean="0">
                <a:solidFill>
                  <a:schemeClr val="tx2">
                    <a:lumMod val="75000"/>
                  </a:schemeClr>
                </a:solidFill>
              </a:rPr>
              <a:t> control</a:t>
            </a:r>
            <a:r>
              <a:rPr lang="en-US" dirty="0" smtClean="0"/>
              <a:t>; and </a:t>
            </a:r>
            <a:r>
              <a:rPr lang="en-US" dirty="0" smtClean="0">
                <a:solidFill>
                  <a:schemeClr val="tx2">
                    <a:lumMod val="75000"/>
                  </a:schemeClr>
                </a:solidFill>
              </a:rPr>
              <a:t>neurological</a:t>
            </a:r>
            <a:r>
              <a:rPr lang="en-US" dirty="0" smtClean="0"/>
              <a:t> diagnosis, management, and prognostication.</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357158" y="214290"/>
            <a:ext cx="8072494"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28670"/>
            <a:ext cx="8229600" cy="5197493"/>
          </a:xfrm>
        </p:spPr>
        <p:txBody>
          <a:bodyPr>
            <a:normAutofit fontScale="92500" lnSpcReduction="10000"/>
          </a:bodyPr>
          <a:lstStyle/>
          <a:p>
            <a:pPr>
              <a:buNone/>
            </a:pPr>
            <a:r>
              <a:rPr lang="en-US" dirty="0" smtClean="0"/>
              <a:t>     Although </a:t>
            </a:r>
            <a:r>
              <a:rPr lang="en-US" b="1" dirty="0" smtClean="0">
                <a:solidFill>
                  <a:schemeClr val="tx2">
                    <a:lumMod val="75000"/>
                  </a:schemeClr>
                </a:solidFill>
              </a:rPr>
              <a:t>100% </a:t>
            </a:r>
            <a:r>
              <a:rPr lang="en-US" b="1" dirty="0" smtClean="0"/>
              <a:t>o</a:t>
            </a:r>
            <a:r>
              <a:rPr lang="en-US" dirty="0" smtClean="0"/>
              <a:t>xygen may have been used during </a:t>
            </a:r>
            <a:r>
              <a:rPr lang="en-US" b="1" dirty="0" smtClean="0">
                <a:solidFill>
                  <a:srgbClr val="FFFF00"/>
                </a:solidFill>
              </a:rPr>
              <a:t>initial resuscitation</a:t>
            </a:r>
            <a:r>
              <a:rPr lang="en-US" dirty="0" smtClean="0"/>
              <a:t>, providers should titrate inspired oxygen to the lowest level required to achieve an </a:t>
            </a:r>
            <a:r>
              <a:rPr lang="en-US" b="1" dirty="0" smtClean="0">
                <a:solidFill>
                  <a:srgbClr val="FFFF00"/>
                </a:solidFill>
              </a:rPr>
              <a:t>arterial oxygen saturation of 94%, </a:t>
            </a:r>
            <a:r>
              <a:rPr lang="en-US" dirty="0" smtClean="0"/>
              <a:t>so as to avoid potential oxygen toxicity. It is recognized that titration of inspired oxygen may not be possible immediately after out-of-hospital cardiac arrest until the patient is transported to the emergency department or, in the case of in-hospital arrest, the intensive care unit (ICU). </a:t>
            </a:r>
            <a:r>
              <a:rPr lang="en-US" b="1" dirty="0" smtClean="0">
                <a:solidFill>
                  <a:srgbClr val="FFFF00"/>
                </a:solidFill>
              </a:rPr>
              <a:t>Hyperventilation or “</a:t>
            </a:r>
            <a:r>
              <a:rPr lang="en-US" b="1" dirty="0" err="1" smtClean="0">
                <a:solidFill>
                  <a:srgbClr val="FFFF00"/>
                </a:solidFill>
              </a:rPr>
              <a:t>overbagging</a:t>
            </a:r>
            <a:r>
              <a:rPr lang="en-US" b="1" dirty="0" smtClean="0">
                <a:solidFill>
                  <a:srgbClr val="FFFF00"/>
                </a:solidFill>
              </a:rPr>
              <a:t>” the patient is common after cardiac arrest and should be avoided because of potential </a:t>
            </a:r>
            <a:r>
              <a:rPr lang="en-US" b="1" dirty="0" err="1" smtClean="0">
                <a:solidFill>
                  <a:srgbClr val="FFFF00"/>
                </a:solidFill>
              </a:rPr>
              <a:t>dverse</a:t>
            </a:r>
            <a:r>
              <a:rPr lang="en-US" b="1" dirty="0" smtClean="0">
                <a:solidFill>
                  <a:srgbClr val="FFFF00"/>
                </a:solidFill>
              </a:rPr>
              <a:t> hemodynamic effects. </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r>
              <a:rPr lang="en-US" b="1" u="sng" dirty="0" smtClean="0"/>
              <a:t>Hyperventilation</a:t>
            </a:r>
            <a:r>
              <a:rPr lang="en-US" dirty="0" smtClean="0"/>
              <a:t> </a:t>
            </a:r>
            <a:r>
              <a:rPr lang="en-US" dirty="0" smtClean="0">
                <a:solidFill>
                  <a:srgbClr val="FFFF00"/>
                </a:solidFill>
              </a:rPr>
              <a:t>increases </a:t>
            </a:r>
            <a:r>
              <a:rPr lang="en-US" dirty="0" err="1" smtClean="0">
                <a:solidFill>
                  <a:srgbClr val="FFFF00"/>
                </a:solidFill>
              </a:rPr>
              <a:t>intrathoracic</a:t>
            </a:r>
            <a:r>
              <a:rPr lang="en-US" dirty="0" smtClean="0">
                <a:solidFill>
                  <a:srgbClr val="FFFF00"/>
                </a:solidFill>
              </a:rPr>
              <a:t> pressure </a:t>
            </a:r>
            <a:r>
              <a:rPr lang="en-US" dirty="0" smtClean="0"/>
              <a:t>and inversely lowers cardiac output. </a:t>
            </a:r>
            <a:r>
              <a:rPr lang="en-US" u="sng" dirty="0" smtClean="0"/>
              <a:t>The decrease in PaCO2 seen with hyperventilation can also potentially decrease cerebral blood flow directly</a:t>
            </a:r>
            <a:r>
              <a:rPr lang="en-US" dirty="0" smtClean="0"/>
              <a:t>. Ventilation may be started at 10 to 12 breaths per minute and titrated to achieve a PETCO2 of 35 to 40 mm Hg or aPaCO2 of 40 to 45 mm Hg.</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clinician should assess </a:t>
            </a:r>
            <a:r>
              <a:rPr lang="en-US" b="1" dirty="0" smtClean="0">
                <a:solidFill>
                  <a:srgbClr val="FFFF00"/>
                </a:solidFill>
              </a:rPr>
              <a:t>vital signs </a:t>
            </a:r>
            <a:r>
              <a:rPr lang="en-US" dirty="0" smtClean="0"/>
              <a:t>and monitor for </a:t>
            </a:r>
            <a:r>
              <a:rPr lang="en-US" b="1" dirty="0" smtClean="0">
                <a:solidFill>
                  <a:srgbClr val="FFFF00"/>
                </a:solidFill>
              </a:rPr>
              <a:t>recurrent cardiac  arrhythmias.  </a:t>
            </a:r>
          </a:p>
          <a:p>
            <a:endParaRPr lang="en-US" dirty="0" smtClean="0"/>
          </a:p>
          <a:p>
            <a:r>
              <a:rPr lang="en-US" dirty="0" smtClean="0"/>
              <a:t> Continuous  electrocardiographic </a:t>
            </a:r>
            <a:r>
              <a:rPr lang="en-US" dirty="0" smtClean="0">
                <a:solidFill>
                  <a:srgbClr val="FFFF00"/>
                </a:solidFill>
              </a:rPr>
              <a:t>(ECG) monitoring</a:t>
            </a:r>
            <a:r>
              <a:rPr lang="en-US" dirty="0" smtClean="0"/>
              <a:t> should continue after ROSC, during transport, and throughout ICU care until stability has been achieved. Intravenous (</a:t>
            </a:r>
            <a:r>
              <a:rPr lang="en-US" b="1" u="sng" dirty="0" smtClean="0">
                <a:solidFill>
                  <a:srgbClr val="FFFF00"/>
                </a:solidFill>
              </a:rPr>
              <a:t>IV</a:t>
            </a:r>
            <a:r>
              <a:rPr lang="en-US" dirty="0" smtClean="0"/>
              <a:t>) access should be obtained if not already established and the position and function of any intravenous catheter verified. IV lines should be promptly established to replace emergent </a:t>
            </a:r>
            <a:r>
              <a:rPr lang="en-US" dirty="0" err="1" smtClean="0"/>
              <a:t>intraosseous</a:t>
            </a:r>
            <a:r>
              <a:rPr lang="en-US" dirty="0" smtClean="0"/>
              <a:t> access achieved during resuscitation. </a:t>
            </a:r>
            <a:r>
              <a:rPr lang="en-US" b="1" dirty="0" smtClean="0">
                <a:solidFill>
                  <a:srgbClr val="FFFF00"/>
                </a:solidFill>
              </a:rPr>
              <a:t>If the patient is </a:t>
            </a:r>
            <a:r>
              <a:rPr lang="en-US" b="1" dirty="0" err="1" smtClean="0">
                <a:solidFill>
                  <a:srgbClr val="FFFF00"/>
                </a:solidFill>
              </a:rPr>
              <a:t>hypotensive</a:t>
            </a:r>
            <a:r>
              <a:rPr lang="en-US" b="1" dirty="0" smtClean="0">
                <a:solidFill>
                  <a:srgbClr val="FFFF00"/>
                </a:solidFill>
              </a:rPr>
              <a:t> (systolic blood pressure 90 mm Hg), fluid boluses can be considered.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1465724"/>
            <a:ext cx="8001056" cy="2677656"/>
          </a:xfrm>
          <a:prstGeom prst="rect">
            <a:avLst/>
          </a:prstGeom>
        </p:spPr>
        <p:txBody>
          <a:bodyPr wrap="square">
            <a:spAutoFit/>
          </a:bodyPr>
          <a:lstStyle/>
          <a:p>
            <a:r>
              <a:rPr lang="en-US" sz="2400" dirty="0" smtClean="0">
                <a:latin typeface="Comic Sans MS" pitchFamily="66" charset="0"/>
              </a:rPr>
              <a:t>When VF is present for more than a few minutes, the myocardium is depleted of oxygen and metabolic substrates. A brief period of chest compressions can deliver oxygen and energy substrates, increasing the likelihood that a shock may terminate VF (defibrillation) and a </a:t>
            </a:r>
            <a:r>
              <a:rPr lang="en-US" sz="2400" dirty="0" err="1" smtClean="0">
                <a:latin typeface="Comic Sans MS" pitchFamily="66" charset="0"/>
              </a:rPr>
              <a:t>perfusing</a:t>
            </a:r>
            <a:r>
              <a:rPr lang="en-US" sz="2400" dirty="0" smtClean="0">
                <a:latin typeface="Comic Sans MS" pitchFamily="66" charset="0"/>
              </a:rPr>
              <a:t> rhythm will return (</a:t>
            </a:r>
            <a:r>
              <a:rPr lang="en-US" sz="2400" dirty="0" err="1" smtClean="0">
                <a:latin typeface="Comic Sans MS" pitchFamily="66" charset="0"/>
              </a:rPr>
              <a:t>ie</a:t>
            </a:r>
            <a:r>
              <a:rPr lang="en-US" sz="2400" dirty="0" smtClean="0">
                <a:latin typeface="Comic Sans MS" pitchFamily="66" charset="0"/>
              </a:rPr>
              <a:t>, ROSC).</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FFFF00"/>
                </a:solidFill>
              </a:rPr>
              <a:t>Cold fluid </a:t>
            </a:r>
            <a:r>
              <a:rPr lang="en-US" dirty="0" smtClean="0"/>
              <a:t>may be used if therapeutic hypothermia is elected.</a:t>
            </a:r>
          </a:p>
          <a:p>
            <a:r>
              <a:rPr lang="en-US" dirty="0" err="1" smtClean="0">
                <a:solidFill>
                  <a:srgbClr val="FFFF00"/>
                </a:solidFill>
              </a:rPr>
              <a:t>Vasoactive</a:t>
            </a:r>
            <a:r>
              <a:rPr lang="en-US" dirty="0" smtClean="0">
                <a:solidFill>
                  <a:srgbClr val="FFFF00"/>
                </a:solidFill>
              </a:rPr>
              <a:t> drug </a:t>
            </a:r>
            <a:r>
              <a:rPr lang="en-US" dirty="0" smtClean="0"/>
              <a:t>infusions such as dopamine, </a:t>
            </a:r>
            <a:r>
              <a:rPr lang="en-US" dirty="0" err="1" smtClean="0"/>
              <a:t>norepinephrine</a:t>
            </a:r>
            <a:r>
              <a:rPr lang="en-US" dirty="0" smtClean="0"/>
              <a:t>, or epinephrine may be initiated if necessary and titrated to achieve a </a:t>
            </a:r>
            <a:r>
              <a:rPr lang="en-US" dirty="0" smtClean="0">
                <a:solidFill>
                  <a:srgbClr val="FFFF00"/>
                </a:solidFill>
              </a:rPr>
              <a:t>minimum systolic blood pressure of 90 mm Hg </a:t>
            </a:r>
            <a:r>
              <a:rPr lang="en-US" dirty="0" smtClean="0"/>
              <a:t>or a mean arterial pressure of 65 mm Hg.</a:t>
            </a:r>
          </a:p>
          <a:p>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solidFill>
                  <a:srgbClr val="FFFF00"/>
                </a:solidFill>
              </a:rPr>
              <a:t>Brain injury </a:t>
            </a:r>
            <a:r>
              <a:rPr lang="en-US" dirty="0" smtClean="0"/>
              <a:t>and </a:t>
            </a:r>
            <a:r>
              <a:rPr lang="en-US" b="1" dirty="0" smtClean="0">
                <a:solidFill>
                  <a:srgbClr val="FFFF00"/>
                </a:solidFill>
              </a:rPr>
              <a:t>cardiovascular</a:t>
            </a:r>
            <a:r>
              <a:rPr lang="en-US" dirty="0" smtClean="0"/>
              <a:t> </a:t>
            </a:r>
            <a:r>
              <a:rPr lang="en-US" b="1" dirty="0" smtClean="0">
                <a:solidFill>
                  <a:srgbClr val="FFFF00"/>
                </a:solidFill>
              </a:rPr>
              <a:t>instability </a:t>
            </a:r>
            <a:r>
              <a:rPr lang="en-US" dirty="0" smtClean="0"/>
              <a:t>are the major determinants of survival after cardiac arrest. </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smtClean="0"/>
              <a:t>Central Nervous System</a:t>
            </a:r>
          </a:p>
          <a:p>
            <a:r>
              <a:rPr lang="en-US" dirty="0" smtClean="0"/>
              <a:t>Brain injury is a </a:t>
            </a:r>
            <a:r>
              <a:rPr lang="en-US" dirty="0" smtClean="0">
                <a:solidFill>
                  <a:srgbClr val="FFFF00"/>
                </a:solidFill>
              </a:rPr>
              <a:t>common cause of morbidity and mortality in post–cardiac arrest </a:t>
            </a:r>
            <a:r>
              <a:rPr lang="en-US" dirty="0" smtClean="0"/>
              <a:t>patients. Brain injury is the cause of death in 68% of patients after out-of-hospital cardiac arrest and in 23%</a:t>
            </a:r>
          </a:p>
          <a:p>
            <a:r>
              <a:rPr lang="en-US" dirty="0" smtClean="0"/>
              <a:t>after in-hospital cardiac arrest. The  </a:t>
            </a:r>
            <a:r>
              <a:rPr lang="en-US" dirty="0" err="1" smtClean="0"/>
              <a:t>pathophysiology</a:t>
            </a:r>
            <a:r>
              <a:rPr lang="en-US" dirty="0" smtClean="0"/>
              <a:t> of post– cardiac arrest brain injury involves a complex </a:t>
            </a:r>
            <a:r>
              <a:rPr lang="en-US" dirty="0" smtClean="0">
                <a:solidFill>
                  <a:srgbClr val="FFFF00"/>
                </a:solidFill>
              </a:rPr>
              <a:t>cascade of molecular events that are triggered by ischemia and reperfusion </a:t>
            </a:r>
            <a:r>
              <a:rPr lang="en-US" dirty="0" smtClean="0"/>
              <a:t>and then executed over hours to days after ROSC. </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Clinical manifestations of post–cardiac arrest</a:t>
            </a:r>
          </a:p>
          <a:p>
            <a:r>
              <a:rPr lang="en-US" dirty="0" smtClean="0"/>
              <a:t>brain injury include </a:t>
            </a:r>
            <a:r>
              <a:rPr lang="en-US" dirty="0" smtClean="0">
                <a:solidFill>
                  <a:srgbClr val="FFFF00"/>
                </a:solidFill>
              </a:rPr>
              <a:t>coma</a:t>
            </a:r>
            <a:r>
              <a:rPr lang="en-US" dirty="0" smtClean="0"/>
              <a:t>, </a:t>
            </a:r>
            <a:r>
              <a:rPr lang="en-US" dirty="0" smtClean="0">
                <a:solidFill>
                  <a:srgbClr val="FFFF00"/>
                </a:solidFill>
              </a:rPr>
              <a:t>seizures,</a:t>
            </a:r>
            <a:r>
              <a:rPr lang="en-US" dirty="0" smtClean="0"/>
              <a:t> </a:t>
            </a:r>
            <a:r>
              <a:rPr lang="en-US" dirty="0" err="1" smtClean="0">
                <a:solidFill>
                  <a:srgbClr val="FFFF00"/>
                </a:solidFill>
              </a:rPr>
              <a:t>myoclonus</a:t>
            </a:r>
            <a:r>
              <a:rPr lang="en-US" dirty="0" smtClean="0">
                <a:solidFill>
                  <a:srgbClr val="FFFF00"/>
                </a:solidFill>
              </a:rPr>
              <a:t>,</a:t>
            </a:r>
            <a:r>
              <a:rPr lang="en-US" dirty="0" smtClean="0"/>
              <a:t> various degrees of </a:t>
            </a:r>
            <a:r>
              <a:rPr lang="en-US" dirty="0" err="1" smtClean="0">
                <a:solidFill>
                  <a:srgbClr val="FFFF00"/>
                </a:solidFill>
              </a:rPr>
              <a:t>neurocognitive</a:t>
            </a:r>
            <a:r>
              <a:rPr lang="en-US" dirty="0" smtClean="0">
                <a:solidFill>
                  <a:srgbClr val="FFFF00"/>
                </a:solidFill>
              </a:rPr>
              <a:t> dysfunction </a:t>
            </a:r>
            <a:r>
              <a:rPr lang="en-US" dirty="0" smtClean="0"/>
              <a:t>(ranging from </a:t>
            </a:r>
            <a:r>
              <a:rPr lang="en-US" dirty="0" smtClean="0">
                <a:solidFill>
                  <a:srgbClr val="FFFF00"/>
                </a:solidFill>
              </a:rPr>
              <a:t>memory</a:t>
            </a:r>
            <a:r>
              <a:rPr lang="en-US" dirty="0" smtClean="0"/>
              <a:t> deficits to</a:t>
            </a:r>
          </a:p>
          <a:p>
            <a:r>
              <a:rPr lang="en-US" dirty="0" smtClean="0"/>
              <a:t>persistent </a:t>
            </a:r>
            <a:r>
              <a:rPr lang="en-US" dirty="0" smtClean="0">
                <a:solidFill>
                  <a:srgbClr val="FFFF00"/>
                </a:solidFill>
              </a:rPr>
              <a:t>vegetative</a:t>
            </a:r>
            <a:r>
              <a:rPr lang="en-US" dirty="0" smtClean="0"/>
              <a:t> state), and </a:t>
            </a:r>
            <a:r>
              <a:rPr lang="en-US" dirty="0" smtClean="0">
                <a:solidFill>
                  <a:srgbClr val="FFFF00"/>
                </a:solidFill>
              </a:rPr>
              <a:t>brain death</a:t>
            </a:r>
            <a:r>
              <a:rPr lang="en-US" dirty="0" smtClean="0"/>
              <a:t>.</a:t>
            </a:r>
          </a:p>
          <a:p>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642918"/>
            <a:ext cx="8229600" cy="5595004"/>
          </a:xfrm>
        </p:spPr>
        <p:txBody>
          <a:bodyPr>
            <a:normAutofit/>
          </a:bodyPr>
          <a:lstStyle/>
          <a:p>
            <a:r>
              <a:rPr lang="en-US" b="1" dirty="0" smtClean="0">
                <a:solidFill>
                  <a:srgbClr val="FFFF00"/>
                </a:solidFill>
              </a:rPr>
              <a:t>Targeted Temperature Management</a:t>
            </a:r>
          </a:p>
          <a:p>
            <a:r>
              <a:rPr lang="en-US" b="1" dirty="0" smtClean="0">
                <a:solidFill>
                  <a:srgbClr val="FFFF00"/>
                </a:solidFill>
              </a:rPr>
              <a:t>Induced Hypothermia</a:t>
            </a:r>
          </a:p>
          <a:p>
            <a:r>
              <a:rPr lang="en-US" dirty="0" smtClean="0"/>
              <a:t>For </a:t>
            </a:r>
            <a:r>
              <a:rPr lang="en-US" b="1" dirty="0" smtClean="0">
                <a:solidFill>
                  <a:schemeClr val="accent1">
                    <a:lumMod val="60000"/>
                    <a:lumOff val="40000"/>
                  </a:schemeClr>
                </a:solidFill>
              </a:rPr>
              <a:t>protection of the brain and other organs</a:t>
            </a:r>
            <a:r>
              <a:rPr lang="en-US" dirty="0" smtClean="0"/>
              <a:t>, hypothermia is a helpful therapeutic approach in patients who remain comatose</a:t>
            </a:r>
          </a:p>
          <a:p>
            <a:r>
              <a:rPr lang="en-US" dirty="0" smtClean="0"/>
              <a:t>(usually defined as a lack of meaningful response to verbal commands) after ROSC. </a:t>
            </a:r>
            <a:r>
              <a:rPr lang="en-US" b="1" dirty="0" smtClean="0">
                <a:solidFill>
                  <a:schemeClr val="accent1">
                    <a:lumMod val="60000"/>
                    <a:lumOff val="40000"/>
                  </a:schemeClr>
                </a:solidFill>
              </a:rPr>
              <a:t>Questions </a:t>
            </a:r>
            <a:r>
              <a:rPr lang="en-US" dirty="0" smtClean="0"/>
              <a:t>remain about specific </a:t>
            </a:r>
            <a:r>
              <a:rPr lang="en-US" dirty="0" smtClean="0">
                <a:solidFill>
                  <a:schemeClr val="accent1">
                    <a:lumMod val="60000"/>
                    <a:lumOff val="40000"/>
                  </a:schemeClr>
                </a:solidFill>
              </a:rPr>
              <a:t>indications</a:t>
            </a:r>
            <a:r>
              <a:rPr lang="en-US" dirty="0" smtClean="0"/>
              <a:t> and populations, </a:t>
            </a:r>
            <a:r>
              <a:rPr lang="en-US" dirty="0" smtClean="0">
                <a:solidFill>
                  <a:schemeClr val="accent1">
                    <a:lumMod val="60000"/>
                    <a:lumOff val="40000"/>
                  </a:schemeClr>
                </a:solidFill>
              </a:rPr>
              <a:t>timing </a:t>
            </a:r>
            <a:r>
              <a:rPr lang="en-US" dirty="0" smtClean="0"/>
              <a:t>and </a:t>
            </a:r>
            <a:r>
              <a:rPr lang="en-US" dirty="0" smtClean="0">
                <a:solidFill>
                  <a:schemeClr val="accent1">
                    <a:lumMod val="60000"/>
                    <a:lumOff val="40000"/>
                  </a:schemeClr>
                </a:solidFill>
              </a:rPr>
              <a:t>duration</a:t>
            </a:r>
            <a:r>
              <a:rPr lang="en-US" dirty="0" smtClean="0"/>
              <a:t> of therapy, and </a:t>
            </a:r>
            <a:r>
              <a:rPr lang="en-US" dirty="0" smtClean="0">
                <a:solidFill>
                  <a:schemeClr val="accent1">
                    <a:lumMod val="60000"/>
                    <a:lumOff val="40000"/>
                  </a:schemeClr>
                </a:solidFill>
              </a:rPr>
              <a:t>methods for induction</a:t>
            </a:r>
            <a:r>
              <a:rPr lang="en-US" dirty="0" smtClean="0"/>
              <a:t>, </a:t>
            </a:r>
            <a:r>
              <a:rPr lang="en-US" dirty="0" smtClean="0">
                <a:solidFill>
                  <a:schemeClr val="accent1">
                    <a:lumMod val="60000"/>
                    <a:lumOff val="40000"/>
                  </a:schemeClr>
                </a:solidFill>
              </a:rPr>
              <a:t>maintenance</a:t>
            </a:r>
            <a:r>
              <a:rPr lang="en-US" dirty="0" smtClean="0"/>
              <a:t>, and subsequent </a:t>
            </a:r>
            <a:r>
              <a:rPr lang="en-US" dirty="0" smtClean="0">
                <a:solidFill>
                  <a:schemeClr val="accent1">
                    <a:lumMod val="60000"/>
                    <a:lumOff val="40000"/>
                  </a:schemeClr>
                </a:solidFill>
              </a:rPr>
              <a:t>reversal</a:t>
            </a:r>
            <a:r>
              <a:rPr lang="en-US" dirty="0" smtClean="0"/>
              <a:t> of hypothermia.</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Clinicians should continuously monitor the </a:t>
            </a:r>
            <a:r>
              <a:rPr lang="en-US" dirty="0" smtClean="0">
                <a:solidFill>
                  <a:schemeClr val="accent1">
                    <a:lumMod val="60000"/>
                    <a:lumOff val="40000"/>
                  </a:schemeClr>
                </a:solidFill>
              </a:rPr>
              <a:t>patient’s core temperature </a:t>
            </a:r>
            <a:r>
              <a:rPr lang="en-US" dirty="0" smtClean="0"/>
              <a:t>using an esophageal thermometer, bladder catheter in </a:t>
            </a:r>
            <a:r>
              <a:rPr lang="en-US" dirty="0" err="1" smtClean="0"/>
              <a:t>nonanuric</a:t>
            </a:r>
            <a:r>
              <a:rPr lang="en-US" dirty="0" smtClean="0"/>
              <a:t> patients, or pulmonary artery catheter if one is placed for other indications. </a:t>
            </a:r>
            <a:r>
              <a:rPr lang="en-US" b="1" u="sng" dirty="0" err="1" smtClean="0"/>
              <a:t>Axillary</a:t>
            </a:r>
            <a:r>
              <a:rPr lang="en-US" b="1" u="sng" dirty="0" smtClean="0"/>
              <a:t> and oral temperatures are inadequate for measurement of core temperature changes</a:t>
            </a:r>
            <a:r>
              <a:rPr lang="en-US" dirty="0" smtClean="0"/>
              <a:t>, especially during active manipulation of temperature for therapeutic hypothermia, and true tympanic temperature probes are rarely available and often unreliable.</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4422"/>
            <a:ext cx="8229600" cy="5094938"/>
          </a:xfrm>
        </p:spPr>
        <p:txBody>
          <a:bodyPr>
            <a:normAutofit/>
          </a:bodyPr>
          <a:lstStyle/>
          <a:p>
            <a:r>
              <a:rPr lang="en-US" dirty="0" smtClean="0"/>
              <a:t>A number of potential complications are associated with cooling, including </a:t>
            </a:r>
            <a:r>
              <a:rPr lang="en-US" dirty="0" err="1" smtClean="0">
                <a:solidFill>
                  <a:schemeClr val="accent1">
                    <a:lumMod val="60000"/>
                    <a:lumOff val="40000"/>
                  </a:schemeClr>
                </a:solidFill>
              </a:rPr>
              <a:t>coagulopathy</a:t>
            </a:r>
            <a:r>
              <a:rPr lang="en-US" dirty="0" smtClean="0"/>
              <a:t>, </a:t>
            </a:r>
            <a:r>
              <a:rPr lang="en-US" dirty="0" smtClean="0">
                <a:solidFill>
                  <a:schemeClr val="accent1">
                    <a:lumMod val="60000"/>
                    <a:lumOff val="40000"/>
                  </a:schemeClr>
                </a:solidFill>
              </a:rPr>
              <a:t>arrhythmias</a:t>
            </a:r>
            <a:r>
              <a:rPr lang="en-US" dirty="0" smtClean="0"/>
              <a:t>, and </a:t>
            </a:r>
            <a:r>
              <a:rPr lang="en-US" dirty="0" smtClean="0">
                <a:solidFill>
                  <a:schemeClr val="accent1">
                    <a:lumMod val="60000"/>
                    <a:lumOff val="40000"/>
                  </a:schemeClr>
                </a:solidFill>
              </a:rPr>
              <a:t>hyperglycemia</a:t>
            </a:r>
            <a:r>
              <a:rPr lang="en-US" dirty="0" smtClean="0"/>
              <a:t>. The likelihood of </a:t>
            </a:r>
            <a:r>
              <a:rPr lang="en-US" dirty="0" smtClean="0">
                <a:solidFill>
                  <a:schemeClr val="accent1">
                    <a:lumMod val="60000"/>
                    <a:lumOff val="40000"/>
                  </a:schemeClr>
                </a:solidFill>
              </a:rPr>
              <a:t>pneumonia</a:t>
            </a:r>
            <a:r>
              <a:rPr lang="en-US" dirty="0" smtClean="0"/>
              <a:t> and </a:t>
            </a:r>
            <a:r>
              <a:rPr lang="en-US" dirty="0" smtClean="0">
                <a:solidFill>
                  <a:schemeClr val="accent1">
                    <a:lumMod val="60000"/>
                    <a:lumOff val="40000"/>
                  </a:schemeClr>
                </a:solidFill>
              </a:rPr>
              <a:t>sepsis</a:t>
            </a:r>
            <a:r>
              <a:rPr lang="en-US" dirty="0" smtClean="0"/>
              <a:t> may increase in patients treated with therapeutic hypothermia.</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4422"/>
            <a:ext cx="8229600" cy="5094938"/>
          </a:xfrm>
        </p:spPr>
        <p:txBody>
          <a:bodyPr>
            <a:normAutofit lnSpcReduction="10000"/>
          </a:bodyPr>
          <a:lstStyle/>
          <a:p>
            <a:r>
              <a:rPr lang="en-US" dirty="0" smtClean="0"/>
              <a:t>In summary, we recommend that </a:t>
            </a:r>
            <a:r>
              <a:rPr lang="en-US" b="1" dirty="0" smtClean="0">
                <a:solidFill>
                  <a:schemeClr val="accent1">
                    <a:lumMod val="60000"/>
                    <a:lumOff val="40000"/>
                  </a:schemeClr>
                </a:solidFill>
              </a:rPr>
              <a:t>comatose</a:t>
            </a:r>
            <a:r>
              <a:rPr lang="en-US" dirty="0" smtClean="0"/>
              <a:t> (</a:t>
            </a:r>
            <a:r>
              <a:rPr lang="en-US" dirty="0" err="1" smtClean="0"/>
              <a:t>ie</a:t>
            </a:r>
            <a:r>
              <a:rPr lang="en-US" dirty="0" smtClean="0"/>
              <a:t>, </a:t>
            </a:r>
            <a:r>
              <a:rPr lang="en-US" u="sng" dirty="0" smtClean="0"/>
              <a:t>lack of meaningful response to verbal commands</a:t>
            </a:r>
            <a:r>
              <a:rPr lang="en-US" dirty="0" smtClean="0"/>
              <a:t>) adult patients </a:t>
            </a:r>
            <a:r>
              <a:rPr lang="en-US" b="1" dirty="0" smtClean="0">
                <a:solidFill>
                  <a:srgbClr val="FFFF00"/>
                </a:solidFill>
              </a:rPr>
              <a:t>with ROSC </a:t>
            </a:r>
            <a:r>
              <a:rPr lang="en-US" dirty="0" smtClean="0"/>
              <a:t>after out-of-hospital VF cardiac arrest should be </a:t>
            </a:r>
            <a:r>
              <a:rPr lang="en-US" b="1" u="sng" dirty="0" smtClean="0"/>
              <a:t>cooled</a:t>
            </a:r>
            <a:r>
              <a:rPr lang="en-US" dirty="0" smtClean="0"/>
              <a:t> </a:t>
            </a:r>
            <a:r>
              <a:rPr lang="en-US" b="1" dirty="0" smtClean="0">
                <a:solidFill>
                  <a:schemeClr val="tx2">
                    <a:lumMod val="60000"/>
                    <a:lumOff val="40000"/>
                  </a:schemeClr>
                </a:solidFill>
              </a:rPr>
              <a:t>to 32°C to 34°C </a:t>
            </a:r>
            <a:r>
              <a:rPr lang="en-US" dirty="0" smtClean="0"/>
              <a:t>(89.6°F to 93.2°F) </a:t>
            </a:r>
            <a:r>
              <a:rPr lang="en-US" dirty="0" smtClean="0">
                <a:solidFill>
                  <a:schemeClr val="tx2">
                    <a:lumMod val="60000"/>
                    <a:lumOff val="40000"/>
                  </a:schemeClr>
                </a:solidFill>
              </a:rPr>
              <a:t>for 12 to 24 hours (Class I, LOE B). </a:t>
            </a:r>
            <a:r>
              <a:rPr lang="en-US" dirty="0" smtClean="0"/>
              <a:t>Induced hypothermia also may be considered for comatose adult patients with ROSC after in-hospital cardiac arrest of any initial rhythm or after out-of-hospital cardiac arrest with an initial rhythm of </a:t>
            </a:r>
            <a:r>
              <a:rPr lang="en-US" dirty="0" err="1" smtClean="0"/>
              <a:t>pulseless</a:t>
            </a:r>
            <a:r>
              <a:rPr lang="en-US" dirty="0" smtClean="0"/>
              <a:t> electric activity or </a:t>
            </a:r>
            <a:r>
              <a:rPr lang="en-US" dirty="0" err="1" smtClean="0"/>
              <a:t>asystole</a:t>
            </a:r>
            <a:r>
              <a:rPr lang="en-US" dirty="0" smtClean="0"/>
              <a:t> (Class </a:t>
            </a:r>
            <a:r>
              <a:rPr lang="en-US" dirty="0" err="1" smtClean="0"/>
              <a:t>IIb</a:t>
            </a:r>
            <a:r>
              <a:rPr lang="en-US" dirty="0" smtClean="0"/>
              <a:t>, LOE B). </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endParaRPr lang="en-US"/>
          </a:p>
        </p:txBody>
      </p:sp>
      <p:sp>
        <p:nvSpPr>
          <p:cNvPr id="3" name="Content Placeholder 2"/>
          <p:cNvSpPr>
            <a:spLocks noGrp="1"/>
          </p:cNvSpPr>
          <p:nvPr>
            <p:ph idx="1"/>
          </p:nvPr>
        </p:nvSpPr>
        <p:spPr>
          <a:xfrm>
            <a:off x="457200" y="1285860"/>
            <a:ext cx="8229600" cy="5023500"/>
          </a:xfrm>
        </p:spPr>
        <p:txBody>
          <a:bodyPr>
            <a:normAutofit/>
          </a:bodyPr>
          <a:lstStyle/>
          <a:p>
            <a:r>
              <a:rPr lang="en-US" b="1" dirty="0" smtClean="0">
                <a:solidFill>
                  <a:srgbClr val="FFFF00"/>
                </a:solidFill>
              </a:rPr>
              <a:t>Hyperthermia</a:t>
            </a:r>
          </a:p>
          <a:p>
            <a:r>
              <a:rPr lang="en-US" dirty="0" smtClean="0"/>
              <a:t>After resuscitation, temperature elevation above normal </a:t>
            </a:r>
            <a:r>
              <a:rPr lang="en-US" u="sng" dirty="0" smtClean="0"/>
              <a:t>can impair brain recovery</a:t>
            </a:r>
            <a:r>
              <a:rPr lang="en-US" dirty="0" smtClean="0"/>
              <a:t>. The etiology of </a:t>
            </a:r>
            <a:r>
              <a:rPr lang="en-US" b="1" u="sng" dirty="0" smtClean="0"/>
              <a:t>fever</a:t>
            </a:r>
            <a:r>
              <a:rPr lang="en-US" dirty="0" smtClean="0"/>
              <a:t> after cardiac arrest may be related to </a:t>
            </a:r>
            <a:r>
              <a:rPr lang="en-US" u="sng" dirty="0" smtClean="0"/>
              <a:t>activation of inflammatory cytokines</a:t>
            </a:r>
          </a:p>
          <a:p>
            <a:r>
              <a:rPr lang="en-US" dirty="0" smtClean="0"/>
              <a:t>in a pattern similar to that observed in sepsis. </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85794"/>
            <a:ext cx="8229600" cy="5523566"/>
          </a:xfrm>
        </p:spPr>
        <p:txBody>
          <a:bodyPr>
            <a:normAutofit/>
          </a:bodyPr>
          <a:lstStyle/>
          <a:p>
            <a:r>
              <a:rPr lang="en-US" sz="3600" b="1" dirty="0" smtClean="0">
                <a:solidFill>
                  <a:srgbClr val="FFFF00"/>
                </a:solidFill>
              </a:rPr>
              <a:t>Pulmonary System</a:t>
            </a:r>
          </a:p>
          <a:p>
            <a:r>
              <a:rPr lang="en-US" b="1" u="sng" dirty="0" smtClean="0"/>
              <a:t>Pulmonary dysfunction after cardiac arrest is common</a:t>
            </a:r>
            <a:r>
              <a:rPr lang="en-US" dirty="0" smtClean="0"/>
              <a:t>. Etiologies:</a:t>
            </a:r>
          </a:p>
          <a:p>
            <a:r>
              <a:rPr lang="en-US" dirty="0" smtClean="0"/>
              <a:t>include </a:t>
            </a:r>
            <a:r>
              <a:rPr lang="en-US" u="sng" dirty="0" smtClean="0">
                <a:effectLst>
                  <a:outerShdw blurRad="38100" dist="38100" dir="2700000" algn="tl">
                    <a:srgbClr val="000000">
                      <a:alpha val="43137"/>
                    </a:srgbClr>
                  </a:outerShdw>
                </a:effectLst>
              </a:rPr>
              <a:t>hydrostatic pulmonary edema </a:t>
            </a:r>
            <a:r>
              <a:rPr lang="en-US" dirty="0" smtClean="0"/>
              <a:t>from left ventricular dysfunction; </a:t>
            </a:r>
            <a:r>
              <a:rPr lang="en-US" u="sng" dirty="0" err="1" smtClean="0">
                <a:effectLst>
                  <a:outerShdw blurRad="38100" dist="38100" dir="2700000" algn="tl">
                    <a:srgbClr val="000000">
                      <a:alpha val="43137"/>
                    </a:srgbClr>
                  </a:outerShdw>
                </a:effectLst>
              </a:rPr>
              <a:t>noncardiogenic</a:t>
            </a:r>
            <a:r>
              <a:rPr lang="en-US" u="sng" dirty="0" smtClean="0">
                <a:effectLst>
                  <a:outerShdw blurRad="38100" dist="38100" dir="2700000" algn="tl">
                    <a:srgbClr val="000000">
                      <a:alpha val="43137"/>
                    </a:srgbClr>
                  </a:outerShdw>
                </a:effectLst>
              </a:rPr>
              <a:t> edema </a:t>
            </a:r>
            <a:r>
              <a:rPr lang="en-US" dirty="0" smtClean="0"/>
              <a:t>from inflammatory, infective, or physical injuries</a:t>
            </a:r>
            <a:r>
              <a:rPr lang="en-US" u="sng" dirty="0" smtClean="0"/>
              <a:t>; </a:t>
            </a:r>
            <a:r>
              <a:rPr lang="en-US" u="sng" dirty="0" smtClean="0">
                <a:effectLst>
                  <a:outerShdw blurRad="38100" dist="38100" dir="2700000" algn="tl">
                    <a:srgbClr val="000000">
                      <a:alpha val="43137"/>
                    </a:srgbClr>
                  </a:outerShdw>
                </a:effectLst>
              </a:rPr>
              <a:t>severe pulmonary </a:t>
            </a:r>
            <a:r>
              <a:rPr lang="en-US" u="sng" dirty="0" err="1" smtClean="0">
                <a:effectLst>
                  <a:outerShdw blurRad="38100" dist="38100" dir="2700000" algn="tl">
                    <a:srgbClr val="000000">
                      <a:alpha val="43137"/>
                    </a:srgbClr>
                  </a:outerShdw>
                </a:effectLst>
              </a:rPr>
              <a:t>atelectasis</a:t>
            </a:r>
            <a:r>
              <a:rPr lang="en-US" dirty="0" smtClean="0"/>
              <a:t>; or </a:t>
            </a:r>
            <a:r>
              <a:rPr lang="en-US" u="sng" dirty="0" smtClean="0">
                <a:effectLst>
                  <a:outerShdw blurRad="38100" dist="38100" dir="2700000" algn="tl">
                    <a:srgbClr val="000000">
                      <a:alpha val="43137"/>
                    </a:srgbClr>
                  </a:outerShdw>
                </a:effectLst>
              </a:rPr>
              <a:t>aspiration</a:t>
            </a:r>
            <a:r>
              <a:rPr lang="en-US" dirty="0" smtClean="0"/>
              <a:t> occurring during cardiac arrest or resuscitation. Patients often develop regional mismatch of ventilation and perfusion, contributing to decreased arterial oxygen content.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1-Shock Protocol Versus 3-Shock Sequence</a:t>
            </a:r>
            <a:endParaRPr lang="en-US" dirty="0"/>
          </a:p>
        </p:txBody>
      </p:sp>
      <p:sp>
        <p:nvSpPr>
          <p:cNvPr id="3" name="Content Placeholder 2"/>
          <p:cNvSpPr>
            <a:spLocks noGrp="1"/>
          </p:cNvSpPr>
          <p:nvPr>
            <p:ph idx="1"/>
          </p:nvPr>
        </p:nvSpPr>
        <p:spPr/>
        <p:txBody>
          <a:bodyPr>
            <a:normAutofit/>
          </a:bodyPr>
          <a:lstStyle/>
          <a:p>
            <a:pPr>
              <a:buNone/>
            </a:pPr>
            <a:r>
              <a:rPr lang="en-US" dirty="0" smtClean="0"/>
              <a:t>     Studies suggested significant </a:t>
            </a:r>
            <a:r>
              <a:rPr lang="en-US" dirty="0"/>
              <a:t>survival benefit with the </a:t>
            </a:r>
            <a:r>
              <a:rPr lang="en-US" dirty="0" smtClean="0"/>
              <a:t>single shock defibrillation </a:t>
            </a:r>
            <a:r>
              <a:rPr lang="en-US" dirty="0"/>
              <a:t>protocol compared with </a:t>
            </a:r>
            <a:r>
              <a:rPr lang="en-US" dirty="0" smtClean="0"/>
              <a:t>3-stacked-shock protocols</a:t>
            </a:r>
            <a:r>
              <a:rPr lang="en-US" dirty="0"/>
              <a:t>. </a:t>
            </a:r>
            <a:endParaRPr lang="en-US" dirty="0" smtClean="0"/>
          </a:p>
          <a:p>
            <a:pPr>
              <a:buNone/>
            </a:pPr>
            <a:endParaRPr lang="en-US" dirty="0" smtClean="0"/>
          </a:p>
          <a:p>
            <a:pPr>
              <a:buNone/>
            </a:pPr>
            <a:r>
              <a:rPr lang="en-US" dirty="0" smtClean="0">
                <a:latin typeface="Comic Sans MS" pitchFamily="66" charset="0"/>
              </a:rPr>
              <a:t>    If </a:t>
            </a:r>
            <a:r>
              <a:rPr lang="en-US" dirty="0">
                <a:latin typeface="Comic Sans MS" pitchFamily="66" charset="0"/>
              </a:rPr>
              <a:t>1 shock fails to eliminate VF, </a:t>
            </a:r>
            <a:r>
              <a:rPr lang="en-US" dirty="0" smtClean="0">
                <a:latin typeface="Comic Sans MS" pitchFamily="66" charset="0"/>
              </a:rPr>
              <a:t>the incremental benefit </a:t>
            </a:r>
            <a:r>
              <a:rPr lang="en-US" dirty="0">
                <a:latin typeface="Comic Sans MS" pitchFamily="66" charset="0"/>
              </a:rPr>
              <a:t>of another shock is low, and </a:t>
            </a:r>
            <a:r>
              <a:rPr lang="en-US" dirty="0" smtClean="0">
                <a:latin typeface="Comic Sans MS" pitchFamily="66" charset="0"/>
              </a:rPr>
              <a:t>  resumption </a:t>
            </a:r>
            <a:r>
              <a:rPr lang="en-US" dirty="0">
                <a:latin typeface="Comic Sans MS" pitchFamily="66" charset="0"/>
              </a:rPr>
              <a:t>of CPR is </a:t>
            </a:r>
            <a:r>
              <a:rPr lang="en-US" dirty="0" smtClean="0">
                <a:latin typeface="Comic Sans MS" pitchFamily="66" charset="0"/>
              </a:rPr>
              <a:t>likely to </a:t>
            </a:r>
            <a:r>
              <a:rPr lang="en-US" dirty="0">
                <a:latin typeface="Comic Sans MS" pitchFamily="66" charset="0"/>
              </a:rPr>
              <a:t>confer a greater value than another shock.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4422"/>
            <a:ext cx="8229600" cy="5094938"/>
          </a:xfrm>
        </p:spPr>
        <p:txBody>
          <a:bodyPr>
            <a:normAutofit lnSpcReduction="10000"/>
          </a:bodyPr>
          <a:lstStyle/>
          <a:p>
            <a:r>
              <a:rPr lang="en-US" b="1" dirty="0" smtClean="0"/>
              <a:t>Essential diagnostic tests in </a:t>
            </a:r>
            <a:r>
              <a:rPr lang="en-US" b="1" dirty="0" err="1" smtClean="0"/>
              <a:t>intubated</a:t>
            </a:r>
            <a:r>
              <a:rPr lang="en-US" b="1" dirty="0" smtClean="0"/>
              <a:t> patients include :</a:t>
            </a:r>
          </a:p>
          <a:p>
            <a:r>
              <a:rPr lang="en-US" dirty="0" smtClean="0"/>
              <a:t>  a chest radiograph and arterial blood gas measurements. Other diagnostic tests may be added based on history, physical examination, and clinical circumstances. Evaluation of a </a:t>
            </a:r>
            <a:r>
              <a:rPr lang="en-US" dirty="0" smtClean="0">
                <a:solidFill>
                  <a:srgbClr val="FFFF00"/>
                </a:solidFill>
              </a:rPr>
              <a:t>chest radiograph </a:t>
            </a:r>
            <a:r>
              <a:rPr lang="en-US" dirty="0" smtClean="0"/>
              <a:t>should verify the </a:t>
            </a:r>
            <a:r>
              <a:rPr lang="en-US" u="sng" dirty="0" smtClean="0"/>
              <a:t>correct position of the </a:t>
            </a:r>
            <a:r>
              <a:rPr lang="en-US" u="sng" dirty="0" err="1" smtClean="0"/>
              <a:t>endotracheal</a:t>
            </a:r>
            <a:r>
              <a:rPr lang="en-US" u="sng" dirty="0" smtClean="0"/>
              <a:t> tube </a:t>
            </a:r>
            <a:r>
              <a:rPr lang="en-US" dirty="0" smtClean="0"/>
              <a:t>and the distribution of </a:t>
            </a:r>
            <a:r>
              <a:rPr lang="en-US" u="sng" dirty="0" smtClean="0"/>
              <a:t>pulmonary infiltrates </a:t>
            </a:r>
            <a:r>
              <a:rPr lang="en-US" dirty="0" smtClean="0"/>
              <a:t>or </a:t>
            </a:r>
            <a:r>
              <a:rPr lang="en-US" u="sng" dirty="0" smtClean="0"/>
              <a:t>edema </a:t>
            </a:r>
            <a:r>
              <a:rPr lang="en-US" dirty="0" smtClean="0"/>
              <a:t>and identify complications from chest compressions (</a:t>
            </a:r>
            <a:r>
              <a:rPr lang="en-US" dirty="0" err="1" smtClean="0"/>
              <a:t>eg</a:t>
            </a:r>
            <a:r>
              <a:rPr lang="en-US" dirty="0" smtClean="0"/>
              <a:t>, </a:t>
            </a:r>
            <a:r>
              <a:rPr lang="en-US" u="sng" dirty="0" smtClean="0"/>
              <a:t>rib fracture</a:t>
            </a:r>
            <a:r>
              <a:rPr lang="en-US" dirty="0" smtClean="0"/>
              <a:t>, </a:t>
            </a:r>
            <a:r>
              <a:rPr lang="en-US" u="sng" dirty="0" err="1" smtClean="0"/>
              <a:t>pneumothorax</a:t>
            </a:r>
            <a:r>
              <a:rPr lang="en-US" dirty="0" smtClean="0"/>
              <a:t>, and </a:t>
            </a:r>
            <a:r>
              <a:rPr lang="en-US" u="sng" dirty="0" smtClean="0"/>
              <a:t>pleural effusions</a:t>
            </a:r>
            <a:r>
              <a:rPr lang="en-US" dirty="0" smtClean="0"/>
              <a:t>) or </a:t>
            </a:r>
            <a:r>
              <a:rPr lang="en-US" u="sng" dirty="0" smtClean="0"/>
              <a:t>pneumonia</a:t>
            </a:r>
            <a:r>
              <a:rPr lang="en-US" dirty="0" smtClean="0"/>
              <a:t>.</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714356"/>
            <a:ext cx="8686800" cy="5595004"/>
          </a:xfrm>
        </p:spPr>
        <p:txBody>
          <a:bodyPr>
            <a:noAutofit/>
          </a:bodyPr>
          <a:lstStyle/>
          <a:p>
            <a:r>
              <a:rPr lang="en-US" b="1" dirty="0" smtClean="0"/>
              <a:t>Sedation After Cardiac Arrest</a:t>
            </a:r>
          </a:p>
          <a:p>
            <a:r>
              <a:rPr lang="en-US" dirty="0" smtClean="0"/>
              <a:t>Patients with coma or respiratory dysfunction after ROSC are routinely </a:t>
            </a:r>
            <a:r>
              <a:rPr lang="en-US" dirty="0" err="1" smtClean="0">
                <a:solidFill>
                  <a:srgbClr val="FFFF00"/>
                </a:solidFill>
              </a:rPr>
              <a:t>intubated</a:t>
            </a:r>
            <a:r>
              <a:rPr lang="en-US" dirty="0" smtClean="0"/>
              <a:t> and maintained on </a:t>
            </a:r>
            <a:r>
              <a:rPr lang="en-US" dirty="0" smtClean="0">
                <a:solidFill>
                  <a:srgbClr val="FFFF00"/>
                </a:solidFill>
              </a:rPr>
              <a:t>mechanical ventilation </a:t>
            </a:r>
            <a:r>
              <a:rPr lang="en-US" dirty="0" smtClean="0"/>
              <a:t>for a period of time, which results in </a:t>
            </a:r>
            <a:r>
              <a:rPr lang="en-US" b="1" u="sng" dirty="0" smtClean="0"/>
              <a:t>discomfort</a:t>
            </a:r>
            <a:r>
              <a:rPr lang="en-US" dirty="0" smtClean="0"/>
              <a:t>, </a:t>
            </a:r>
            <a:r>
              <a:rPr lang="en-US" b="1" u="sng" dirty="0" smtClean="0"/>
              <a:t>pain</a:t>
            </a:r>
            <a:r>
              <a:rPr lang="en-US" dirty="0" smtClean="0"/>
              <a:t>, and </a:t>
            </a:r>
            <a:r>
              <a:rPr lang="en-US" b="1" u="sng" dirty="0" smtClean="0"/>
              <a:t>anxiety</a:t>
            </a:r>
            <a:r>
              <a:rPr lang="en-US" dirty="0" smtClean="0"/>
              <a:t>. Intermittent or continuous </a:t>
            </a:r>
            <a:r>
              <a:rPr lang="en-US" b="1" i="1" dirty="0" smtClean="0">
                <a:solidFill>
                  <a:srgbClr val="FFFF00"/>
                </a:solidFill>
              </a:rPr>
              <a:t>sedation and/or analgesia </a:t>
            </a:r>
            <a:r>
              <a:rPr lang="en-US" dirty="0" smtClean="0"/>
              <a:t>can be used to achieve specific goals. Patients with post cardiac arrest </a:t>
            </a:r>
            <a:r>
              <a:rPr lang="en-US" u="sng" dirty="0" smtClean="0">
                <a:effectLst>
                  <a:outerShdw blurRad="38100" dist="38100" dir="2700000" algn="tl">
                    <a:srgbClr val="000000">
                      <a:alpha val="43137"/>
                    </a:srgbClr>
                  </a:outerShdw>
                </a:effectLst>
              </a:rPr>
              <a:t>cognitive dysfunction </a:t>
            </a:r>
            <a:r>
              <a:rPr lang="en-US" dirty="0" smtClean="0"/>
              <a:t>may display </a:t>
            </a:r>
            <a:r>
              <a:rPr lang="en-US" u="sng" dirty="0" smtClean="0">
                <a:effectLst>
                  <a:outerShdw blurRad="38100" dist="38100" dir="2700000" algn="tl">
                    <a:srgbClr val="000000">
                      <a:alpha val="43137"/>
                    </a:srgbClr>
                  </a:outerShdw>
                </a:effectLst>
              </a:rPr>
              <a:t>agitation</a:t>
            </a:r>
            <a:r>
              <a:rPr lang="en-US" dirty="0" smtClean="0"/>
              <a:t> or </a:t>
            </a:r>
            <a:r>
              <a:rPr lang="en-US" u="sng" dirty="0" smtClean="0">
                <a:effectLst>
                  <a:outerShdw blurRad="38100" dist="38100" dir="2700000" algn="tl">
                    <a:srgbClr val="000000">
                      <a:alpha val="43137"/>
                    </a:srgbClr>
                  </a:outerShdw>
                </a:effectLst>
              </a:rPr>
              <a:t>frank delirium </a:t>
            </a:r>
            <a:r>
              <a:rPr lang="en-US" dirty="0" smtClean="0"/>
              <a:t>with </a:t>
            </a:r>
            <a:r>
              <a:rPr lang="en-US" u="sng" dirty="0" smtClean="0">
                <a:effectLst>
                  <a:outerShdw blurRad="38100" dist="38100" dir="2700000" algn="tl">
                    <a:srgbClr val="000000">
                      <a:alpha val="43137"/>
                    </a:srgbClr>
                  </a:outerShdw>
                </a:effectLst>
              </a:rPr>
              <a:t>purposeless movement</a:t>
            </a:r>
            <a:r>
              <a:rPr lang="en-US" dirty="0" smtClean="0"/>
              <a:t> and are at </a:t>
            </a:r>
            <a:r>
              <a:rPr lang="en-US" u="sng" dirty="0" smtClean="0">
                <a:effectLst>
                  <a:outerShdw blurRad="38100" dist="38100" dir="2700000" algn="tl">
                    <a:srgbClr val="000000">
                      <a:alpha val="43137"/>
                    </a:srgbClr>
                  </a:outerShdw>
                </a:effectLst>
              </a:rPr>
              <a:t>risk of self-injury</a:t>
            </a:r>
            <a:r>
              <a:rPr lang="en-US" dirty="0" smtClean="0"/>
              <a:t>. </a:t>
            </a: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solidFill>
                  <a:srgbClr val="FFFF00"/>
                </a:solidFill>
              </a:rPr>
              <a:t>Opioids</a:t>
            </a:r>
            <a:r>
              <a:rPr lang="en-US" dirty="0" smtClean="0"/>
              <a:t>, </a:t>
            </a:r>
            <a:r>
              <a:rPr lang="en-US" dirty="0" err="1" smtClean="0">
                <a:solidFill>
                  <a:srgbClr val="FFFF00"/>
                </a:solidFill>
              </a:rPr>
              <a:t>anxiolytics</a:t>
            </a:r>
            <a:r>
              <a:rPr lang="en-US" dirty="0" smtClean="0"/>
              <a:t>, and </a:t>
            </a:r>
            <a:r>
              <a:rPr lang="en-US" dirty="0" smtClean="0">
                <a:solidFill>
                  <a:srgbClr val="FFFF00"/>
                </a:solidFill>
              </a:rPr>
              <a:t>sedative-hypnotic</a:t>
            </a:r>
          </a:p>
          <a:p>
            <a:r>
              <a:rPr lang="en-US" dirty="0" smtClean="0"/>
              <a:t>agents can be used in various combinations to improve patient-ventilator interaction and blunt the stress-related surge of endogenous </a:t>
            </a:r>
            <a:r>
              <a:rPr lang="en-US" dirty="0" err="1" smtClean="0"/>
              <a:t>catecholamines</a:t>
            </a:r>
            <a:r>
              <a:rPr lang="en-US" dirty="0" smtClean="0"/>
              <a:t>. </a:t>
            </a: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5400" b="1" dirty="0" smtClean="0">
                <a:solidFill>
                  <a:srgbClr val="FFFF00"/>
                </a:solidFill>
                <a:latin typeface="Algerian" pitchFamily="82" charset="0"/>
              </a:rPr>
              <a:t>Cardiovascular System</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4422"/>
            <a:ext cx="8229600" cy="5094938"/>
          </a:xfrm>
        </p:spPr>
        <p:txBody>
          <a:bodyPr>
            <a:normAutofit/>
          </a:bodyPr>
          <a:lstStyle/>
          <a:p>
            <a:r>
              <a:rPr lang="en-US" sz="2000" b="1" dirty="0" smtClean="0">
                <a:solidFill>
                  <a:srgbClr val="FFFF00"/>
                </a:solidFill>
              </a:rPr>
              <a:t>Overall the most common cause of cardiac arrest is</a:t>
            </a:r>
          </a:p>
          <a:p>
            <a:r>
              <a:rPr lang="en-US" sz="2000" b="1" dirty="0" smtClean="0">
                <a:solidFill>
                  <a:srgbClr val="FFFF00"/>
                </a:solidFill>
              </a:rPr>
              <a:t>cardiovascular disease and coronary ischemia</a:t>
            </a:r>
            <a:r>
              <a:rPr lang="en-US" sz="2000" b="1" dirty="0" smtClean="0"/>
              <a:t>. Therefore,</a:t>
            </a:r>
          </a:p>
          <a:p>
            <a:r>
              <a:rPr lang="en-US" sz="2000" b="1" dirty="0" smtClean="0"/>
              <a:t>a </a:t>
            </a:r>
            <a:r>
              <a:rPr lang="en-US" sz="2000" b="1" u="sng" dirty="0" smtClean="0">
                <a:effectLst>
                  <a:outerShdw blurRad="38100" dist="38100" dir="2700000" algn="tl">
                    <a:srgbClr val="000000">
                      <a:alpha val="43137"/>
                    </a:srgbClr>
                  </a:outerShdw>
                </a:effectLst>
              </a:rPr>
              <a:t>12-lead ECG </a:t>
            </a:r>
            <a:r>
              <a:rPr lang="en-US" sz="2000" b="1" dirty="0" smtClean="0"/>
              <a:t>should be obtained as soon as possible to</a:t>
            </a:r>
          </a:p>
          <a:p>
            <a:r>
              <a:rPr lang="en-US" sz="2000" b="1" dirty="0" smtClean="0"/>
              <a:t>detect ST elevation or new or presumably new left bundle branch block. When there is high suspicion of acute myocardial</a:t>
            </a:r>
          </a:p>
          <a:p>
            <a:r>
              <a:rPr lang="en-US" sz="2000" b="1" dirty="0" smtClean="0"/>
              <a:t>infarction (</a:t>
            </a:r>
            <a:r>
              <a:rPr lang="en-US" sz="2400" b="1" dirty="0" smtClean="0">
                <a:solidFill>
                  <a:srgbClr val="FFFF00"/>
                </a:solidFill>
              </a:rPr>
              <a:t>AMI</a:t>
            </a:r>
            <a:r>
              <a:rPr lang="en-US" sz="2000" b="1" dirty="0" smtClean="0"/>
              <a:t>), local protocols for treatment of AMI</a:t>
            </a:r>
          </a:p>
          <a:p>
            <a:r>
              <a:rPr lang="en-US" sz="2000" b="1" dirty="0" smtClean="0"/>
              <a:t>and coronary reperfusion should be activated. Even in the</a:t>
            </a:r>
          </a:p>
          <a:p>
            <a:r>
              <a:rPr lang="en-US" sz="2000" b="1" dirty="0" smtClean="0"/>
              <a:t>absence of ST elevation, medical or interventional treatments</a:t>
            </a:r>
          </a:p>
          <a:p>
            <a:r>
              <a:rPr lang="en-US" sz="2000" b="1" dirty="0" smtClean="0"/>
              <a:t>may be considered for treatment of ACS and should not</a:t>
            </a:r>
          </a:p>
          <a:p>
            <a:r>
              <a:rPr lang="en-US" sz="2000" b="1" dirty="0" smtClean="0"/>
              <a:t>be deferred in the presence of coma or in conjunction with hypothermia. Concurrent PCI and hypothermia are safe, with</a:t>
            </a:r>
          </a:p>
          <a:p>
            <a:r>
              <a:rPr lang="en-US" sz="2000" b="1" dirty="0" smtClean="0"/>
              <a:t>good outcomes reported for some comatose patients who</a:t>
            </a:r>
          </a:p>
          <a:p>
            <a:r>
              <a:rPr lang="en-US" sz="2000" b="1" dirty="0" smtClean="0"/>
              <a:t>undergo PCI.</a:t>
            </a:r>
            <a:endParaRPr lang="en-US" sz="2000" b="1"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Because it is impossible to determine the final neurological status of comatose patients in the first hours after ROSC, </a:t>
            </a:r>
            <a:r>
              <a:rPr lang="en-US" dirty="0" smtClean="0">
                <a:solidFill>
                  <a:srgbClr val="FFFF00"/>
                </a:solidFill>
              </a:rPr>
              <a:t>aggressive treatment of ST-elevation myocardial infarction STEMI</a:t>
            </a:r>
            <a:r>
              <a:rPr lang="en-US" dirty="0" smtClean="0"/>
              <a:t> should begin as in non–cardiac arrest patients,</a:t>
            </a:r>
          </a:p>
          <a:p>
            <a:r>
              <a:rPr lang="en-US" dirty="0" smtClean="0"/>
              <a:t>regardless of coma or induced hypothermia.</a:t>
            </a:r>
          </a:p>
          <a:p>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Patients with cardiac arrest may receive </a:t>
            </a:r>
            <a:r>
              <a:rPr lang="en-US" dirty="0" err="1" smtClean="0">
                <a:solidFill>
                  <a:srgbClr val="FFFF00"/>
                </a:solidFill>
              </a:rPr>
              <a:t>antiarrhythmic</a:t>
            </a:r>
            <a:r>
              <a:rPr lang="en-US" dirty="0" smtClean="0"/>
              <a:t> drugs such as </a:t>
            </a:r>
            <a:r>
              <a:rPr lang="en-US" dirty="0" err="1" smtClean="0"/>
              <a:t>lidocaine</a:t>
            </a:r>
            <a:r>
              <a:rPr lang="en-US" dirty="0" smtClean="0"/>
              <a:t> or </a:t>
            </a:r>
            <a:r>
              <a:rPr lang="en-US" dirty="0" err="1" smtClean="0"/>
              <a:t>amiodarone</a:t>
            </a:r>
            <a:r>
              <a:rPr lang="en-US" dirty="0" smtClean="0"/>
              <a:t> during initial resuscitation.</a:t>
            </a:r>
          </a:p>
          <a:p>
            <a:r>
              <a:rPr lang="en-US" dirty="0" smtClean="0"/>
              <a:t>There is no evidence to support or refute continued or prophylactic administration of these medications.</a:t>
            </a:r>
          </a:p>
          <a:p>
            <a:endParaRPr lang="en-US" dirty="0"/>
          </a:p>
        </p:txBody>
      </p:sp>
      <p:sp>
        <p:nvSpPr>
          <p:cNvPr id="4" name="Rectangle 3"/>
          <p:cNvSpPr/>
          <p:nvPr/>
        </p:nvSpPr>
        <p:spPr>
          <a:xfrm>
            <a:off x="3857620" y="6858000"/>
            <a:ext cx="4572000" cy="369332"/>
          </a:xfrm>
          <a:prstGeom prst="rect">
            <a:avLst/>
          </a:prstGeom>
        </p:spPr>
        <p:txBody>
          <a:bodyPr>
            <a:spAutoFit/>
          </a:bodyPr>
          <a:lstStyle/>
          <a:p>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5400" b="1" dirty="0" err="1" smtClean="0">
                <a:solidFill>
                  <a:srgbClr val="FFFF00"/>
                </a:solidFill>
              </a:rPr>
              <a:t>Vasoactive</a:t>
            </a:r>
            <a:r>
              <a:rPr lang="en-US" sz="5400" b="1" dirty="0" smtClean="0">
                <a:solidFill>
                  <a:srgbClr val="FFFF00"/>
                </a:solidFill>
              </a:rPr>
              <a:t> Drugs for Use in Post–Cardiac</a:t>
            </a:r>
            <a:br>
              <a:rPr lang="en-US" sz="5400" b="1" dirty="0" smtClean="0">
                <a:solidFill>
                  <a:srgbClr val="FFFF00"/>
                </a:solidFill>
              </a:rPr>
            </a:br>
            <a:r>
              <a:rPr lang="en-US" sz="5400" b="1" dirty="0" smtClean="0">
                <a:solidFill>
                  <a:srgbClr val="FFFF00"/>
                </a:solidFill>
              </a:rPr>
              <a:t>Arrest Patients</a:t>
            </a:r>
            <a:endParaRPr lang="en-US" sz="5400" dirty="0">
              <a:solidFill>
                <a:srgbClr val="FFFF00"/>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Autofit/>
          </a:bodyPr>
          <a:lstStyle/>
          <a:p>
            <a:endParaRPr lang="en-US" sz="3600" dirty="0"/>
          </a:p>
        </p:txBody>
      </p:sp>
      <p:sp>
        <p:nvSpPr>
          <p:cNvPr id="3" name="Content Placeholder 2"/>
          <p:cNvSpPr>
            <a:spLocks noGrp="1"/>
          </p:cNvSpPr>
          <p:nvPr>
            <p:ph idx="1"/>
          </p:nvPr>
        </p:nvSpPr>
        <p:spPr>
          <a:xfrm>
            <a:off x="457200" y="928670"/>
            <a:ext cx="8229600" cy="5380690"/>
          </a:xfrm>
        </p:spPr>
        <p:txBody>
          <a:bodyPr>
            <a:normAutofit fontScale="92500" lnSpcReduction="20000"/>
          </a:bodyPr>
          <a:lstStyle/>
          <a:p>
            <a:r>
              <a:rPr lang="en-US" sz="4100" b="1" dirty="0" err="1" smtClean="0">
                <a:solidFill>
                  <a:srgbClr val="FFFF00"/>
                </a:solidFill>
              </a:rPr>
              <a:t>Vasopressors</a:t>
            </a:r>
            <a:endParaRPr lang="en-US" sz="4100" b="1" dirty="0" smtClean="0">
              <a:solidFill>
                <a:srgbClr val="FFFF00"/>
              </a:solidFill>
            </a:endParaRPr>
          </a:p>
          <a:p>
            <a:r>
              <a:rPr lang="en-US" b="1" dirty="0" err="1" smtClean="0"/>
              <a:t>Vasoactive</a:t>
            </a:r>
            <a:r>
              <a:rPr lang="en-US" b="1" dirty="0" smtClean="0"/>
              <a:t> drugs may be administered after ROSC to </a:t>
            </a:r>
            <a:r>
              <a:rPr lang="en-US" b="1" dirty="0" smtClean="0">
                <a:solidFill>
                  <a:srgbClr val="FFFF00"/>
                </a:solidFill>
                <a:effectLst>
                  <a:outerShdw blurRad="38100" dist="38100" dir="2700000" algn="tl">
                    <a:srgbClr val="000000">
                      <a:alpha val="43137"/>
                    </a:srgbClr>
                  </a:outerShdw>
                </a:effectLst>
              </a:rPr>
              <a:t>support cardiac output</a:t>
            </a:r>
            <a:r>
              <a:rPr lang="en-US" b="1" dirty="0" smtClean="0"/>
              <a:t>, especially </a:t>
            </a:r>
            <a:r>
              <a:rPr lang="en-US" b="1" dirty="0" smtClean="0">
                <a:solidFill>
                  <a:schemeClr val="tx2">
                    <a:lumMod val="75000"/>
                  </a:schemeClr>
                </a:solidFill>
              </a:rPr>
              <a:t>blood flow to the heart and brain</a:t>
            </a:r>
            <a:r>
              <a:rPr lang="en-US" b="1" dirty="0" smtClean="0"/>
              <a:t>.</a:t>
            </a:r>
          </a:p>
          <a:p>
            <a:r>
              <a:rPr lang="en-US" b="1" dirty="0" smtClean="0"/>
              <a:t>Drugs may be selected to improve heart rate (</a:t>
            </a:r>
            <a:r>
              <a:rPr lang="en-US" b="1" dirty="0" err="1" smtClean="0">
                <a:solidFill>
                  <a:schemeClr val="tx2">
                    <a:lumMod val="75000"/>
                  </a:schemeClr>
                </a:solidFill>
              </a:rPr>
              <a:t>chronotropic</a:t>
            </a:r>
            <a:r>
              <a:rPr lang="en-US" b="1" dirty="0" smtClean="0">
                <a:solidFill>
                  <a:schemeClr val="tx2">
                    <a:lumMod val="75000"/>
                  </a:schemeClr>
                </a:solidFill>
              </a:rPr>
              <a:t> effects</a:t>
            </a:r>
            <a:r>
              <a:rPr lang="en-US" b="1" dirty="0" smtClean="0"/>
              <a:t>), myocardial contractility (</a:t>
            </a:r>
            <a:r>
              <a:rPr lang="en-US" b="1" dirty="0" err="1" smtClean="0">
                <a:solidFill>
                  <a:schemeClr val="tx2">
                    <a:lumMod val="75000"/>
                  </a:schemeClr>
                </a:solidFill>
              </a:rPr>
              <a:t>inotropic</a:t>
            </a:r>
            <a:r>
              <a:rPr lang="en-US" b="1" dirty="0" smtClean="0">
                <a:solidFill>
                  <a:schemeClr val="tx2">
                    <a:lumMod val="75000"/>
                  </a:schemeClr>
                </a:solidFill>
              </a:rPr>
              <a:t> effects</a:t>
            </a:r>
            <a:r>
              <a:rPr lang="en-US" b="1" dirty="0" smtClean="0"/>
              <a:t>), or arterial pressure (</a:t>
            </a:r>
            <a:r>
              <a:rPr lang="en-US" b="1" dirty="0" err="1" smtClean="0">
                <a:solidFill>
                  <a:schemeClr val="tx2">
                    <a:lumMod val="75000"/>
                  </a:schemeClr>
                </a:solidFill>
              </a:rPr>
              <a:t>vasoconstrictive</a:t>
            </a:r>
            <a:r>
              <a:rPr lang="en-US" b="1" dirty="0" smtClean="0">
                <a:solidFill>
                  <a:schemeClr val="tx2">
                    <a:lumMod val="75000"/>
                  </a:schemeClr>
                </a:solidFill>
              </a:rPr>
              <a:t> effects</a:t>
            </a:r>
            <a:r>
              <a:rPr lang="en-US" b="1" dirty="0" smtClean="0"/>
              <a:t>), or to reduce </a:t>
            </a:r>
            <a:r>
              <a:rPr lang="en-US" b="1" dirty="0" err="1" smtClean="0"/>
              <a:t>afterload</a:t>
            </a:r>
            <a:endParaRPr lang="en-US" b="1" dirty="0" smtClean="0"/>
          </a:p>
          <a:p>
            <a:r>
              <a:rPr lang="en-US" b="1" dirty="0" smtClean="0"/>
              <a:t>(</a:t>
            </a:r>
            <a:r>
              <a:rPr lang="en-US" b="1" dirty="0" smtClean="0">
                <a:solidFill>
                  <a:schemeClr val="tx2">
                    <a:lumMod val="75000"/>
                  </a:schemeClr>
                </a:solidFill>
              </a:rPr>
              <a:t>vasodilator effects</a:t>
            </a:r>
            <a:r>
              <a:rPr lang="en-US" b="1" dirty="0" smtClean="0"/>
              <a:t>). </a:t>
            </a:r>
            <a:r>
              <a:rPr lang="en-US" b="1" u="sng" dirty="0" smtClean="0"/>
              <a:t>Unfortunately</a:t>
            </a:r>
            <a:r>
              <a:rPr lang="en-US" b="1" dirty="0" smtClean="0"/>
              <a:t> many adrenergic drugs </a:t>
            </a:r>
            <a:r>
              <a:rPr lang="en-US" b="1" dirty="0" smtClean="0">
                <a:solidFill>
                  <a:srgbClr val="FFFF00"/>
                </a:solidFill>
              </a:rPr>
              <a:t>are not selective </a:t>
            </a:r>
            <a:r>
              <a:rPr lang="en-US" b="1" dirty="0" smtClean="0"/>
              <a:t>and may increase or decrease heart rate and </a:t>
            </a:r>
            <a:r>
              <a:rPr lang="en-US" b="1" dirty="0" err="1" smtClean="0"/>
              <a:t>afterload</a:t>
            </a:r>
            <a:r>
              <a:rPr lang="en-US" b="1" dirty="0" smtClean="0"/>
              <a:t>, increase cardiac  arrhythmias, and increase myocardial ischemia by creating a mismatch between myocardial oxygen demand and delivery. </a:t>
            </a:r>
            <a:endParaRPr lang="en-US" b="1"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00108"/>
            <a:ext cx="8229600" cy="5309252"/>
          </a:xfrm>
        </p:spPr>
        <p:txBody>
          <a:bodyPr>
            <a:normAutofit fontScale="70000" lnSpcReduction="20000"/>
          </a:bodyPr>
          <a:lstStyle/>
          <a:p>
            <a:r>
              <a:rPr lang="en-US" sz="3100" b="1" dirty="0" smtClean="0"/>
              <a:t>In general</a:t>
            </a:r>
            <a:r>
              <a:rPr lang="en-US" sz="3100" b="1" dirty="0" smtClean="0">
                <a:solidFill>
                  <a:srgbClr val="FFFF00"/>
                </a:solidFill>
              </a:rPr>
              <a:t>, adrenergic drugs should not be mixed with</a:t>
            </a:r>
          </a:p>
          <a:p>
            <a:r>
              <a:rPr lang="en-US" sz="3100" b="1" dirty="0" smtClean="0">
                <a:solidFill>
                  <a:srgbClr val="FFFF00"/>
                </a:solidFill>
              </a:rPr>
              <a:t>sodium bicarbonate or other alkaline solutions in the IV line </a:t>
            </a:r>
            <a:r>
              <a:rPr lang="en-US" sz="3100" b="1" dirty="0" smtClean="0"/>
              <a:t>because there is evidence that adrenergic agents are inactivated in alkaline solutions. </a:t>
            </a:r>
            <a:r>
              <a:rPr lang="en-US" sz="3100" b="1" dirty="0" err="1" smtClean="0"/>
              <a:t>Norepinephrine</a:t>
            </a:r>
            <a:r>
              <a:rPr lang="en-US" sz="3100" b="1" dirty="0" smtClean="0"/>
              <a:t> (</a:t>
            </a:r>
            <a:r>
              <a:rPr lang="en-US" sz="3100" b="1" dirty="0" err="1" smtClean="0"/>
              <a:t>levarterenol</a:t>
            </a:r>
            <a:r>
              <a:rPr lang="en-US" sz="3100" b="1" dirty="0" smtClean="0"/>
              <a:t>) and other </a:t>
            </a:r>
            <a:r>
              <a:rPr lang="en-US" sz="3100" b="1" dirty="0" err="1" smtClean="0"/>
              <a:t>catecholamines</a:t>
            </a:r>
            <a:r>
              <a:rPr lang="en-US" sz="3100" b="1" dirty="0" smtClean="0"/>
              <a:t> that activate –adrenergic receptors may produce </a:t>
            </a:r>
            <a:r>
              <a:rPr lang="en-US" sz="4000" b="1" spc="300" dirty="0" smtClean="0">
                <a:solidFill>
                  <a:srgbClr val="FFFF00"/>
                </a:solidFill>
                <a:effectLst>
                  <a:outerShdw blurRad="38100" dist="38100" dir="2700000" algn="tl">
                    <a:srgbClr val="000000">
                      <a:alpha val="43137"/>
                    </a:srgbClr>
                  </a:outerShdw>
                </a:effectLst>
              </a:rPr>
              <a:t>tissue necrosis </a:t>
            </a:r>
            <a:r>
              <a:rPr lang="en-US" sz="3100" b="1" dirty="0" smtClean="0"/>
              <a:t>if </a:t>
            </a:r>
            <a:r>
              <a:rPr lang="en-US" sz="3100" b="1" dirty="0" err="1" smtClean="0"/>
              <a:t>extravasation</a:t>
            </a:r>
            <a:r>
              <a:rPr lang="en-US" sz="3100" b="1" dirty="0" smtClean="0"/>
              <a:t> occurs.</a:t>
            </a:r>
          </a:p>
          <a:p>
            <a:endParaRPr lang="en-US" dirty="0" smtClean="0"/>
          </a:p>
          <a:p>
            <a:r>
              <a:rPr lang="en-US" sz="2900" b="1" dirty="0" smtClean="0"/>
              <a:t>Therefore, administration through a central line is preferred</a:t>
            </a:r>
          </a:p>
          <a:p>
            <a:r>
              <a:rPr lang="en-US" sz="2900" b="1" dirty="0" smtClean="0"/>
              <a:t>whenever possible. If </a:t>
            </a:r>
            <a:r>
              <a:rPr lang="en-US" sz="2900" b="1" dirty="0" err="1" smtClean="0"/>
              <a:t>extravasation</a:t>
            </a:r>
            <a:r>
              <a:rPr lang="en-US" sz="2900" b="1" dirty="0" smtClean="0"/>
              <a:t> develops, infiltrate 5 to</a:t>
            </a:r>
          </a:p>
          <a:p>
            <a:r>
              <a:rPr lang="en-US" sz="2900" b="1" dirty="0" smtClean="0"/>
              <a:t>10 mg of </a:t>
            </a:r>
            <a:r>
              <a:rPr lang="en-US" sz="2900" b="1" i="1" u="sng" dirty="0" err="1" smtClean="0">
                <a:effectLst>
                  <a:outerShdw blurRad="38100" dist="38100" dir="2700000" algn="tl">
                    <a:srgbClr val="000000">
                      <a:alpha val="43137"/>
                    </a:srgbClr>
                  </a:outerShdw>
                </a:effectLst>
              </a:rPr>
              <a:t>phentolamine</a:t>
            </a:r>
            <a:r>
              <a:rPr lang="en-US" sz="2900" b="1" dirty="0" smtClean="0"/>
              <a:t> diluted in 10 to 15 </a:t>
            </a:r>
            <a:r>
              <a:rPr lang="en-US" sz="2900" b="1" dirty="0" err="1" smtClean="0"/>
              <a:t>mL</a:t>
            </a:r>
            <a:r>
              <a:rPr lang="en-US" sz="2900" b="1" dirty="0" smtClean="0"/>
              <a:t> of saline into</a:t>
            </a:r>
          </a:p>
          <a:p>
            <a:r>
              <a:rPr lang="en-US" sz="2900" b="1" dirty="0" smtClean="0"/>
              <a:t>the site of </a:t>
            </a:r>
            <a:r>
              <a:rPr lang="en-US" sz="2900" b="1" dirty="0" err="1" smtClean="0"/>
              <a:t>extravasation</a:t>
            </a:r>
            <a:r>
              <a:rPr lang="en-US" sz="2900" b="1" dirty="0" smtClean="0"/>
              <a:t> as soon as possible to prevent tissue</a:t>
            </a:r>
          </a:p>
          <a:p>
            <a:r>
              <a:rPr lang="en-US" sz="2900" b="1" dirty="0" smtClean="0"/>
              <a:t>death and sloughing.</a:t>
            </a:r>
            <a:endParaRPr lang="en-US" sz="29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7232"/>
            <a:ext cx="8229600" cy="5452128"/>
          </a:xfrm>
          <a:ln>
            <a:solidFill>
              <a:schemeClr val="accent5">
                <a:lumMod val="50000"/>
              </a:schemeClr>
            </a:solidFill>
          </a:ln>
        </p:spPr>
        <p:txBody>
          <a:bodyPr>
            <a:noAutofit/>
          </a:bodyPr>
          <a:lstStyle/>
          <a:p>
            <a:pPr>
              <a:buNone/>
            </a:pPr>
            <a:r>
              <a:rPr lang="en-US" b="1" dirty="0">
                <a:solidFill>
                  <a:srgbClr val="FFFF00"/>
                </a:solidFill>
              </a:rPr>
              <a:t>Defibrillation Waveforms and Energy </a:t>
            </a:r>
            <a:r>
              <a:rPr lang="en-US" b="1" dirty="0" smtClean="0">
                <a:solidFill>
                  <a:srgbClr val="FFFF00"/>
                </a:solidFill>
              </a:rPr>
              <a:t>Levels</a:t>
            </a:r>
          </a:p>
          <a:p>
            <a:pPr>
              <a:buNone/>
            </a:pPr>
            <a:endParaRPr lang="en-US" b="1" dirty="0">
              <a:solidFill>
                <a:srgbClr val="FFFF00"/>
              </a:solidFill>
            </a:endParaRPr>
          </a:p>
          <a:p>
            <a:pPr>
              <a:buNone/>
            </a:pPr>
            <a:r>
              <a:rPr lang="en-US" sz="2400" dirty="0"/>
              <a:t>The term </a:t>
            </a:r>
            <a:r>
              <a:rPr lang="en-US" sz="2400" b="1" i="1" dirty="0">
                <a:solidFill>
                  <a:schemeClr val="accent1">
                    <a:lumMod val="60000"/>
                    <a:lumOff val="40000"/>
                  </a:schemeClr>
                </a:solidFill>
              </a:rPr>
              <a:t>defibrillation (shock success</a:t>
            </a:r>
            <a:r>
              <a:rPr lang="en-US" sz="2400" i="1" dirty="0"/>
              <a:t>) is typically defined </a:t>
            </a:r>
            <a:r>
              <a:rPr lang="en-US" sz="2400" i="1" dirty="0" smtClean="0"/>
              <a:t>as </a:t>
            </a:r>
            <a:r>
              <a:rPr lang="en-US" sz="2400" i="1" u="sng" dirty="0" smtClean="0"/>
              <a:t>termination </a:t>
            </a:r>
            <a:r>
              <a:rPr lang="en-US" sz="2400" i="1" u="sng" dirty="0"/>
              <a:t>of VF for at least 5 seconds following the</a:t>
            </a:r>
          </a:p>
          <a:p>
            <a:pPr>
              <a:buNone/>
            </a:pPr>
            <a:r>
              <a:rPr lang="en-US" sz="2400" i="1" u="sng" dirty="0" smtClean="0"/>
              <a:t>Shock</a:t>
            </a:r>
            <a:r>
              <a:rPr lang="en-US" sz="2400" dirty="0" smtClean="0"/>
              <a:t>. VF </a:t>
            </a:r>
            <a:r>
              <a:rPr lang="en-US" sz="2400" dirty="0"/>
              <a:t>frequently recurs after successful shocks, but</a:t>
            </a:r>
          </a:p>
          <a:p>
            <a:pPr>
              <a:buNone/>
            </a:pPr>
            <a:r>
              <a:rPr lang="en-US" sz="2400" dirty="0"/>
              <a:t>this recurrence should not be equated with </a:t>
            </a:r>
            <a:r>
              <a:rPr lang="en-US" sz="2400" dirty="0">
                <a:solidFill>
                  <a:schemeClr val="accent1">
                    <a:lumMod val="60000"/>
                    <a:lumOff val="40000"/>
                  </a:schemeClr>
                </a:solidFill>
              </a:rPr>
              <a:t>shock failure</a:t>
            </a:r>
            <a:r>
              <a:rPr lang="en-US" sz="2400" dirty="0" smtClean="0"/>
              <a:t>.</a:t>
            </a:r>
            <a:endParaRPr lang="en-US" sz="2400" dirty="0"/>
          </a:p>
          <a:p>
            <a:pPr>
              <a:buNone/>
            </a:pPr>
            <a:r>
              <a:rPr lang="en-US" sz="2400" dirty="0"/>
              <a:t>Shock success using the typical definition of </a:t>
            </a:r>
            <a:r>
              <a:rPr lang="en-US" sz="2400" i="1" dirty="0">
                <a:solidFill>
                  <a:schemeClr val="accent1">
                    <a:lumMod val="60000"/>
                    <a:lumOff val="40000"/>
                  </a:schemeClr>
                </a:solidFill>
              </a:rPr>
              <a:t>defibrillation</a:t>
            </a:r>
          </a:p>
          <a:p>
            <a:pPr>
              <a:buNone/>
            </a:pPr>
            <a:r>
              <a:rPr lang="en-US" sz="2400" dirty="0"/>
              <a:t>should not be confused with </a:t>
            </a:r>
            <a:r>
              <a:rPr lang="en-US" sz="2400" dirty="0">
                <a:solidFill>
                  <a:schemeClr val="accent1">
                    <a:lumMod val="60000"/>
                    <a:lumOff val="40000"/>
                  </a:schemeClr>
                </a:solidFill>
              </a:rPr>
              <a:t>resuscitation outcomes </a:t>
            </a:r>
            <a:r>
              <a:rPr lang="en-US" sz="2400" dirty="0"/>
              <a:t>such </a:t>
            </a:r>
            <a:r>
              <a:rPr lang="en-US" sz="2400" dirty="0" smtClean="0"/>
              <a:t>as restoration </a:t>
            </a:r>
            <a:r>
              <a:rPr lang="en-US" sz="2400" dirty="0"/>
              <a:t>of a </a:t>
            </a:r>
            <a:r>
              <a:rPr lang="en-US" sz="2400" dirty="0" err="1"/>
              <a:t>perfusing</a:t>
            </a:r>
            <a:r>
              <a:rPr lang="en-US" sz="2400" dirty="0"/>
              <a:t> rhythm (ROSC), survival to </a:t>
            </a:r>
            <a:r>
              <a:rPr lang="en-US" sz="2400" dirty="0" smtClean="0"/>
              <a:t>hospital admission</a:t>
            </a:r>
            <a:r>
              <a:rPr lang="en-US" sz="2400" dirty="0"/>
              <a:t>, or survival to hospital discharge</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57298"/>
            <a:ext cx="8229600" cy="4952062"/>
          </a:xfrm>
        </p:spPr>
        <p:txBody>
          <a:bodyPr>
            <a:normAutofit fontScale="92500"/>
          </a:bodyPr>
          <a:lstStyle/>
          <a:p>
            <a:r>
              <a:rPr lang="en-US" sz="3200" b="1" dirty="0" smtClean="0"/>
              <a:t>Common </a:t>
            </a:r>
            <a:r>
              <a:rPr lang="en-US" sz="3200" b="1" dirty="0" err="1" smtClean="0"/>
              <a:t>Vasoactive</a:t>
            </a:r>
            <a:r>
              <a:rPr lang="en-US" sz="3200" b="1" dirty="0" smtClean="0"/>
              <a:t> Drugs</a:t>
            </a:r>
          </a:p>
          <a:p>
            <a:r>
              <a:rPr lang="en-US" b="1" dirty="0" smtClean="0">
                <a:solidFill>
                  <a:srgbClr val="FFFF00"/>
                </a:solidFill>
              </a:rPr>
              <a:t>Epinephrine</a:t>
            </a:r>
          </a:p>
          <a:p>
            <a:r>
              <a:rPr lang="en-US" dirty="0" smtClean="0"/>
              <a:t>● Useful for symptomatic </a:t>
            </a:r>
            <a:r>
              <a:rPr lang="en-US" dirty="0" err="1" smtClean="0"/>
              <a:t>bradycardia</a:t>
            </a:r>
            <a:r>
              <a:rPr lang="en-US" dirty="0" smtClean="0"/>
              <a:t> if atropine</a:t>
            </a:r>
          </a:p>
          <a:p>
            <a:r>
              <a:rPr lang="en-US" dirty="0" smtClean="0"/>
              <a:t>and </a:t>
            </a:r>
            <a:r>
              <a:rPr lang="en-US" dirty="0" err="1" smtClean="0"/>
              <a:t>transcutaneous</a:t>
            </a:r>
            <a:r>
              <a:rPr lang="en-US" dirty="0" smtClean="0"/>
              <a:t> pacing fail or if pacing is not</a:t>
            </a:r>
          </a:p>
          <a:p>
            <a:r>
              <a:rPr lang="en-US" dirty="0" smtClean="0"/>
              <a:t>available</a:t>
            </a:r>
          </a:p>
          <a:p>
            <a:r>
              <a:rPr lang="en-US" dirty="0" smtClean="0"/>
              <a:t>● Used to treat severe hypotension (</a:t>
            </a:r>
            <a:r>
              <a:rPr lang="en-US" dirty="0" err="1" smtClean="0"/>
              <a:t>eg</a:t>
            </a:r>
            <a:r>
              <a:rPr lang="en-US" dirty="0" smtClean="0"/>
              <a:t>, systolic</a:t>
            </a:r>
          </a:p>
          <a:p>
            <a:r>
              <a:rPr lang="en-US" dirty="0" smtClean="0"/>
              <a:t>blood pressure&lt; 70 mm Hg)</a:t>
            </a:r>
          </a:p>
          <a:p>
            <a:r>
              <a:rPr lang="en-US" dirty="0" smtClean="0"/>
              <a:t>● Useful for anaphylaxis associated with</a:t>
            </a:r>
          </a:p>
          <a:p>
            <a:r>
              <a:rPr lang="en-US" dirty="0" smtClean="0"/>
              <a:t>hemodynamic instability or respiratory distress.</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357298"/>
            <a:ext cx="8229600" cy="4952062"/>
          </a:xfrm>
        </p:spPr>
        <p:txBody>
          <a:bodyPr>
            <a:normAutofit fontScale="92500" lnSpcReduction="20000"/>
          </a:bodyPr>
          <a:lstStyle/>
          <a:p>
            <a:r>
              <a:rPr lang="en-US" b="1" dirty="0" err="1" smtClean="0">
                <a:solidFill>
                  <a:srgbClr val="FFFF00"/>
                </a:solidFill>
              </a:rPr>
              <a:t>Norepinephrine</a:t>
            </a:r>
            <a:endParaRPr lang="en-US" dirty="0" smtClean="0"/>
          </a:p>
          <a:p>
            <a:r>
              <a:rPr lang="en-US" dirty="0" smtClean="0"/>
              <a:t>● Used to treat severe hypotension (</a:t>
            </a:r>
            <a:r>
              <a:rPr lang="en-US" dirty="0" err="1" smtClean="0"/>
              <a:t>eg</a:t>
            </a:r>
            <a:r>
              <a:rPr lang="en-US" dirty="0" smtClean="0"/>
              <a:t>, systolic</a:t>
            </a:r>
          </a:p>
          <a:p>
            <a:r>
              <a:rPr lang="en-US" dirty="0" smtClean="0"/>
              <a:t>blood pressure&lt; 70 mm Hg) and a low total</a:t>
            </a:r>
          </a:p>
          <a:p>
            <a:r>
              <a:rPr lang="en-US" dirty="0" smtClean="0"/>
              <a:t>peripheral resistance</a:t>
            </a:r>
          </a:p>
          <a:p>
            <a:r>
              <a:rPr lang="en-US" dirty="0" smtClean="0"/>
              <a:t>● </a:t>
            </a:r>
            <a:r>
              <a:rPr lang="en-US" dirty="0" smtClean="0">
                <a:effectLst>
                  <a:outerShdw blurRad="38100" dist="38100" dir="2700000" algn="tl">
                    <a:srgbClr val="000000">
                      <a:alpha val="43137"/>
                    </a:srgbClr>
                  </a:outerShdw>
                </a:effectLst>
              </a:rPr>
              <a:t>Relatively contraindicated </a:t>
            </a:r>
            <a:r>
              <a:rPr lang="en-US" dirty="0" smtClean="0"/>
              <a:t>in patients with</a:t>
            </a:r>
          </a:p>
          <a:p>
            <a:r>
              <a:rPr lang="en-US" dirty="0" err="1" smtClean="0">
                <a:solidFill>
                  <a:srgbClr val="FFFF00"/>
                </a:solidFill>
              </a:rPr>
              <a:t>hypovolemia</a:t>
            </a:r>
            <a:r>
              <a:rPr lang="en-US" dirty="0" smtClean="0"/>
              <a:t>. It may increase myocardial oxygen</a:t>
            </a:r>
          </a:p>
          <a:p>
            <a:r>
              <a:rPr lang="en-US" dirty="0" smtClean="0"/>
              <a:t>requirements, </a:t>
            </a:r>
            <a:r>
              <a:rPr lang="en-US" u="sng" dirty="0" smtClean="0"/>
              <a:t>mandating cautious use in patients</a:t>
            </a:r>
          </a:p>
          <a:p>
            <a:r>
              <a:rPr lang="en-US" u="sng" dirty="0" smtClean="0"/>
              <a:t>with ischemic heart disease</a:t>
            </a:r>
          </a:p>
          <a:p>
            <a:r>
              <a:rPr lang="en-US" dirty="0" smtClean="0"/>
              <a:t>● Usually induces renal and mesenteric</a:t>
            </a:r>
          </a:p>
          <a:p>
            <a:r>
              <a:rPr lang="en-US" dirty="0" smtClean="0"/>
              <a:t>vasoconstriction; in </a:t>
            </a:r>
            <a:r>
              <a:rPr lang="en-US" b="1" u="sng" dirty="0" smtClean="0">
                <a:solidFill>
                  <a:srgbClr val="FFFF00"/>
                </a:solidFill>
                <a:effectLst>
                  <a:outerShdw blurRad="38100" dist="38100" dir="2700000" algn="tl">
                    <a:srgbClr val="000000">
                      <a:alpha val="43137"/>
                    </a:srgbClr>
                  </a:outerShdw>
                </a:effectLst>
              </a:rPr>
              <a:t>sepsis</a:t>
            </a:r>
            <a:r>
              <a:rPr lang="en-US" dirty="0" smtClean="0"/>
              <a:t>, however,</a:t>
            </a:r>
          </a:p>
          <a:p>
            <a:r>
              <a:rPr lang="en-US" dirty="0" err="1" smtClean="0"/>
              <a:t>norepinephrine</a:t>
            </a:r>
            <a:r>
              <a:rPr lang="en-US" dirty="0" smtClean="0"/>
              <a:t> improves renal blood flow and</a:t>
            </a:r>
          </a:p>
          <a:p>
            <a:r>
              <a:rPr lang="en-US" dirty="0" smtClean="0"/>
              <a:t>urine output.</a:t>
            </a: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solidFill>
                  <a:srgbClr val="FFFF00"/>
                </a:solidFill>
              </a:rPr>
              <a:t>Dopamine</a:t>
            </a:r>
            <a:endParaRPr lang="en-US" dirty="0" smtClean="0"/>
          </a:p>
          <a:p>
            <a:r>
              <a:rPr lang="en-US" dirty="0" smtClean="0"/>
              <a:t>● Used to treat hypotension, especially if it is</a:t>
            </a:r>
          </a:p>
          <a:p>
            <a:r>
              <a:rPr lang="en-US" dirty="0" smtClean="0"/>
              <a:t>associated with symptomatic </a:t>
            </a:r>
            <a:r>
              <a:rPr lang="en-US" dirty="0" err="1" smtClean="0"/>
              <a:t>bradycardia</a:t>
            </a:r>
            <a:r>
              <a:rPr lang="en-US" dirty="0" smtClean="0"/>
              <a:t>.</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71546"/>
            <a:ext cx="8229600" cy="5237814"/>
          </a:xfrm>
        </p:spPr>
        <p:txBody>
          <a:bodyPr>
            <a:normAutofit/>
          </a:bodyPr>
          <a:lstStyle/>
          <a:p>
            <a:r>
              <a:rPr lang="en-US" b="1" dirty="0" err="1" smtClean="0">
                <a:solidFill>
                  <a:srgbClr val="FFFF00"/>
                </a:solidFill>
              </a:rPr>
              <a:t>Dobutamine</a:t>
            </a:r>
            <a:endParaRPr lang="en-US" dirty="0" smtClean="0"/>
          </a:p>
          <a:p>
            <a:r>
              <a:rPr lang="en-US" dirty="0" smtClean="0"/>
              <a:t>● The (+) isomer is a potent beta-adrenergic</a:t>
            </a:r>
          </a:p>
          <a:p>
            <a:r>
              <a:rPr lang="en-US" dirty="0" smtClean="0"/>
              <a:t>agonist, whereas the (–) isomer is a potent</a:t>
            </a:r>
          </a:p>
          <a:p>
            <a:r>
              <a:rPr lang="en-US" dirty="0" smtClean="0"/>
              <a:t>alpha-1-agonist</a:t>
            </a:r>
          </a:p>
          <a:p>
            <a:r>
              <a:rPr lang="en-US" dirty="0" smtClean="0"/>
              <a:t>● The </a:t>
            </a:r>
            <a:r>
              <a:rPr lang="en-US" dirty="0" err="1" smtClean="0"/>
              <a:t>vasodilating</a:t>
            </a:r>
            <a:r>
              <a:rPr lang="en-US" dirty="0" smtClean="0"/>
              <a:t> beta2-adrenergic effects of the (+) isomer counterbalance the </a:t>
            </a:r>
            <a:r>
              <a:rPr lang="en-US" dirty="0" err="1" smtClean="0"/>
              <a:t>vasoconstricting</a:t>
            </a:r>
            <a:r>
              <a:rPr lang="en-US" dirty="0" smtClean="0"/>
              <a:t> alpha-adrenergic effects, often leading to little change or a reduction in systemic vascular resistance.</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71546"/>
            <a:ext cx="8229600" cy="5237814"/>
          </a:xfrm>
        </p:spPr>
        <p:txBody>
          <a:bodyPr>
            <a:normAutofit lnSpcReduction="10000"/>
          </a:bodyPr>
          <a:lstStyle/>
          <a:p>
            <a:r>
              <a:rPr lang="en-US" sz="3600" b="1" dirty="0" smtClean="0">
                <a:solidFill>
                  <a:srgbClr val="FFFF00"/>
                </a:solidFill>
              </a:rPr>
              <a:t>Use of </a:t>
            </a:r>
            <a:r>
              <a:rPr lang="en-US" sz="3600" b="1" dirty="0" err="1" smtClean="0">
                <a:solidFill>
                  <a:srgbClr val="FFFF00"/>
                </a:solidFill>
              </a:rPr>
              <a:t>Vasoactive</a:t>
            </a:r>
            <a:r>
              <a:rPr lang="en-US" sz="3600" b="1" dirty="0" smtClean="0">
                <a:solidFill>
                  <a:srgbClr val="FFFF00"/>
                </a:solidFill>
              </a:rPr>
              <a:t> Drugs After Cardiac Arrest</a:t>
            </a:r>
          </a:p>
          <a:p>
            <a:endParaRPr lang="en-US" b="1" dirty="0" smtClean="0">
              <a:solidFill>
                <a:srgbClr val="FFFF00"/>
              </a:solidFill>
            </a:endParaRPr>
          </a:p>
          <a:p>
            <a:r>
              <a:rPr lang="en-US" u="sng" dirty="0" smtClean="0"/>
              <a:t>Hemodynamic instability is common after cardiac arrest.</a:t>
            </a:r>
          </a:p>
          <a:p>
            <a:r>
              <a:rPr lang="en-US" b="1" u="sng" dirty="0" smtClean="0">
                <a:solidFill>
                  <a:schemeClr val="accent5">
                    <a:lumMod val="75000"/>
                  </a:schemeClr>
                </a:solidFill>
              </a:rPr>
              <a:t>Death due to </a:t>
            </a:r>
            <a:r>
              <a:rPr lang="en-US" b="1" u="sng" dirty="0" err="1" smtClean="0">
                <a:solidFill>
                  <a:schemeClr val="accent5">
                    <a:lumMod val="75000"/>
                  </a:schemeClr>
                </a:solidFill>
              </a:rPr>
              <a:t>multiorgan</a:t>
            </a:r>
            <a:r>
              <a:rPr lang="en-US" b="1" u="sng" dirty="0" smtClean="0">
                <a:solidFill>
                  <a:schemeClr val="accent5">
                    <a:lumMod val="75000"/>
                  </a:schemeClr>
                </a:solidFill>
              </a:rPr>
              <a:t> failure </a:t>
            </a:r>
            <a:r>
              <a:rPr lang="en-US" b="1" dirty="0" smtClean="0"/>
              <a:t>is associated with a persistently </a:t>
            </a:r>
            <a:r>
              <a:rPr lang="en-US" b="1" dirty="0" smtClean="0">
                <a:solidFill>
                  <a:srgbClr val="FFFF00"/>
                </a:solidFill>
              </a:rPr>
              <a:t>low cardiac index </a:t>
            </a:r>
            <a:r>
              <a:rPr lang="en-US" b="1" dirty="0" smtClean="0"/>
              <a:t>during the first 24 hours after resuscitation. </a:t>
            </a:r>
            <a:r>
              <a:rPr lang="en-US" b="1" dirty="0" err="1" smtClean="0">
                <a:solidFill>
                  <a:srgbClr val="FFC000"/>
                </a:solidFill>
              </a:rPr>
              <a:t>Vasodilation</a:t>
            </a:r>
            <a:r>
              <a:rPr lang="en-US" b="1" dirty="0" smtClean="0">
                <a:solidFill>
                  <a:srgbClr val="FFC000"/>
                </a:solidFill>
              </a:rPr>
              <a:t> </a:t>
            </a:r>
            <a:r>
              <a:rPr lang="en-US" b="1" dirty="0" smtClean="0"/>
              <a:t>may occur from loss of sympathetic tone and from metabolic acidosis. </a:t>
            </a:r>
            <a:endParaRPr lang="en-US" b="1"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u="sng" dirty="0" smtClean="0"/>
              <a:t>Fluid administration </a:t>
            </a:r>
            <a:r>
              <a:rPr lang="en-US" dirty="0" smtClean="0"/>
              <a:t>as well as </a:t>
            </a:r>
            <a:r>
              <a:rPr lang="en-US" u="sng" dirty="0" err="1" smtClean="0"/>
              <a:t>vasoactive</a:t>
            </a:r>
            <a:r>
              <a:rPr lang="en-US" u="sng" dirty="0" smtClean="0"/>
              <a:t> </a:t>
            </a:r>
            <a:r>
              <a:rPr lang="en-US" dirty="0" smtClean="0"/>
              <a:t>(</a:t>
            </a:r>
            <a:r>
              <a:rPr lang="en-US" dirty="0" err="1" smtClean="0"/>
              <a:t>eg</a:t>
            </a:r>
            <a:r>
              <a:rPr lang="en-US" dirty="0" smtClean="0"/>
              <a:t>, </a:t>
            </a:r>
            <a:r>
              <a:rPr lang="en-US" dirty="0" err="1" smtClean="0"/>
              <a:t>norepinephrine</a:t>
            </a:r>
            <a:r>
              <a:rPr lang="en-US" dirty="0" smtClean="0"/>
              <a:t>), </a:t>
            </a:r>
            <a:r>
              <a:rPr lang="en-US" u="sng" dirty="0" err="1" smtClean="0"/>
              <a:t>inotropic</a:t>
            </a:r>
            <a:r>
              <a:rPr lang="en-US" dirty="0" smtClean="0"/>
              <a:t> (</a:t>
            </a:r>
            <a:r>
              <a:rPr lang="en-US" dirty="0" err="1" smtClean="0"/>
              <a:t>eg</a:t>
            </a:r>
            <a:r>
              <a:rPr lang="en-US" dirty="0" smtClean="0"/>
              <a:t>, </a:t>
            </a:r>
            <a:r>
              <a:rPr lang="en-US" dirty="0" err="1" smtClean="0"/>
              <a:t>dobutamine</a:t>
            </a:r>
            <a:r>
              <a:rPr lang="en-US" dirty="0" smtClean="0"/>
              <a:t>), agents should be titrated as needed to </a:t>
            </a:r>
            <a:r>
              <a:rPr lang="en-US" dirty="0" smtClean="0">
                <a:solidFill>
                  <a:srgbClr val="FFFF00"/>
                </a:solidFill>
              </a:rPr>
              <a:t>optimize blood pressure, cardiac output, and systemic perfusion </a:t>
            </a:r>
            <a:r>
              <a:rPr lang="en-US" dirty="0" smtClean="0"/>
              <a:t>(Class I , LOE B). Although human studies have not established ideal targets for blood pressure or blood oxygenation, </a:t>
            </a:r>
            <a:r>
              <a:rPr lang="en-US" b="1" dirty="0" smtClean="0"/>
              <a:t>a </a:t>
            </a:r>
            <a:r>
              <a:rPr lang="en-US" b="1" dirty="0" smtClean="0">
                <a:solidFill>
                  <a:srgbClr val="FFFF00"/>
                </a:solidFill>
              </a:rPr>
              <a:t>mean arterial pressure 65 mm Hg</a:t>
            </a:r>
            <a:r>
              <a:rPr lang="en-US" b="1" dirty="0" smtClean="0"/>
              <a:t> </a:t>
            </a:r>
            <a:r>
              <a:rPr lang="en-US" dirty="0" smtClean="0"/>
              <a:t>is generally considered reasonable goals.</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Glucose Control</a:t>
            </a:r>
          </a:p>
          <a:p>
            <a:r>
              <a:rPr lang="en-US" dirty="0" smtClean="0"/>
              <a:t>The post– cardiac arrest patient is likely to develop metabolic abnormalities such as hyperglycemia that may be detrimental.</a:t>
            </a: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57298"/>
            <a:ext cx="8229600" cy="4952062"/>
          </a:xfrm>
        </p:spPr>
        <p:txBody>
          <a:bodyPr>
            <a:normAutofit/>
          </a:bodyPr>
          <a:lstStyle/>
          <a:p>
            <a:r>
              <a:rPr lang="en-US" dirty="0" smtClean="0"/>
              <a:t>In summary ;every organ system is at risk during this period, and patients are at risk of developing </a:t>
            </a:r>
            <a:r>
              <a:rPr lang="en-US" dirty="0" err="1" smtClean="0"/>
              <a:t>multiorgan</a:t>
            </a:r>
            <a:r>
              <a:rPr lang="en-US" dirty="0" smtClean="0"/>
              <a:t> dysfunction. The comprehensive treatment of diverse problems after cardiac arrest involves  </a:t>
            </a:r>
            <a:r>
              <a:rPr lang="en-US" u="sng" dirty="0" smtClean="0">
                <a:solidFill>
                  <a:srgbClr val="FFFF00"/>
                </a:solidFill>
              </a:rPr>
              <a:t>multidisciplinary </a:t>
            </a:r>
            <a:r>
              <a:rPr lang="en-US" dirty="0" smtClean="0"/>
              <a:t>aspects of </a:t>
            </a:r>
            <a:r>
              <a:rPr lang="en-US" u="sng" dirty="0" smtClean="0">
                <a:effectLst>
                  <a:outerShdw blurRad="38100" dist="38100" dir="2700000" algn="tl">
                    <a:srgbClr val="000000">
                      <a:alpha val="43137"/>
                    </a:srgbClr>
                  </a:outerShdw>
                </a:effectLst>
              </a:rPr>
              <a:t>critical care, cardiology</a:t>
            </a:r>
            <a:r>
              <a:rPr lang="en-US" dirty="0" smtClean="0"/>
              <a:t>, and </a:t>
            </a:r>
            <a:r>
              <a:rPr lang="en-US" u="sng" dirty="0" smtClean="0">
                <a:effectLst>
                  <a:outerShdw blurRad="38100" dist="38100" dir="2700000" algn="tl">
                    <a:srgbClr val="000000">
                      <a:alpha val="43137"/>
                    </a:srgbClr>
                  </a:outerShdw>
                </a:effectLst>
              </a:rPr>
              <a:t>neurology</a:t>
            </a:r>
            <a:r>
              <a:rPr lang="en-US" dirty="0" smtClean="0"/>
              <a:t>. For this reason, it is important to admit patients to appropriate </a:t>
            </a:r>
            <a:r>
              <a:rPr lang="en-US" b="1" dirty="0" smtClean="0">
                <a:solidFill>
                  <a:schemeClr val="accent1">
                    <a:lumMod val="75000"/>
                  </a:schemeClr>
                </a:solidFill>
              </a:rPr>
              <a:t>critical-care units </a:t>
            </a:r>
            <a:r>
              <a:rPr lang="en-US" dirty="0" smtClean="0"/>
              <a:t>with a prospective plan of care to </a:t>
            </a:r>
            <a:r>
              <a:rPr lang="en-US" dirty="0" smtClean="0">
                <a:solidFill>
                  <a:schemeClr val="accent1">
                    <a:lumMod val="75000"/>
                  </a:schemeClr>
                </a:solidFill>
              </a:rPr>
              <a:t>anticipate</a:t>
            </a:r>
            <a:r>
              <a:rPr lang="en-US" dirty="0" smtClean="0"/>
              <a:t>, </a:t>
            </a:r>
            <a:r>
              <a:rPr lang="en-US" dirty="0" smtClean="0">
                <a:solidFill>
                  <a:schemeClr val="accent1">
                    <a:lumMod val="75000"/>
                  </a:schemeClr>
                </a:solidFill>
              </a:rPr>
              <a:t>monitor</a:t>
            </a:r>
            <a:r>
              <a:rPr lang="en-US" dirty="0" smtClean="0"/>
              <a:t>, and </a:t>
            </a:r>
            <a:r>
              <a:rPr lang="en-US" dirty="0" smtClean="0">
                <a:solidFill>
                  <a:schemeClr val="accent1">
                    <a:lumMod val="75000"/>
                  </a:schemeClr>
                </a:solidFill>
              </a:rPr>
              <a:t>treat</a:t>
            </a:r>
            <a:r>
              <a:rPr lang="en-US" dirty="0" smtClean="0"/>
              <a:t> each of these diverse problems. </a:t>
            </a:r>
          </a:p>
          <a:p>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test\Downloads\Up.jpeg"/>
          <p:cNvPicPr>
            <a:picLocks noGrp="1" noChangeAspect="1" noChangeArrowheads="1"/>
          </p:cNvPicPr>
          <p:nvPr>
            <p:ph idx="1"/>
          </p:nvPr>
        </p:nvPicPr>
        <p:blipFill>
          <a:blip r:embed="rId3" cstate="print"/>
          <a:srcRect/>
          <a:stretch>
            <a:fillRect/>
          </a:stretch>
        </p:blipFill>
        <p:spPr bwMode="auto">
          <a:xfrm>
            <a:off x="357158" y="142852"/>
            <a:ext cx="8643998" cy="614366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7232"/>
            <a:ext cx="8229600" cy="5452128"/>
          </a:xfrm>
          <a:ln>
            <a:solidFill>
              <a:schemeClr val="accent5">
                <a:lumMod val="50000"/>
              </a:schemeClr>
            </a:solidFill>
          </a:ln>
        </p:spPr>
        <p:txBody>
          <a:bodyPr>
            <a:normAutofit/>
          </a:bodyPr>
          <a:lstStyle/>
          <a:p>
            <a:pPr>
              <a:buNone/>
            </a:pPr>
            <a:r>
              <a:rPr lang="en-US" dirty="0"/>
              <a:t>Modern defibrillators are classified according to </a:t>
            </a:r>
            <a:r>
              <a:rPr lang="en-US" sz="4000" b="1" dirty="0" smtClean="0">
                <a:solidFill>
                  <a:srgbClr val="FFFF00"/>
                </a:solidFill>
              </a:rPr>
              <a:t>2</a:t>
            </a:r>
            <a:r>
              <a:rPr lang="en-US" dirty="0" smtClean="0"/>
              <a:t> types of waveforms</a:t>
            </a:r>
            <a:r>
              <a:rPr lang="en-US" dirty="0"/>
              <a:t>: </a:t>
            </a:r>
            <a:r>
              <a:rPr lang="en-US" dirty="0" smtClean="0"/>
              <a:t>    </a:t>
            </a:r>
          </a:p>
          <a:p>
            <a:pPr>
              <a:buNone/>
            </a:pPr>
            <a:r>
              <a:rPr lang="en-US" dirty="0" smtClean="0"/>
              <a:t>      </a:t>
            </a:r>
            <a:r>
              <a:rPr lang="en-US" dirty="0" err="1" smtClean="0"/>
              <a:t>monophasic</a:t>
            </a:r>
            <a:r>
              <a:rPr lang="en-US" dirty="0" smtClean="0"/>
              <a:t> </a:t>
            </a:r>
            <a:r>
              <a:rPr lang="en-US" dirty="0"/>
              <a:t>and biphasic</a:t>
            </a:r>
            <a:r>
              <a:rPr lang="en-US" dirty="0" smtClean="0"/>
              <a:t>.</a:t>
            </a:r>
          </a:p>
          <a:p>
            <a:pPr>
              <a:buNone/>
            </a:pPr>
            <a:r>
              <a:rPr lang="en-US" dirty="0" smtClean="0"/>
              <a:t>     </a:t>
            </a:r>
            <a:r>
              <a:rPr lang="en-US" u="sng" dirty="0" err="1"/>
              <a:t>Monophasic</a:t>
            </a:r>
            <a:r>
              <a:rPr lang="en-US" dirty="0"/>
              <a:t> </a:t>
            </a:r>
            <a:r>
              <a:rPr lang="en-US" dirty="0" smtClean="0"/>
              <a:t>waveform defibrillators </a:t>
            </a:r>
            <a:r>
              <a:rPr lang="en-US" dirty="0"/>
              <a:t>were introduced </a:t>
            </a:r>
            <a:r>
              <a:rPr lang="en-US" b="1" u="sng" dirty="0"/>
              <a:t>first</a:t>
            </a:r>
            <a:r>
              <a:rPr lang="en-US" dirty="0"/>
              <a:t>, but </a:t>
            </a:r>
            <a:r>
              <a:rPr lang="en-US" b="1" dirty="0">
                <a:solidFill>
                  <a:schemeClr val="accent1">
                    <a:lumMod val="60000"/>
                    <a:lumOff val="40000"/>
                  </a:schemeClr>
                </a:solidFill>
              </a:rPr>
              <a:t>biphasic</a:t>
            </a:r>
            <a:r>
              <a:rPr lang="en-US" dirty="0"/>
              <a:t> waveforms </a:t>
            </a:r>
            <a:r>
              <a:rPr lang="en-US" dirty="0" smtClean="0"/>
              <a:t>are                                         </a:t>
            </a:r>
            <a:endParaRPr lang="en-US" dirty="0"/>
          </a:p>
          <a:p>
            <a:pPr>
              <a:buNone/>
            </a:pPr>
            <a:r>
              <a:rPr lang="en-US" dirty="0" smtClean="0"/>
              <a:t>     used </a:t>
            </a:r>
            <a:r>
              <a:rPr lang="en-US" dirty="0"/>
              <a:t>in almost all AEDs and manual defibrillators sold </a:t>
            </a:r>
            <a:r>
              <a:rPr lang="en-US" dirty="0">
                <a:solidFill>
                  <a:schemeClr val="accent1">
                    <a:lumMod val="60000"/>
                    <a:lumOff val="40000"/>
                  </a:schemeClr>
                </a:solidFill>
              </a:rPr>
              <a:t>today</a:t>
            </a:r>
            <a:r>
              <a:rPr lang="en-US" dirty="0"/>
              <a:t>.</a:t>
            </a:r>
          </a:p>
          <a:p>
            <a:pPr>
              <a:buNone/>
            </a:pPr>
            <a:r>
              <a:rPr lang="en-US" dirty="0" smtClean="0"/>
              <a:t>     Energy </a:t>
            </a:r>
            <a:r>
              <a:rPr lang="en-US" dirty="0"/>
              <a:t>levels vary by type of device and manufacturer.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571480"/>
            <a:ext cx="8929750" cy="5262979"/>
          </a:xfrm>
          <a:prstGeom prst="rect">
            <a:avLst/>
          </a:prstGeom>
        </p:spPr>
        <p:txBody>
          <a:bodyPr wrap="square">
            <a:spAutoFit/>
          </a:bodyPr>
          <a:lstStyle/>
          <a:p>
            <a:r>
              <a:rPr lang="en-US" sz="2800" b="1" dirty="0" err="1" smtClean="0">
                <a:solidFill>
                  <a:srgbClr val="FFFF00"/>
                </a:solidFill>
                <a:latin typeface="Comic Sans MS" pitchFamily="66" charset="0"/>
              </a:rPr>
              <a:t>Monophasic</a:t>
            </a:r>
            <a:r>
              <a:rPr lang="en-US" sz="2800" b="1" dirty="0" smtClean="0">
                <a:solidFill>
                  <a:srgbClr val="FFFF00"/>
                </a:solidFill>
                <a:latin typeface="Comic Sans MS" pitchFamily="66" charset="0"/>
              </a:rPr>
              <a:t> Waveform Defibrillators</a:t>
            </a:r>
          </a:p>
          <a:p>
            <a:r>
              <a:rPr lang="en-US" sz="2800" dirty="0" err="1" smtClean="0">
                <a:latin typeface="Comic Sans MS" pitchFamily="66" charset="0"/>
              </a:rPr>
              <a:t>Monophasic</a:t>
            </a:r>
            <a:r>
              <a:rPr lang="en-US" sz="2800" dirty="0" smtClean="0">
                <a:latin typeface="Comic Sans MS" pitchFamily="66" charset="0"/>
              </a:rPr>
              <a:t> waveforms </a:t>
            </a:r>
            <a:r>
              <a:rPr lang="en-US" sz="2800" u="sng" dirty="0" smtClean="0">
                <a:latin typeface="Comic Sans MS" pitchFamily="66" charset="0"/>
              </a:rPr>
              <a:t>deliver current of one polarity</a:t>
            </a:r>
            <a:r>
              <a:rPr lang="en-US" sz="2800" dirty="0" smtClean="0">
                <a:latin typeface="Comic Sans MS" pitchFamily="66" charset="0"/>
              </a:rPr>
              <a:t> (</a:t>
            </a:r>
            <a:r>
              <a:rPr lang="en-US" sz="2800" dirty="0" err="1" smtClean="0">
                <a:latin typeface="Comic Sans MS" pitchFamily="66" charset="0"/>
              </a:rPr>
              <a:t>ie,direction</a:t>
            </a:r>
            <a:r>
              <a:rPr lang="en-US" sz="2800" dirty="0" smtClean="0">
                <a:latin typeface="Comic Sans MS" pitchFamily="66" charset="0"/>
              </a:rPr>
              <a:t> of current flow).</a:t>
            </a:r>
          </a:p>
          <a:p>
            <a:r>
              <a:rPr lang="en-US" sz="2800" dirty="0" smtClean="0">
                <a:latin typeface="Comic Sans MS" pitchFamily="66" charset="0"/>
              </a:rPr>
              <a:t> </a:t>
            </a:r>
            <a:r>
              <a:rPr lang="en-US" sz="2800" dirty="0" err="1" smtClean="0">
                <a:latin typeface="Comic Sans MS" pitchFamily="66" charset="0"/>
              </a:rPr>
              <a:t>Monophasic</a:t>
            </a:r>
            <a:r>
              <a:rPr lang="en-US" sz="2800" dirty="0" smtClean="0">
                <a:latin typeface="Comic Sans MS" pitchFamily="66" charset="0"/>
              </a:rPr>
              <a:t> waveforms can </a:t>
            </a:r>
            <a:r>
              <a:rPr lang="en-US" sz="2800" dirty="0" err="1" smtClean="0">
                <a:latin typeface="Comic Sans MS" pitchFamily="66" charset="0"/>
              </a:rPr>
              <a:t>befurther</a:t>
            </a:r>
            <a:r>
              <a:rPr lang="en-US" sz="2800" dirty="0" smtClean="0">
                <a:latin typeface="Comic Sans MS" pitchFamily="66" charset="0"/>
              </a:rPr>
              <a:t> categorized by the rate at which the current pulse</a:t>
            </a:r>
          </a:p>
          <a:p>
            <a:r>
              <a:rPr lang="en-US" sz="2800" dirty="0" smtClean="0">
                <a:latin typeface="Comic Sans MS" pitchFamily="66" charset="0"/>
              </a:rPr>
              <a:t>decreases to zero. The </a:t>
            </a:r>
            <a:r>
              <a:rPr lang="en-US" sz="2800" dirty="0" err="1" smtClean="0">
                <a:latin typeface="Comic Sans MS" pitchFamily="66" charset="0"/>
              </a:rPr>
              <a:t>monophasic</a:t>
            </a:r>
            <a:r>
              <a:rPr lang="en-US" sz="2800" dirty="0" smtClean="0">
                <a:latin typeface="Comic Sans MS" pitchFamily="66" charset="0"/>
              </a:rPr>
              <a:t> damped sinusoidal waveform</a:t>
            </a:r>
          </a:p>
          <a:p>
            <a:r>
              <a:rPr lang="en-US" sz="2800" dirty="0" smtClean="0">
                <a:latin typeface="Comic Sans MS" pitchFamily="66" charset="0"/>
              </a:rPr>
              <a:t>(MDS) returns to zero gradually, whereas the </a:t>
            </a:r>
            <a:r>
              <a:rPr lang="en-US" sz="2800" dirty="0" err="1" smtClean="0">
                <a:latin typeface="Comic Sans MS" pitchFamily="66" charset="0"/>
              </a:rPr>
              <a:t>monophasic</a:t>
            </a:r>
            <a:endParaRPr lang="en-US" sz="2800" dirty="0" smtClean="0">
              <a:latin typeface="Comic Sans MS" pitchFamily="66" charset="0"/>
            </a:endParaRPr>
          </a:p>
          <a:p>
            <a:r>
              <a:rPr lang="en-US" sz="2800" dirty="0" smtClean="0">
                <a:latin typeface="Comic Sans MS" pitchFamily="66" charset="0"/>
              </a:rPr>
              <a:t>truncated exponential waveform (MTE) current returns abruptly</a:t>
            </a:r>
          </a:p>
          <a:p>
            <a:r>
              <a:rPr lang="en-US" sz="2800" dirty="0" smtClean="0">
                <a:latin typeface="Comic Sans MS" pitchFamily="66" charset="0"/>
              </a:rPr>
              <a:t>(is truncated) to zero current flow.</a:t>
            </a:r>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142984"/>
            <a:ext cx="8429684" cy="3970318"/>
          </a:xfrm>
          <a:prstGeom prst="rect">
            <a:avLst/>
          </a:prstGeom>
        </p:spPr>
        <p:txBody>
          <a:bodyPr wrap="square">
            <a:spAutoFit/>
          </a:bodyPr>
          <a:lstStyle/>
          <a:p>
            <a:r>
              <a:rPr lang="en-US" sz="3600" dirty="0" smtClean="0">
                <a:latin typeface="Comic Sans MS" pitchFamily="66" charset="0"/>
              </a:rPr>
              <a:t>no specific waveform characteristic</a:t>
            </a:r>
          </a:p>
          <a:p>
            <a:r>
              <a:rPr lang="en-US" sz="3600" dirty="0" smtClean="0">
                <a:latin typeface="Comic Sans MS" pitchFamily="66" charset="0"/>
              </a:rPr>
              <a:t>(either </a:t>
            </a:r>
            <a:r>
              <a:rPr lang="en-US" sz="3600" dirty="0" err="1" smtClean="0">
                <a:latin typeface="Comic Sans MS" pitchFamily="66" charset="0"/>
              </a:rPr>
              <a:t>monophasic</a:t>
            </a:r>
            <a:r>
              <a:rPr lang="en-US" sz="3600" dirty="0" smtClean="0">
                <a:latin typeface="Comic Sans MS" pitchFamily="66" charset="0"/>
              </a:rPr>
              <a:t> or biphasic) is consistently associated</a:t>
            </a:r>
          </a:p>
          <a:p>
            <a:r>
              <a:rPr lang="en-US" sz="3600" dirty="0" smtClean="0">
                <a:latin typeface="Comic Sans MS" pitchFamily="66" charset="0"/>
              </a:rPr>
              <a:t>with a </a:t>
            </a:r>
            <a:r>
              <a:rPr lang="en-US" sz="3600" dirty="0" smtClean="0">
                <a:solidFill>
                  <a:srgbClr val="FFFF00"/>
                </a:solidFill>
                <a:latin typeface="Comic Sans MS" pitchFamily="66" charset="0"/>
              </a:rPr>
              <a:t>greater incidence of ROSC or higher survival to</a:t>
            </a:r>
          </a:p>
          <a:p>
            <a:r>
              <a:rPr lang="en-US" sz="3600" dirty="0" smtClean="0">
                <a:solidFill>
                  <a:srgbClr val="FFFF00"/>
                </a:solidFill>
                <a:latin typeface="Comic Sans MS" pitchFamily="66" charset="0"/>
              </a:rPr>
              <a:t>hospital discharge rates after cardiac arrest.</a:t>
            </a:r>
            <a:endParaRPr lang="en-US" sz="3600"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solidFill>
                  <a:srgbClr val="FFFF00"/>
                </a:solidFill>
              </a:rPr>
              <a:t>Biphasic Waveform Defibrillators</a:t>
            </a:r>
          </a:p>
          <a:p>
            <a:r>
              <a:rPr lang="en-US" dirty="0"/>
              <a:t>Data from both out-of-hospital and in-hospital studies </a:t>
            </a:r>
            <a:r>
              <a:rPr lang="en-US" dirty="0" smtClean="0"/>
              <a:t>indicate that </a:t>
            </a:r>
            <a:r>
              <a:rPr lang="en-US" dirty="0">
                <a:solidFill>
                  <a:srgbClr val="FFFF00"/>
                </a:solidFill>
              </a:rPr>
              <a:t>lower-energy biphasic </a:t>
            </a:r>
            <a:r>
              <a:rPr lang="en-US" dirty="0"/>
              <a:t>waveform shocks have equivalent </a:t>
            </a:r>
            <a:r>
              <a:rPr lang="en-US" dirty="0" smtClean="0"/>
              <a:t>or higher </a:t>
            </a:r>
            <a:r>
              <a:rPr lang="en-US" dirty="0"/>
              <a:t>success for </a:t>
            </a:r>
            <a:r>
              <a:rPr lang="en-US" b="1" dirty="0">
                <a:solidFill>
                  <a:srgbClr val="FFFF00"/>
                </a:solidFill>
              </a:rPr>
              <a:t>termination of VF </a:t>
            </a:r>
            <a:r>
              <a:rPr lang="en-US" dirty="0"/>
              <a:t>than either MDS or </a:t>
            </a:r>
            <a:r>
              <a:rPr lang="en-US" dirty="0" smtClean="0"/>
              <a:t>MTE </a:t>
            </a:r>
            <a:r>
              <a:rPr lang="en-US" dirty="0" err="1" smtClean="0"/>
              <a:t>monophasic</a:t>
            </a:r>
            <a:r>
              <a:rPr lang="en-US" dirty="0" smtClean="0"/>
              <a:t> waveform.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500043"/>
            <a:ext cx="8501122" cy="5078313"/>
          </a:xfrm>
          <a:prstGeom prst="rect">
            <a:avLst/>
          </a:prstGeom>
        </p:spPr>
        <p:txBody>
          <a:bodyPr wrap="square">
            <a:spAutoFit/>
          </a:bodyPr>
          <a:lstStyle/>
          <a:p>
            <a:r>
              <a:rPr lang="en-US" sz="2800" b="1" dirty="0" smtClean="0">
                <a:solidFill>
                  <a:srgbClr val="FFFF00"/>
                </a:solidFill>
              </a:rPr>
              <a:t>Defibrillation With Implanted </a:t>
            </a:r>
            <a:r>
              <a:rPr lang="en-US" sz="2800" b="1" dirty="0" err="1" smtClean="0">
                <a:solidFill>
                  <a:srgbClr val="FFFF00"/>
                </a:solidFill>
              </a:rPr>
              <a:t>Cardioverter</a:t>
            </a:r>
            <a:r>
              <a:rPr lang="en-US" sz="2800" b="1" dirty="0" smtClean="0">
                <a:solidFill>
                  <a:srgbClr val="FFFF00"/>
                </a:solidFill>
              </a:rPr>
              <a:t> Defibrillator</a:t>
            </a:r>
          </a:p>
          <a:p>
            <a:endParaRPr lang="en-US" sz="2800" b="1" dirty="0" smtClean="0"/>
          </a:p>
          <a:p>
            <a:r>
              <a:rPr lang="en-US" sz="2400" dirty="0" smtClean="0">
                <a:latin typeface="Comic Sans MS" pitchFamily="66" charset="0"/>
              </a:rPr>
              <a:t>If the patient has an implantable </a:t>
            </a:r>
            <a:r>
              <a:rPr lang="en-US" sz="2400" dirty="0" err="1" smtClean="0">
                <a:latin typeface="Comic Sans MS" pitchFamily="66" charset="0"/>
              </a:rPr>
              <a:t>cardioverter</a:t>
            </a:r>
            <a:r>
              <a:rPr lang="en-US" sz="2400" dirty="0" smtClean="0">
                <a:latin typeface="Comic Sans MS" pitchFamily="66" charset="0"/>
              </a:rPr>
              <a:t> defibrillator (ICD)that is delivering shocks (</a:t>
            </a:r>
            <a:r>
              <a:rPr lang="en-US" sz="2400" dirty="0" err="1" smtClean="0">
                <a:latin typeface="Comic Sans MS" pitchFamily="66" charset="0"/>
              </a:rPr>
              <a:t>ie</a:t>
            </a:r>
            <a:r>
              <a:rPr lang="en-US" sz="2400" dirty="0" smtClean="0">
                <a:latin typeface="Comic Sans MS" pitchFamily="66" charset="0"/>
              </a:rPr>
              <a:t>, the patient’s muscles contract in a manner similar to that observed during external defibrillation),allow 30 to 60 seconds for the ICD to complete the treatment cycle before attaching an AED. Occasionally, the analysis and shock cycles of automatic ICDs and AEDs will conflict. There is the potential for pacemaker or ICD malfunction after defibrillation when the pads are in close proximity to the device.</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714356"/>
            <a:ext cx="7858180" cy="4647426"/>
          </a:xfrm>
          <a:prstGeom prst="rect">
            <a:avLst/>
          </a:prstGeom>
        </p:spPr>
        <p:txBody>
          <a:bodyPr wrap="square">
            <a:spAutoFit/>
          </a:bodyPr>
          <a:lstStyle/>
          <a:p>
            <a:r>
              <a:rPr lang="en-US" sz="4400" b="1" dirty="0" smtClean="0">
                <a:latin typeface="Aharoni" pitchFamily="2" charset="-79"/>
                <a:cs typeface="Aharoni" pitchFamily="2" charset="-79"/>
              </a:rPr>
              <a:t>       </a:t>
            </a:r>
            <a:br>
              <a:rPr lang="en-US" sz="4400" b="1" dirty="0" smtClean="0">
                <a:latin typeface="Aharoni" pitchFamily="2" charset="-79"/>
                <a:cs typeface="Aharoni" pitchFamily="2" charset="-79"/>
              </a:rPr>
            </a:br>
            <a:r>
              <a:rPr lang="en-US" sz="4000" b="1" dirty="0" smtClean="0"/>
              <a:t>Automated External Defibrillators,</a:t>
            </a:r>
          </a:p>
          <a:p>
            <a:endParaRPr lang="en-US" sz="4000" b="1" dirty="0" smtClean="0"/>
          </a:p>
          <a:p>
            <a:r>
              <a:rPr lang="en-US" sz="4400" b="1" dirty="0" smtClean="0"/>
              <a:t> Defibrillation,</a:t>
            </a:r>
          </a:p>
          <a:p>
            <a:endParaRPr lang="en-US" sz="4400" b="1" dirty="0" smtClean="0"/>
          </a:p>
          <a:p>
            <a:r>
              <a:rPr lang="en-US" sz="4400" b="1" dirty="0" smtClean="0"/>
              <a:t> </a:t>
            </a:r>
            <a:r>
              <a:rPr lang="en-US" sz="4400" b="1" dirty="0" err="1" smtClean="0"/>
              <a:t>Cardioversion</a:t>
            </a:r>
            <a:r>
              <a:rPr lang="en-US" sz="4400" b="1" dirty="0" smtClean="0"/>
              <a:t>, and Pacing</a:t>
            </a:r>
            <a:endParaRPr lang="en-US"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In-Hospital Use of AEDs</a:t>
            </a:r>
            <a:endParaRPr lang="en-US" dirty="0"/>
          </a:p>
        </p:txBody>
      </p:sp>
      <p:sp>
        <p:nvSpPr>
          <p:cNvPr id="3" name="Content Placeholder 2"/>
          <p:cNvSpPr>
            <a:spLocks noGrp="1"/>
          </p:cNvSpPr>
          <p:nvPr>
            <p:ph idx="1"/>
          </p:nvPr>
        </p:nvSpPr>
        <p:spPr>
          <a:xfrm>
            <a:off x="457200" y="1214422"/>
            <a:ext cx="8229600" cy="4911741"/>
          </a:xfrm>
        </p:spPr>
        <p:txBody>
          <a:bodyPr>
            <a:noAutofit/>
          </a:bodyPr>
          <a:lstStyle/>
          <a:p>
            <a:r>
              <a:rPr lang="en-US" sz="2400" dirty="0">
                <a:latin typeface="Comic Sans MS" pitchFamily="66" charset="0"/>
              </a:rPr>
              <a:t>Defibrillation may be delayed when patients develop SCA </a:t>
            </a:r>
            <a:r>
              <a:rPr lang="en-US" sz="2400" dirty="0" smtClean="0">
                <a:latin typeface="Comic Sans MS" pitchFamily="66" charset="0"/>
              </a:rPr>
              <a:t>in unmonitored </a:t>
            </a:r>
            <a:r>
              <a:rPr lang="en-US" sz="2400" dirty="0">
                <a:latin typeface="Comic Sans MS" pitchFamily="66" charset="0"/>
              </a:rPr>
              <a:t>hospital beds and in outpatient and </a:t>
            </a:r>
            <a:r>
              <a:rPr lang="en-US" sz="2400" dirty="0" smtClean="0">
                <a:latin typeface="Comic Sans MS" pitchFamily="66" charset="0"/>
              </a:rPr>
              <a:t>diagnostic facilities</a:t>
            </a:r>
            <a:r>
              <a:rPr lang="en-US" sz="2400" dirty="0">
                <a:latin typeface="Comic Sans MS" pitchFamily="66" charset="0"/>
              </a:rPr>
              <a:t>. In such areas, several minutes may elapse </a:t>
            </a:r>
            <a:r>
              <a:rPr lang="en-US" sz="2400" dirty="0" smtClean="0">
                <a:latin typeface="Comic Sans MS" pitchFamily="66" charset="0"/>
              </a:rPr>
              <a:t>before centralized </a:t>
            </a:r>
            <a:r>
              <a:rPr lang="en-US" sz="2400" dirty="0">
                <a:latin typeface="Comic Sans MS" pitchFamily="66" charset="0"/>
              </a:rPr>
              <a:t>response teams arrive with the defibrillator, attach it,</a:t>
            </a:r>
          </a:p>
          <a:p>
            <a:r>
              <a:rPr lang="en-US" sz="2400" dirty="0">
                <a:latin typeface="Comic Sans MS" pitchFamily="66" charset="0"/>
              </a:rPr>
              <a:t>and deliver shocks</a:t>
            </a:r>
            <a:r>
              <a:rPr lang="en-US" sz="2400" dirty="0" smtClean="0">
                <a:latin typeface="Comic Sans MS" pitchFamily="66" charset="0"/>
              </a:rPr>
              <a:t>. </a:t>
            </a:r>
            <a:r>
              <a:rPr lang="en-US" sz="2400" dirty="0">
                <a:latin typeface="Comic Sans MS" pitchFamily="66" charset="0"/>
              </a:rPr>
              <a:t>Despite limited evidence, AEDs may </a:t>
            </a:r>
            <a:r>
              <a:rPr lang="en-US" sz="2400" dirty="0" smtClean="0">
                <a:latin typeface="Comic Sans MS" pitchFamily="66" charset="0"/>
              </a:rPr>
              <a:t>be considered </a:t>
            </a:r>
            <a:r>
              <a:rPr lang="en-US" sz="2400" dirty="0">
                <a:latin typeface="Comic Sans MS" pitchFamily="66" charset="0"/>
              </a:rPr>
              <a:t>for the hospital setting as a way to facilitate </a:t>
            </a:r>
            <a:r>
              <a:rPr lang="en-US" sz="2400" dirty="0" smtClean="0">
                <a:latin typeface="Comic Sans MS" pitchFamily="66" charset="0"/>
              </a:rPr>
              <a:t>early defibrillation </a:t>
            </a:r>
            <a:r>
              <a:rPr lang="en-US" sz="2400" dirty="0">
                <a:latin typeface="Comic Sans MS" pitchFamily="66" charset="0"/>
              </a:rPr>
              <a:t>(</a:t>
            </a:r>
            <a:r>
              <a:rPr lang="en-US" sz="2400" dirty="0">
                <a:solidFill>
                  <a:srgbClr val="FFFF00"/>
                </a:solidFill>
                <a:latin typeface="Comic Sans MS" pitchFamily="66" charset="0"/>
              </a:rPr>
              <a:t>a goal of 3 minutes from collapse</a:t>
            </a:r>
            <a:r>
              <a:rPr lang="en-US" sz="2400" dirty="0">
                <a:latin typeface="Comic Sans MS" pitchFamily="66" charset="0"/>
              </a:rPr>
              <a:t>), especially </a:t>
            </a:r>
            <a:r>
              <a:rPr lang="en-US" sz="2400" dirty="0" smtClean="0">
                <a:latin typeface="Comic Sans MS" pitchFamily="66" charset="0"/>
              </a:rPr>
              <a:t>in areas </a:t>
            </a:r>
            <a:r>
              <a:rPr lang="en-US" sz="2400" dirty="0">
                <a:latin typeface="Comic Sans MS" pitchFamily="66" charset="0"/>
              </a:rPr>
              <a:t>where staff have no rhythm recognition skills or defibrillators</a:t>
            </a:r>
          </a:p>
          <a:p>
            <a:r>
              <a:rPr lang="en-US" sz="2400" dirty="0">
                <a:latin typeface="Comic Sans MS" pitchFamily="66" charset="0"/>
              </a:rPr>
              <a:t>are used infrequently (Class </a:t>
            </a:r>
            <a:r>
              <a:rPr lang="en-US" sz="2400" dirty="0" err="1">
                <a:latin typeface="Comic Sans MS" pitchFamily="66" charset="0"/>
              </a:rPr>
              <a:t>IIb</a:t>
            </a:r>
            <a:r>
              <a:rPr lang="en-US" sz="2400" dirty="0">
                <a:latin typeface="Comic Sans MS" pitchFamily="66" charset="0"/>
              </a:rPr>
              <a:t>, LOE 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71546"/>
            <a:ext cx="8229600" cy="5237814"/>
          </a:xfrm>
        </p:spPr>
        <p:txBody>
          <a:bodyPr>
            <a:normAutofit/>
          </a:bodyPr>
          <a:lstStyle/>
          <a:p>
            <a:r>
              <a:rPr lang="en-US" sz="4000" b="1" dirty="0"/>
              <a:t>Fire Hazard</a:t>
            </a:r>
          </a:p>
          <a:p>
            <a:pPr>
              <a:buFont typeface="Wingdings" pitchFamily="2" charset="2"/>
              <a:buChar char="v"/>
            </a:pPr>
            <a:r>
              <a:rPr lang="en-US" dirty="0"/>
              <a:t>Several case reports have described fires ignited by </a:t>
            </a:r>
            <a:r>
              <a:rPr lang="en-US" dirty="0" smtClean="0"/>
              <a:t>sparks from poorly </a:t>
            </a:r>
            <a:r>
              <a:rPr lang="en-US" dirty="0"/>
              <a:t>applied defibrillator paddles in the presence of </a:t>
            </a:r>
            <a:r>
              <a:rPr lang="en-US" dirty="0" smtClean="0"/>
              <a:t>an oxygen-enriched </a:t>
            </a:r>
            <a:r>
              <a:rPr lang="en-US" dirty="0"/>
              <a:t>atmosphere</a:t>
            </a:r>
            <a:r>
              <a:rPr lang="en-US" dirty="0" smtClean="0"/>
              <a:t>. </a:t>
            </a:r>
          </a:p>
          <a:p>
            <a:pPr>
              <a:buFont typeface="Wingdings" pitchFamily="2" charset="2"/>
              <a:buChar char="v"/>
            </a:pPr>
            <a:r>
              <a:rPr lang="en-US" dirty="0" smtClean="0"/>
              <a:t>It may be </a:t>
            </a:r>
            <a:r>
              <a:rPr lang="en-US" dirty="0"/>
              <a:t>reasonable for rescuers to take precautions to </a:t>
            </a:r>
            <a:r>
              <a:rPr lang="en-US" dirty="0" smtClean="0"/>
              <a:t>minimize sparking </a:t>
            </a:r>
            <a:r>
              <a:rPr lang="en-US" dirty="0"/>
              <a:t>during attempted defibrillation; </a:t>
            </a:r>
            <a:endParaRPr lang="en-US" dirty="0" smtClean="0"/>
          </a:p>
          <a:p>
            <a:pPr>
              <a:buFont typeface="Wingdings" pitchFamily="2" charset="2"/>
              <a:buChar char="v"/>
            </a:pPr>
            <a:r>
              <a:rPr lang="en-US" dirty="0" smtClean="0"/>
              <a:t>try </a:t>
            </a:r>
            <a:r>
              <a:rPr lang="en-US" dirty="0"/>
              <a:t>to avoid </a:t>
            </a:r>
            <a:r>
              <a:rPr lang="en-US" dirty="0" smtClean="0"/>
              <a:t>defibrillation in </a:t>
            </a:r>
            <a:r>
              <a:rPr lang="en-US" dirty="0"/>
              <a:t>an oxygen-enriched atmosphere (Class </a:t>
            </a:r>
            <a:r>
              <a:rPr lang="en-US" dirty="0" err="1"/>
              <a:t>IIb</a:t>
            </a:r>
            <a:r>
              <a:rPr lang="en-US" dirty="0"/>
              <a:t>, LOE 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b="1" dirty="0">
                <a:solidFill>
                  <a:srgbClr val="FFFF00"/>
                </a:solidFill>
              </a:rPr>
              <a:t>Synchronized </a:t>
            </a:r>
            <a:r>
              <a:rPr lang="en-US" sz="3600" b="1" dirty="0" err="1" smtClean="0">
                <a:solidFill>
                  <a:srgbClr val="FFFF00"/>
                </a:solidFill>
              </a:rPr>
              <a:t>Cardioversion</a:t>
            </a:r>
            <a:endParaRPr lang="en-US" sz="3600" b="1" dirty="0" smtClean="0">
              <a:solidFill>
                <a:srgbClr val="FFFF00"/>
              </a:solidFill>
            </a:endParaRPr>
          </a:p>
          <a:p>
            <a:r>
              <a:rPr lang="en-US" i="1" dirty="0" smtClean="0"/>
              <a:t>Synchronized </a:t>
            </a:r>
            <a:r>
              <a:rPr lang="en-US" i="1" dirty="0" err="1"/>
              <a:t>cardioversion</a:t>
            </a:r>
            <a:r>
              <a:rPr lang="en-US" i="1" dirty="0"/>
              <a:t> is shock delivery that is </a:t>
            </a:r>
            <a:r>
              <a:rPr lang="en-US" i="1" dirty="0" smtClean="0"/>
              <a:t>timed </a:t>
            </a:r>
            <a:r>
              <a:rPr lang="en-US" dirty="0" smtClean="0"/>
              <a:t>(synchronized</a:t>
            </a:r>
            <a:r>
              <a:rPr lang="en-US" dirty="0"/>
              <a:t>) with the QRS complex. This </a:t>
            </a:r>
            <a:r>
              <a:rPr lang="en-US" dirty="0" smtClean="0"/>
              <a:t>synchronization avoids </a:t>
            </a:r>
            <a:r>
              <a:rPr lang="en-US" dirty="0"/>
              <a:t>shock delivery during the </a:t>
            </a:r>
            <a:r>
              <a:rPr lang="en-US" b="1" dirty="0">
                <a:solidFill>
                  <a:srgbClr val="FFFF00"/>
                </a:solidFill>
              </a:rPr>
              <a:t>relative refractory portion </a:t>
            </a:r>
            <a:r>
              <a:rPr lang="en-US" dirty="0" smtClean="0"/>
              <a:t>of the </a:t>
            </a:r>
            <a:r>
              <a:rPr lang="en-US" dirty="0"/>
              <a:t>cardiac cycle, when a shock could produce </a:t>
            </a:r>
            <a:r>
              <a:rPr lang="en-US" b="1" dirty="0" smtClean="0">
                <a:solidFill>
                  <a:srgbClr val="FFFF00"/>
                </a:solidFill>
                <a:effectLst>
                  <a:outerShdw blurRad="38100" dist="38100" dir="2700000" algn="tl">
                    <a:srgbClr val="000000">
                      <a:alpha val="43137"/>
                    </a:srgbClr>
                  </a:outerShdw>
                </a:effectLst>
              </a:rPr>
              <a:t>VF</a:t>
            </a:r>
            <a:r>
              <a:rPr lang="en-US" dirty="0" smtClean="0"/>
              <a: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Synchronized </a:t>
            </a:r>
            <a:r>
              <a:rPr lang="en-US" dirty="0" err="1"/>
              <a:t>cardioversion</a:t>
            </a:r>
            <a:r>
              <a:rPr lang="en-US" dirty="0"/>
              <a:t> is recommended to treat </a:t>
            </a:r>
            <a:r>
              <a:rPr lang="en-US" dirty="0" err="1" smtClean="0">
                <a:solidFill>
                  <a:srgbClr val="FFFF00"/>
                </a:solidFill>
              </a:rPr>
              <a:t>supraventricular</a:t>
            </a:r>
            <a:r>
              <a:rPr lang="en-US" dirty="0" smtClean="0">
                <a:solidFill>
                  <a:srgbClr val="FFFF00"/>
                </a:solidFill>
              </a:rPr>
              <a:t> tachycardia </a:t>
            </a:r>
            <a:r>
              <a:rPr lang="en-US" dirty="0">
                <a:solidFill>
                  <a:srgbClr val="FFFF00"/>
                </a:solidFill>
              </a:rPr>
              <a:t>due to reentry, </a:t>
            </a:r>
            <a:r>
              <a:rPr lang="en-US" dirty="0" err="1">
                <a:solidFill>
                  <a:srgbClr val="FFFF00"/>
                </a:solidFill>
              </a:rPr>
              <a:t>atrial</a:t>
            </a:r>
            <a:r>
              <a:rPr lang="en-US" dirty="0">
                <a:solidFill>
                  <a:srgbClr val="FFFF00"/>
                </a:solidFill>
              </a:rPr>
              <a:t> fibrillation, </a:t>
            </a:r>
            <a:r>
              <a:rPr lang="en-US" dirty="0" err="1">
                <a:solidFill>
                  <a:srgbClr val="FFFF00"/>
                </a:solidFill>
              </a:rPr>
              <a:t>atrial</a:t>
            </a:r>
            <a:r>
              <a:rPr lang="en-US" dirty="0">
                <a:solidFill>
                  <a:srgbClr val="FFFF00"/>
                </a:solidFill>
              </a:rPr>
              <a:t> </a:t>
            </a:r>
            <a:r>
              <a:rPr lang="en-US" dirty="0" smtClean="0">
                <a:solidFill>
                  <a:srgbClr val="FFFF00"/>
                </a:solidFill>
              </a:rPr>
              <a:t>flutter </a:t>
            </a:r>
            <a:r>
              <a:rPr lang="en-US" dirty="0" smtClean="0"/>
              <a:t>,and  </a:t>
            </a:r>
            <a:r>
              <a:rPr lang="en-US" dirty="0" err="1">
                <a:solidFill>
                  <a:srgbClr val="FFFF00"/>
                </a:solidFill>
              </a:rPr>
              <a:t>atrial</a:t>
            </a:r>
            <a:r>
              <a:rPr lang="en-US" dirty="0">
                <a:solidFill>
                  <a:srgbClr val="FFFF00"/>
                </a:solidFill>
              </a:rPr>
              <a:t> </a:t>
            </a:r>
            <a:r>
              <a:rPr lang="en-US" dirty="0" smtClean="0">
                <a:solidFill>
                  <a:srgbClr val="FFFF00"/>
                </a:solidFill>
              </a:rPr>
              <a:t>tachycardia</a:t>
            </a:r>
            <a:r>
              <a:rPr lang="en-US" dirty="0"/>
              <a:t>. Synchronized </a:t>
            </a:r>
            <a:r>
              <a:rPr lang="en-US" dirty="0" err="1"/>
              <a:t>cardioversion</a:t>
            </a:r>
            <a:r>
              <a:rPr lang="en-US" dirty="0"/>
              <a:t> is also </a:t>
            </a:r>
            <a:r>
              <a:rPr lang="en-US" dirty="0" smtClean="0"/>
              <a:t>recommended to </a:t>
            </a:r>
            <a:r>
              <a:rPr lang="en-US" dirty="0"/>
              <a:t>treat </a:t>
            </a:r>
            <a:r>
              <a:rPr lang="en-US" dirty="0" err="1">
                <a:solidFill>
                  <a:srgbClr val="FFFF00"/>
                </a:solidFill>
              </a:rPr>
              <a:t>monomorphic</a:t>
            </a:r>
            <a:r>
              <a:rPr lang="en-US" dirty="0">
                <a:solidFill>
                  <a:srgbClr val="FFFF00"/>
                </a:solidFill>
              </a:rPr>
              <a:t> VT with pulses</a:t>
            </a:r>
            <a:r>
              <a:rPr lang="en-US" dirty="0" smtClean="0"/>
              <a:t>.</a:t>
            </a:r>
          </a:p>
          <a:p>
            <a:r>
              <a:rPr lang="en-US" dirty="0" smtClean="0"/>
              <a:t> </a:t>
            </a:r>
            <a:r>
              <a:rPr lang="en-US" dirty="0" err="1"/>
              <a:t>Cardioversion</a:t>
            </a:r>
            <a:r>
              <a:rPr lang="en-US" dirty="0"/>
              <a:t> is </a:t>
            </a:r>
            <a:r>
              <a:rPr lang="en-US" dirty="0" smtClean="0"/>
              <a:t>not effective </a:t>
            </a:r>
            <a:r>
              <a:rPr lang="en-US" dirty="0"/>
              <a:t>for treatment of </a:t>
            </a:r>
            <a:r>
              <a:rPr lang="en-US" dirty="0" err="1"/>
              <a:t>junctional</a:t>
            </a:r>
            <a:r>
              <a:rPr lang="en-US" dirty="0"/>
              <a:t> tachycardia or multifocal </a:t>
            </a:r>
            <a:r>
              <a:rPr lang="en-US" dirty="0" err="1" smtClean="0"/>
              <a:t>atrial</a:t>
            </a:r>
            <a:r>
              <a:rPr lang="en-US" dirty="0" smtClean="0"/>
              <a:t> tachycardia</a:t>
            </a:r>
            <a:r>
              <a:rPr lang="en-US"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Synchronized </a:t>
            </a:r>
            <a:r>
              <a:rPr lang="en-US" dirty="0" err="1"/>
              <a:t>cardioversion</a:t>
            </a:r>
            <a:r>
              <a:rPr lang="en-US" dirty="0"/>
              <a:t> must </a:t>
            </a:r>
            <a:r>
              <a:rPr lang="en-US" b="1" dirty="0"/>
              <a:t>not be used </a:t>
            </a:r>
            <a:r>
              <a:rPr lang="en-US" dirty="0"/>
              <a:t>for treatment </a:t>
            </a:r>
            <a:r>
              <a:rPr lang="en-US" dirty="0" smtClean="0"/>
              <a:t>of </a:t>
            </a:r>
            <a:r>
              <a:rPr lang="en-US" b="1" dirty="0" smtClean="0">
                <a:solidFill>
                  <a:srgbClr val="FFFF00"/>
                </a:solidFill>
              </a:rPr>
              <a:t>VF </a:t>
            </a:r>
            <a:r>
              <a:rPr lang="en-US" dirty="0"/>
              <a:t>as the device may not sense a QRS wave and thus a </a:t>
            </a:r>
            <a:r>
              <a:rPr lang="en-US" dirty="0" smtClean="0"/>
              <a:t>shock may </a:t>
            </a:r>
            <a:r>
              <a:rPr lang="en-US" dirty="0"/>
              <a:t>not be delivered. Synchronized </a:t>
            </a:r>
            <a:r>
              <a:rPr lang="en-US" dirty="0" err="1"/>
              <a:t>cardioversion</a:t>
            </a:r>
            <a:r>
              <a:rPr lang="en-US" dirty="0"/>
              <a:t> should </a:t>
            </a:r>
            <a:r>
              <a:rPr lang="en-US" dirty="0" smtClean="0"/>
              <a:t>also not </a:t>
            </a:r>
            <a:r>
              <a:rPr lang="en-US" dirty="0"/>
              <a:t>be used for </a:t>
            </a:r>
            <a:r>
              <a:rPr lang="en-US" dirty="0" err="1">
                <a:solidFill>
                  <a:srgbClr val="FFFF00"/>
                </a:solidFill>
              </a:rPr>
              <a:t>pulseless</a:t>
            </a:r>
            <a:r>
              <a:rPr lang="en-US" dirty="0">
                <a:solidFill>
                  <a:srgbClr val="FFFF00"/>
                </a:solidFill>
              </a:rPr>
              <a:t> VT </a:t>
            </a:r>
            <a:r>
              <a:rPr lang="en-US" dirty="0"/>
              <a:t>or </a:t>
            </a:r>
            <a:r>
              <a:rPr lang="en-US" dirty="0">
                <a:solidFill>
                  <a:srgbClr val="FFFF00"/>
                </a:solidFill>
              </a:rPr>
              <a:t>polymorphic (irregular VT</a:t>
            </a:r>
            <a:r>
              <a:rPr lang="en-US" dirty="0" smtClean="0">
                <a:solidFill>
                  <a:srgbClr val="FFFF00"/>
                </a:solidFill>
              </a:rPr>
              <a:t>)</a:t>
            </a:r>
            <a:r>
              <a:rPr lang="en-US" dirty="0" smtClean="0"/>
              <a:t>. </a:t>
            </a:r>
            <a:r>
              <a:rPr lang="en-US" i="1" u="sng" dirty="0" smtClean="0"/>
              <a:t>These </a:t>
            </a:r>
            <a:r>
              <a:rPr lang="en-US" i="1" u="sng" dirty="0"/>
              <a:t>rhythms require delivery of high-energy </a:t>
            </a:r>
            <a:r>
              <a:rPr lang="en-US" i="1" u="sng" dirty="0" smtClean="0"/>
              <a:t>unsynchronized shocks </a:t>
            </a:r>
            <a:r>
              <a:rPr lang="en-US" i="1" u="sng" dirty="0"/>
              <a:t>(</a:t>
            </a:r>
            <a:r>
              <a:rPr lang="en-US" i="1" u="sng" dirty="0" err="1"/>
              <a:t>ie</a:t>
            </a:r>
            <a:r>
              <a:rPr lang="en-US" i="1" u="sng" dirty="0"/>
              <a:t>, defibrillation doses).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928662" y="1214422"/>
            <a:ext cx="6578600" cy="4876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57298"/>
            <a:ext cx="8229600" cy="4952062"/>
          </a:xfrm>
        </p:spPr>
        <p:txBody>
          <a:bodyPr>
            <a:normAutofit/>
          </a:bodyPr>
          <a:lstStyle/>
          <a:p>
            <a:r>
              <a:rPr lang="en-US" b="1" dirty="0" err="1"/>
              <a:t>Supraventricular</a:t>
            </a:r>
            <a:r>
              <a:rPr lang="en-US" b="1" dirty="0"/>
              <a:t> </a:t>
            </a:r>
            <a:r>
              <a:rPr lang="en-US" b="1" dirty="0" err="1"/>
              <a:t>Tachycardias</a:t>
            </a:r>
            <a:r>
              <a:rPr lang="en-US" b="1" dirty="0"/>
              <a:t> (Reentry Rhythms)</a:t>
            </a:r>
          </a:p>
          <a:p>
            <a:r>
              <a:rPr lang="en-US" dirty="0"/>
              <a:t>The recommended initial biphasic energy dose for </a:t>
            </a:r>
            <a:r>
              <a:rPr lang="en-US" dirty="0" err="1" smtClean="0"/>
              <a:t>cardioversion</a:t>
            </a:r>
            <a:r>
              <a:rPr lang="en-US" dirty="0" smtClean="0"/>
              <a:t> of </a:t>
            </a:r>
            <a:r>
              <a:rPr lang="en-US" dirty="0"/>
              <a:t>adult </a:t>
            </a:r>
            <a:r>
              <a:rPr lang="en-US" dirty="0" err="1">
                <a:solidFill>
                  <a:srgbClr val="FFFF00"/>
                </a:solidFill>
              </a:rPr>
              <a:t>atrial</a:t>
            </a:r>
            <a:r>
              <a:rPr lang="en-US" dirty="0">
                <a:solidFill>
                  <a:srgbClr val="FFFF00"/>
                </a:solidFill>
              </a:rPr>
              <a:t> fibrillation </a:t>
            </a:r>
            <a:r>
              <a:rPr lang="en-US" dirty="0"/>
              <a:t>is </a:t>
            </a:r>
            <a:r>
              <a:rPr lang="en-US" dirty="0">
                <a:solidFill>
                  <a:srgbClr val="FFFF00"/>
                </a:solidFill>
              </a:rPr>
              <a:t>120 to 200 J </a:t>
            </a:r>
            <a:r>
              <a:rPr lang="en-US" dirty="0"/>
              <a:t>(Class </a:t>
            </a:r>
            <a:r>
              <a:rPr lang="en-US" dirty="0" err="1"/>
              <a:t>IIa</a:t>
            </a:r>
            <a:r>
              <a:rPr lang="en-US" dirty="0"/>
              <a:t>, </a:t>
            </a:r>
            <a:r>
              <a:rPr lang="en-US" dirty="0" smtClean="0"/>
              <a:t>LOEA). </a:t>
            </a:r>
            <a:r>
              <a:rPr lang="en-US" dirty="0"/>
              <a:t>If the initial shock fails, providers should increase </a:t>
            </a:r>
            <a:r>
              <a:rPr lang="en-US" dirty="0" smtClean="0"/>
              <a:t>the dose </a:t>
            </a:r>
            <a:r>
              <a:rPr lang="en-US" dirty="0"/>
              <a:t>in a stepwise fashion. </a:t>
            </a:r>
            <a:r>
              <a:rPr lang="en-US" dirty="0" err="1"/>
              <a:t>Cardioversion</a:t>
            </a:r>
            <a:r>
              <a:rPr lang="en-US" dirty="0"/>
              <a:t> of adult </a:t>
            </a:r>
            <a:r>
              <a:rPr lang="en-US" b="1" dirty="0" err="1"/>
              <a:t>atrial</a:t>
            </a:r>
            <a:r>
              <a:rPr lang="en-US" b="1" dirty="0"/>
              <a:t> </a:t>
            </a:r>
            <a:r>
              <a:rPr lang="en-US" b="1" dirty="0" smtClean="0"/>
              <a:t>flutter </a:t>
            </a:r>
            <a:r>
              <a:rPr lang="en-US" dirty="0" smtClean="0"/>
              <a:t>and </a:t>
            </a:r>
            <a:r>
              <a:rPr lang="en-US" dirty="0"/>
              <a:t>other </a:t>
            </a:r>
            <a:r>
              <a:rPr lang="en-US" b="1" dirty="0" err="1"/>
              <a:t>supraventricular</a:t>
            </a:r>
            <a:r>
              <a:rPr lang="en-US" b="1" dirty="0"/>
              <a:t> </a:t>
            </a:r>
            <a:r>
              <a:rPr lang="en-US" b="1" dirty="0" err="1"/>
              <a:t>tachycardias</a:t>
            </a:r>
            <a:r>
              <a:rPr lang="en-US" b="1" dirty="0"/>
              <a:t> </a:t>
            </a:r>
            <a:r>
              <a:rPr lang="en-US" dirty="0"/>
              <a:t>generally requires </a:t>
            </a:r>
            <a:r>
              <a:rPr lang="en-US" dirty="0" smtClean="0"/>
              <a:t>less energy</a:t>
            </a:r>
            <a:r>
              <a:rPr lang="en-US" dirty="0"/>
              <a:t>; an initial energy of </a:t>
            </a:r>
            <a:r>
              <a:rPr lang="en-US" b="1" dirty="0"/>
              <a:t>50 J to 100 J </a:t>
            </a:r>
            <a:r>
              <a:rPr lang="en-US" dirty="0"/>
              <a:t>is often </a:t>
            </a:r>
            <a:r>
              <a:rPr lang="en-US" dirty="0" smtClean="0"/>
              <a:t>sufficient.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642910" y="1000108"/>
            <a:ext cx="7315200" cy="47625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Ventricular Tachycardia</a:t>
            </a:r>
          </a:p>
          <a:p>
            <a:r>
              <a:rPr lang="en-US" dirty="0"/>
              <a:t>The energy dose and timing of shocks for treatment of VT </a:t>
            </a:r>
            <a:r>
              <a:rPr lang="en-US" dirty="0" smtClean="0"/>
              <a:t>with pulses </a:t>
            </a:r>
            <a:r>
              <a:rPr lang="en-US" dirty="0"/>
              <a:t>are determined by the patient’s condition and the </a:t>
            </a:r>
            <a:r>
              <a:rPr lang="en-US" dirty="0" smtClean="0"/>
              <a:t>morphological characteristics </a:t>
            </a:r>
            <a:r>
              <a:rPr lang="en-US" dirty="0"/>
              <a:t>of the VT</a:t>
            </a:r>
            <a:r>
              <a:rPr lang="en-US" dirty="0" smtClean="0"/>
              <a:t>. </a:t>
            </a:r>
            <a:r>
              <a:rPr lang="en-US" b="1" dirty="0" err="1">
                <a:solidFill>
                  <a:srgbClr val="FFFF00"/>
                </a:solidFill>
              </a:rPr>
              <a:t>Pulseless</a:t>
            </a:r>
            <a:r>
              <a:rPr lang="en-US" b="1" dirty="0">
                <a:solidFill>
                  <a:srgbClr val="FFFF00"/>
                </a:solidFill>
              </a:rPr>
              <a:t> VT is treated </a:t>
            </a:r>
            <a:r>
              <a:rPr lang="en-US" b="1" dirty="0" smtClean="0">
                <a:solidFill>
                  <a:srgbClr val="FFFF00"/>
                </a:solidFill>
              </a:rPr>
              <a:t>as VF.</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Unstable </a:t>
            </a:r>
            <a:r>
              <a:rPr lang="en-US" dirty="0" err="1" smtClean="0"/>
              <a:t>monomorphic</a:t>
            </a:r>
            <a:r>
              <a:rPr lang="en-US" dirty="0" smtClean="0"/>
              <a:t> (regular</a:t>
            </a:r>
            <a:r>
              <a:rPr lang="en-US" dirty="0"/>
              <a:t>) VT with pulses is treated with </a:t>
            </a:r>
            <a:r>
              <a:rPr lang="en-US" dirty="0" smtClean="0"/>
              <a:t>synchronized </a:t>
            </a:r>
            <a:r>
              <a:rPr lang="en-US" dirty="0" err="1" smtClean="0"/>
              <a:t>cardioversion</a:t>
            </a:r>
            <a:r>
              <a:rPr lang="en-US" dirty="0"/>
              <a:t>. Unstable </a:t>
            </a:r>
            <a:r>
              <a:rPr lang="en-US" b="1" dirty="0">
                <a:solidFill>
                  <a:srgbClr val="FFFF00"/>
                </a:solidFill>
              </a:rPr>
              <a:t>polymorphic (irregular) VT with </a:t>
            </a:r>
            <a:r>
              <a:rPr lang="en-US" b="1" dirty="0" smtClean="0">
                <a:solidFill>
                  <a:srgbClr val="FFFF00"/>
                </a:solidFill>
              </a:rPr>
              <a:t>or without </a:t>
            </a:r>
            <a:r>
              <a:rPr lang="en-US" b="1" dirty="0">
                <a:solidFill>
                  <a:srgbClr val="FFFF00"/>
                </a:solidFill>
              </a:rPr>
              <a:t>pulses </a:t>
            </a:r>
            <a:r>
              <a:rPr lang="en-US" dirty="0"/>
              <a:t>is treated as VF using </a:t>
            </a:r>
            <a:r>
              <a:rPr lang="en-US" i="1" dirty="0"/>
              <a:t>unsynchronized </a:t>
            </a:r>
            <a:r>
              <a:rPr lang="en-US" i="1" dirty="0" smtClean="0"/>
              <a:t>high energy </a:t>
            </a:r>
            <a:r>
              <a:rPr lang="en-US" dirty="0" smtClean="0"/>
              <a:t>shocks </a:t>
            </a:r>
            <a:r>
              <a:rPr lang="en-US" dirty="0"/>
              <a:t>(</a:t>
            </a:r>
            <a:r>
              <a:rPr lang="en-US" dirty="0" err="1"/>
              <a:t>ie</a:t>
            </a:r>
            <a:r>
              <a:rPr lang="en-US" dirty="0"/>
              <a:t>, defibrillation doses).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4" name="Picture 2" descr="http://www.davidtaylortraining.co.uk/images/diff-aed.jpg"/>
          <p:cNvPicPr>
            <a:picLocks noChangeAspect="1" noChangeArrowheads="1"/>
          </p:cNvPicPr>
          <p:nvPr/>
        </p:nvPicPr>
        <p:blipFill>
          <a:blip r:embed="rId3" cstate="print"/>
          <a:srcRect/>
          <a:stretch>
            <a:fillRect/>
          </a:stretch>
        </p:blipFill>
        <p:spPr bwMode="auto">
          <a:xfrm>
            <a:off x="2071670" y="1071546"/>
            <a:ext cx="4857784" cy="435771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142984"/>
            <a:ext cx="8429684" cy="3416320"/>
          </a:xfrm>
          <a:prstGeom prst="rect">
            <a:avLst/>
          </a:prstGeom>
        </p:spPr>
        <p:txBody>
          <a:bodyPr wrap="square">
            <a:spAutoFit/>
          </a:bodyPr>
          <a:lstStyle/>
          <a:p>
            <a:r>
              <a:rPr lang="en-US" sz="3600" dirty="0" smtClean="0"/>
              <a:t>After shock delivery, the healthcare provider should be prepared to provide immediate CPR (beginning with chest compressions) and follow the ACLS Cardiac Arrest Algorithm if </a:t>
            </a:r>
            <a:r>
              <a:rPr lang="en-US" sz="3600" dirty="0" err="1" smtClean="0"/>
              <a:t>pulseless</a:t>
            </a:r>
            <a:r>
              <a:rPr lang="en-US" sz="3600" dirty="0" smtClean="0"/>
              <a:t> arrest develops.</a:t>
            </a:r>
            <a:endParaRPr 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857232"/>
            <a:ext cx="7572428" cy="3231654"/>
          </a:xfrm>
          <a:prstGeom prst="rect">
            <a:avLst/>
          </a:prstGeom>
        </p:spPr>
        <p:txBody>
          <a:bodyPr wrap="square">
            <a:spAutoFit/>
          </a:bodyPr>
          <a:lstStyle/>
          <a:p>
            <a:r>
              <a:rPr lang="en-US" sz="6000" b="1" dirty="0" smtClean="0">
                <a:solidFill>
                  <a:srgbClr val="FFFF00"/>
                </a:solidFill>
              </a:rPr>
              <a:t>Pacing</a:t>
            </a:r>
          </a:p>
          <a:p>
            <a:r>
              <a:rPr lang="en-US" sz="4800" dirty="0" smtClean="0"/>
              <a:t>Pacing is not recommended for patients in </a:t>
            </a:r>
            <a:r>
              <a:rPr lang="en-US" sz="4800" dirty="0" err="1" smtClean="0"/>
              <a:t>asystolic</a:t>
            </a:r>
            <a:r>
              <a:rPr lang="en-US" sz="4800" dirty="0" smtClean="0"/>
              <a:t> cardiac arrest. </a:t>
            </a:r>
            <a:endParaRPr lang="en-US" sz="4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2984"/>
            <a:ext cx="8229600" cy="5166376"/>
          </a:xfrm>
        </p:spPr>
        <p:txBody>
          <a:bodyPr>
            <a:normAutofit/>
          </a:bodyPr>
          <a:lstStyle/>
          <a:p>
            <a:r>
              <a:rPr lang="en-US" dirty="0"/>
              <a:t>It is reasonable for </a:t>
            </a:r>
            <a:r>
              <a:rPr lang="en-US" dirty="0" smtClean="0"/>
              <a:t>healthcare providers </a:t>
            </a:r>
            <a:r>
              <a:rPr lang="en-US" dirty="0"/>
              <a:t>to be prepared to initiate pacing in patients </a:t>
            </a:r>
            <a:r>
              <a:rPr lang="en-US" dirty="0" smtClean="0"/>
              <a:t>with </a:t>
            </a:r>
            <a:r>
              <a:rPr lang="en-US" dirty="0" err="1" smtClean="0">
                <a:solidFill>
                  <a:srgbClr val="FFFF00"/>
                </a:solidFill>
              </a:rPr>
              <a:t>bradycardia</a:t>
            </a:r>
            <a:r>
              <a:rPr lang="en-US" dirty="0" smtClean="0">
                <a:solidFill>
                  <a:srgbClr val="FFFF00"/>
                </a:solidFill>
              </a:rPr>
              <a:t> who </a:t>
            </a:r>
            <a:r>
              <a:rPr lang="en-US" dirty="0">
                <a:solidFill>
                  <a:srgbClr val="FFFF00"/>
                </a:solidFill>
              </a:rPr>
              <a:t>do </a:t>
            </a:r>
            <a:r>
              <a:rPr lang="en-US" dirty="0" smtClean="0">
                <a:solidFill>
                  <a:srgbClr val="FFFF00"/>
                </a:solidFill>
              </a:rPr>
              <a:t>not respond </a:t>
            </a:r>
            <a:r>
              <a:rPr lang="en-US" dirty="0">
                <a:solidFill>
                  <a:srgbClr val="FFFF00"/>
                </a:solidFill>
              </a:rPr>
              <a:t>to atropine (or second-line drugs </a:t>
            </a:r>
            <a:r>
              <a:rPr lang="en-US" dirty="0"/>
              <a:t>if these do not </a:t>
            </a:r>
            <a:r>
              <a:rPr lang="en-US" dirty="0" smtClean="0"/>
              <a:t>delay definitive </a:t>
            </a:r>
            <a:r>
              <a:rPr lang="en-US" dirty="0"/>
              <a:t>management) (Class </a:t>
            </a:r>
            <a:r>
              <a:rPr lang="en-US" dirty="0" err="1"/>
              <a:t>IIa</a:t>
            </a:r>
            <a:r>
              <a:rPr lang="en-US" dirty="0"/>
              <a:t>, LOE B). </a:t>
            </a:r>
            <a:endParaRPr lang="en-US" dirty="0" smtClean="0"/>
          </a:p>
          <a:p>
            <a:r>
              <a:rPr lang="en-US" dirty="0" smtClean="0"/>
              <a:t>Immediate pacing might </a:t>
            </a:r>
            <a:r>
              <a:rPr lang="en-US" dirty="0"/>
              <a:t>be considered if the patient is severely symptomatic (</a:t>
            </a:r>
            <a:r>
              <a:rPr lang="en-US" dirty="0" err="1" smtClean="0"/>
              <a:t>ClassIIb</a:t>
            </a:r>
            <a:r>
              <a:rPr lang="en-US" dirty="0"/>
              <a:t>, LOE C</a:t>
            </a:r>
            <a:r>
              <a:rPr lang="en-US" dirty="0" smtClean="0"/>
              <a:t>).</a:t>
            </a:r>
          </a:p>
          <a:p>
            <a:r>
              <a:rPr lang="en-US" dirty="0" smtClean="0"/>
              <a:t> </a:t>
            </a:r>
            <a:r>
              <a:rPr lang="en-US" dirty="0"/>
              <a:t>If the patient does not respond to drugs or</a:t>
            </a:r>
          </a:p>
          <a:p>
            <a:r>
              <a:rPr lang="en-US" dirty="0" err="1"/>
              <a:t>transcutaneous</a:t>
            </a:r>
            <a:r>
              <a:rPr lang="en-US" dirty="0"/>
              <a:t> pacing, </a:t>
            </a:r>
            <a:r>
              <a:rPr lang="en-US" b="1" dirty="0" err="1">
                <a:solidFill>
                  <a:srgbClr val="FFFF00"/>
                </a:solidFill>
              </a:rPr>
              <a:t>transvenous</a:t>
            </a:r>
            <a:r>
              <a:rPr lang="en-US" b="1" dirty="0">
                <a:solidFill>
                  <a:srgbClr val="FFFF00"/>
                </a:solidFill>
              </a:rPr>
              <a:t> pacing </a:t>
            </a:r>
            <a:r>
              <a:rPr lang="en-US" dirty="0"/>
              <a:t>is probably </a:t>
            </a:r>
            <a:r>
              <a:rPr lang="en-US" dirty="0" smtClean="0"/>
              <a:t>indicated (Class </a:t>
            </a:r>
            <a:r>
              <a:rPr lang="en-US" dirty="0" err="1"/>
              <a:t>IIa</a:t>
            </a:r>
            <a:r>
              <a:rPr lang="en-US" dirty="0"/>
              <a:t>, LOE C).</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Maintaining Devices in a State of Readiness</a:t>
            </a:r>
          </a:p>
          <a:p>
            <a:r>
              <a:rPr lang="en-US" dirty="0"/>
              <a:t>User checklists have been developed to reduce </a:t>
            </a:r>
            <a:r>
              <a:rPr lang="en-US" dirty="0" smtClean="0"/>
              <a:t>equipment malfunction </a:t>
            </a:r>
            <a:r>
              <a:rPr lang="en-US" dirty="0"/>
              <a:t>and operator errors</a:t>
            </a:r>
            <a:r>
              <a:rPr lang="en-US" dirty="0" smtClean="0"/>
              <a:t>.</a:t>
            </a:r>
          </a:p>
          <a:p>
            <a:r>
              <a:rPr lang="en-US" dirty="0" smtClean="0"/>
              <a:t> It is recommended to maintain devices in a state of readiness (Class I, LOE C).</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6000" b="1" dirty="0">
                <a:solidFill>
                  <a:srgbClr val="FFFF00"/>
                </a:solidFill>
                <a:latin typeface="Copperplate Gothic Bold" pitchFamily="34" charset="0"/>
              </a:rPr>
              <a:t>Adult Advanced Cardiovascular Life Support</a:t>
            </a:r>
            <a:endParaRPr lang="en-US" sz="6000" dirty="0">
              <a:solidFill>
                <a:srgbClr val="FFFF00"/>
              </a:solidFill>
              <a:latin typeface="Copperplate Gothic Bold"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571480"/>
            <a:ext cx="8072494" cy="4462760"/>
          </a:xfrm>
          <a:prstGeom prst="rect">
            <a:avLst/>
          </a:prstGeom>
        </p:spPr>
        <p:txBody>
          <a:bodyPr wrap="square">
            <a:spAutoFit/>
          </a:bodyPr>
          <a:lstStyle/>
          <a:p>
            <a:r>
              <a:rPr lang="en-US" sz="2800" dirty="0" smtClean="0"/>
              <a:t>Advanced cardiovascular life support (</a:t>
            </a:r>
            <a:r>
              <a:rPr lang="en-US" sz="3200" b="1" dirty="0" smtClean="0"/>
              <a:t>ACLS)</a:t>
            </a:r>
            <a:r>
              <a:rPr lang="en-US" sz="2800" dirty="0" smtClean="0"/>
              <a:t> impacts multiple key links in the chain of survival that </a:t>
            </a:r>
            <a:r>
              <a:rPr lang="en-US" sz="2800" dirty="0" smtClean="0">
                <a:solidFill>
                  <a:srgbClr val="FFFF00"/>
                </a:solidFill>
              </a:rPr>
              <a:t>include interventions to prevent cardiac arrest, treat cardiac arrest, and improve outcomes </a:t>
            </a:r>
            <a:r>
              <a:rPr lang="en-US" sz="2800" dirty="0" smtClean="0"/>
              <a:t>of patients who achieve return of spontaneous</a:t>
            </a:r>
          </a:p>
          <a:p>
            <a:r>
              <a:rPr lang="en-US" sz="2800" dirty="0" smtClean="0"/>
              <a:t>circulation (ROSC) after cardiac arrest.</a:t>
            </a:r>
          </a:p>
          <a:p>
            <a:r>
              <a:rPr lang="en-US" sz="2800" dirty="0" smtClean="0"/>
              <a:t> ACLS interventions </a:t>
            </a:r>
            <a:r>
              <a:rPr lang="en-US" sz="2800" dirty="0" smtClean="0">
                <a:solidFill>
                  <a:srgbClr val="FF0000"/>
                </a:solidFill>
              </a:rPr>
              <a:t>aimed</a:t>
            </a:r>
            <a:r>
              <a:rPr lang="en-US" sz="2800" dirty="0" smtClean="0"/>
              <a:t> at preventing cardiac arrest include </a:t>
            </a:r>
            <a:r>
              <a:rPr lang="en-US" sz="2800" b="1" dirty="0" smtClean="0"/>
              <a:t>airway management</a:t>
            </a:r>
            <a:r>
              <a:rPr lang="en-US" sz="2800" dirty="0" smtClean="0"/>
              <a:t>, </a:t>
            </a:r>
            <a:r>
              <a:rPr lang="en-US" sz="2800" b="1" dirty="0" smtClean="0"/>
              <a:t>ventilation support</a:t>
            </a:r>
            <a:r>
              <a:rPr lang="en-US" sz="2800" dirty="0" smtClean="0"/>
              <a:t>, and </a:t>
            </a:r>
            <a:r>
              <a:rPr lang="en-US" sz="2800" b="1" dirty="0" smtClean="0"/>
              <a:t>treatment of </a:t>
            </a:r>
            <a:r>
              <a:rPr lang="en-US" sz="2800" b="1" dirty="0" err="1" smtClean="0"/>
              <a:t>bradyarrhythmias</a:t>
            </a:r>
            <a:r>
              <a:rPr lang="en-US" sz="2800" b="1" dirty="0" smtClean="0"/>
              <a:t> and</a:t>
            </a:r>
          </a:p>
          <a:p>
            <a:r>
              <a:rPr lang="en-US" sz="2800" b="1" dirty="0" err="1" smtClean="0"/>
              <a:t>tachyarrhythmias</a:t>
            </a:r>
            <a:r>
              <a:rPr lang="en-US" sz="2800" b="1" dirty="0" smtClean="0"/>
              <a:t>.</a:t>
            </a:r>
            <a:endParaRPr lang="en-US" sz="28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642918"/>
            <a:ext cx="8072494" cy="4031873"/>
          </a:xfrm>
          <a:prstGeom prst="rect">
            <a:avLst/>
          </a:prstGeom>
        </p:spPr>
        <p:txBody>
          <a:bodyPr wrap="square">
            <a:spAutoFit/>
          </a:bodyPr>
          <a:lstStyle/>
          <a:p>
            <a:r>
              <a:rPr lang="en-US" sz="3200" b="1" dirty="0" smtClean="0">
                <a:solidFill>
                  <a:srgbClr val="FFFF00"/>
                </a:solidFill>
              </a:rPr>
              <a:t>Cardiac arrest algorithms are simplified </a:t>
            </a:r>
            <a:r>
              <a:rPr lang="en-US" sz="3200" dirty="0" smtClean="0"/>
              <a:t>and redesigned to emphasize the importance of </a:t>
            </a:r>
            <a:r>
              <a:rPr lang="en-US" sz="3200" b="1" i="1" u="sng" dirty="0" smtClean="0">
                <a:solidFill>
                  <a:srgbClr val="FFFF00"/>
                </a:solidFill>
                <a:effectLst>
                  <a:outerShdw blurRad="38100" dist="38100" dir="2700000" algn="tl">
                    <a:srgbClr val="000000">
                      <a:alpha val="43137"/>
                    </a:srgbClr>
                  </a:outerShdw>
                </a:effectLst>
              </a:rPr>
              <a:t>high-quality CPR </a:t>
            </a:r>
            <a:r>
              <a:rPr lang="en-US" sz="3200" dirty="0" smtClean="0"/>
              <a:t>(including chest compressions of adequate rate and depth, allowing complete chest recoil after each compression, minimizing interruptions in chest compressions and avoiding excessive ventilation).</a:t>
            </a:r>
            <a:endParaRPr 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28670"/>
            <a:ext cx="8229600" cy="5380690"/>
          </a:xfrm>
        </p:spPr>
        <p:txBody>
          <a:bodyPr>
            <a:normAutofit fontScale="92500" lnSpcReduction="10000"/>
          </a:bodyPr>
          <a:lstStyle/>
          <a:p>
            <a:r>
              <a:rPr lang="en-US" dirty="0"/>
              <a:t>Atropine is no longer recommended for routine use in </a:t>
            </a:r>
            <a:r>
              <a:rPr lang="en-US" dirty="0" smtClean="0"/>
              <a:t>the management </a:t>
            </a:r>
            <a:r>
              <a:rPr lang="en-US" dirty="0"/>
              <a:t>of </a:t>
            </a:r>
            <a:r>
              <a:rPr lang="en-US" dirty="0" err="1"/>
              <a:t>pulseless</a:t>
            </a:r>
            <a:r>
              <a:rPr lang="en-US" dirty="0"/>
              <a:t> electrical activity (PEA)/</a:t>
            </a:r>
            <a:r>
              <a:rPr lang="en-US" dirty="0" err="1"/>
              <a:t>asystole</a:t>
            </a:r>
            <a:r>
              <a:rPr lang="en-US" dirty="0"/>
              <a:t>.</a:t>
            </a:r>
          </a:p>
          <a:p>
            <a:r>
              <a:rPr lang="en-US" dirty="0" smtClean="0"/>
              <a:t>There </a:t>
            </a:r>
            <a:r>
              <a:rPr lang="en-US" dirty="0"/>
              <a:t>is an increased emphasis on physiologic </a:t>
            </a:r>
            <a:r>
              <a:rPr lang="en-US" dirty="0" smtClean="0"/>
              <a:t>monitoring to </a:t>
            </a:r>
            <a:r>
              <a:rPr lang="en-US" dirty="0"/>
              <a:t>optimize </a:t>
            </a:r>
            <a:r>
              <a:rPr lang="en-US" b="1" i="1" u="sng" dirty="0">
                <a:solidFill>
                  <a:srgbClr val="FF0000"/>
                </a:solidFill>
                <a:effectLst>
                  <a:outerShdw blurRad="38100" dist="38100" dir="2700000" algn="tl">
                    <a:srgbClr val="000000">
                      <a:alpha val="43137"/>
                    </a:srgbClr>
                  </a:outerShdw>
                </a:effectLst>
              </a:rPr>
              <a:t>CPR quality </a:t>
            </a:r>
            <a:r>
              <a:rPr lang="en-US" dirty="0"/>
              <a:t>and detect ROSC.</a:t>
            </a:r>
          </a:p>
          <a:p>
            <a:r>
              <a:rPr lang="en-US" dirty="0" err="1" smtClean="0"/>
              <a:t>Chronotropic</a:t>
            </a:r>
            <a:r>
              <a:rPr lang="en-US" dirty="0" smtClean="0"/>
              <a:t> </a:t>
            </a:r>
            <a:r>
              <a:rPr lang="en-US" dirty="0"/>
              <a:t>drug infusions are recommended as an </a:t>
            </a:r>
            <a:r>
              <a:rPr lang="en-US" dirty="0" smtClean="0"/>
              <a:t>alternative </a:t>
            </a:r>
            <a:r>
              <a:rPr lang="en-US" dirty="0"/>
              <a:t>pacing in symptomatic and unstable </a:t>
            </a:r>
            <a:r>
              <a:rPr lang="en-US" dirty="0" err="1"/>
              <a:t>bradycardia</a:t>
            </a:r>
            <a:r>
              <a:rPr lang="en-US" dirty="0"/>
              <a:t>.</a:t>
            </a:r>
          </a:p>
          <a:p>
            <a:r>
              <a:rPr lang="en-US" dirty="0" smtClean="0">
                <a:solidFill>
                  <a:srgbClr val="FFFF00"/>
                </a:solidFill>
              </a:rPr>
              <a:t>Adenosine</a:t>
            </a:r>
            <a:r>
              <a:rPr lang="en-US" dirty="0" smtClean="0"/>
              <a:t> </a:t>
            </a:r>
            <a:r>
              <a:rPr lang="en-US" dirty="0"/>
              <a:t>is recommended as a safe and </a:t>
            </a:r>
            <a:r>
              <a:rPr lang="en-US" dirty="0" smtClean="0"/>
              <a:t>potentially effective </a:t>
            </a:r>
            <a:r>
              <a:rPr lang="en-US" dirty="0"/>
              <a:t>therapy in the initial management of </a:t>
            </a:r>
            <a:r>
              <a:rPr lang="en-US" dirty="0" smtClean="0">
                <a:solidFill>
                  <a:srgbClr val="FFFF00"/>
                </a:solidFill>
              </a:rPr>
              <a:t>stable undifferentiated </a:t>
            </a:r>
            <a:r>
              <a:rPr lang="en-US" dirty="0">
                <a:solidFill>
                  <a:srgbClr val="FFFF00"/>
                </a:solidFill>
              </a:rPr>
              <a:t>regular </a:t>
            </a:r>
            <a:r>
              <a:rPr lang="en-US" dirty="0" err="1">
                <a:solidFill>
                  <a:srgbClr val="FFFF00"/>
                </a:solidFill>
              </a:rPr>
              <a:t>monomorphic</a:t>
            </a:r>
            <a:r>
              <a:rPr lang="en-US" dirty="0">
                <a:solidFill>
                  <a:srgbClr val="FFFF00"/>
                </a:solidFill>
              </a:rPr>
              <a:t> </a:t>
            </a:r>
            <a:r>
              <a:rPr lang="en-US" dirty="0" smtClean="0">
                <a:solidFill>
                  <a:srgbClr val="FFFF00"/>
                </a:solidFill>
              </a:rPr>
              <a:t>wide-complex tachycardia</a:t>
            </a:r>
            <a:r>
              <a:rPr lang="en-US" dirty="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Management of Cardiac Arrest</a:t>
            </a:r>
            <a:endParaRPr lang="en-US" dirty="0"/>
          </a:p>
        </p:txBody>
      </p:sp>
      <p:sp>
        <p:nvSpPr>
          <p:cNvPr id="3" name="Content Placeholder 2"/>
          <p:cNvSpPr>
            <a:spLocks noGrp="1"/>
          </p:cNvSpPr>
          <p:nvPr>
            <p:ph idx="1"/>
          </p:nvPr>
        </p:nvSpPr>
        <p:spPr/>
        <p:txBody>
          <a:bodyPr/>
          <a:lstStyle/>
          <a:p>
            <a:r>
              <a:rPr lang="en-US" dirty="0" smtClean="0"/>
              <a:t>Cardiac arrest </a:t>
            </a:r>
            <a:r>
              <a:rPr lang="en-US" dirty="0"/>
              <a:t>can be caused by 4 rhythms: ventricular </a:t>
            </a:r>
            <a:r>
              <a:rPr lang="en-US" dirty="0" smtClean="0"/>
              <a:t>fibrillation(VF</a:t>
            </a:r>
            <a:r>
              <a:rPr lang="en-US" dirty="0"/>
              <a:t>), </a:t>
            </a:r>
            <a:r>
              <a:rPr lang="en-US" dirty="0" err="1"/>
              <a:t>pulseless</a:t>
            </a:r>
            <a:r>
              <a:rPr lang="en-US" dirty="0"/>
              <a:t> ventricular tachycardia (VT), </a:t>
            </a:r>
            <a:r>
              <a:rPr lang="en-US" dirty="0" err="1" smtClean="0"/>
              <a:t>pulseless</a:t>
            </a:r>
            <a:r>
              <a:rPr lang="en-US" dirty="0" smtClean="0"/>
              <a:t> electric </a:t>
            </a:r>
            <a:r>
              <a:rPr lang="en-US" dirty="0"/>
              <a:t>activity (PEA), and </a:t>
            </a:r>
            <a:r>
              <a:rPr lang="en-US" dirty="0" err="1"/>
              <a:t>asystole</a:t>
            </a:r>
            <a:r>
              <a:rPr lang="en-US" dirty="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i="1" dirty="0">
                <a:solidFill>
                  <a:schemeClr val="accent5">
                    <a:lumMod val="75000"/>
                  </a:schemeClr>
                </a:solidFill>
              </a:rPr>
              <a:t>Periodic pauses </a:t>
            </a:r>
            <a:r>
              <a:rPr lang="en-US" dirty="0"/>
              <a:t>in CPR should be as brief as possible </a:t>
            </a:r>
            <a:r>
              <a:rPr lang="en-US" dirty="0" smtClean="0"/>
              <a:t>and only </a:t>
            </a:r>
            <a:r>
              <a:rPr lang="en-US" dirty="0"/>
              <a:t>as necessary to assess </a:t>
            </a:r>
            <a:r>
              <a:rPr lang="en-US" b="1" u="sng" dirty="0"/>
              <a:t>rhythm</a:t>
            </a:r>
            <a:r>
              <a:rPr lang="en-US" dirty="0"/>
              <a:t>, </a:t>
            </a:r>
            <a:r>
              <a:rPr lang="en-US" b="1" u="sng" dirty="0"/>
              <a:t>shock VF/VT</a:t>
            </a:r>
            <a:r>
              <a:rPr lang="en-US" dirty="0"/>
              <a:t>, </a:t>
            </a:r>
            <a:r>
              <a:rPr lang="en-US" dirty="0" smtClean="0"/>
              <a:t>perform </a:t>
            </a:r>
            <a:r>
              <a:rPr lang="en-US" b="1" u="sng" dirty="0" smtClean="0"/>
              <a:t>a </a:t>
            </a:r>
            <a:r>
              <a:rPr lang="en-US" b="1" u="sng" dirty="0"/>
              <a:t>pulse check </a:t>
            </a:r>
            <a:r>
              <a:rPr lang="en-US" dirty="0"/>
              <a:t>when an organized rhythm is detected, </a:t>
            </a:r>
            <a:r>
              <a:rPr lang="en-US" dirty="0" smtClean="0"/>
              <a:t>or</a:t>
            </a:r>
            <a:r>
              <a:rPr lang="en-US" b="1" u="sng" dirty="0" smtClean="0"/>
              <a:t> place </a:t>
            </a:r>
            <a:r>
              <a:rPr lang="en-US" b="1" u="sng" dirty="0"/>
              <a:t>an advanced airway</a:t>
            </a:r>
            <a:r>
              <a:rPr lang="en-US" dirty="0"/>
              <a:t>. </a:t>
            </a:r>
            <a:r>
              <a:rPr lang="en-US" dirty="0" smtClean="0"/>
              <a:t>In </a:t>
            </a:r>
            <a:r>
              <a:rPr lang="en-US" dirty="0"/>
              <a:t>the absence of an advanced airway, a </a:t>
            </a:r>
            <a:r>
              <a:rPr lang="en-US" dirty="0" smtClean="0"/>
              <a:t>synchronized compression–ventilation </a:t>
            </a:r>
            <a:r>
              <a:rPr lang="en-US" dirty="0"/>
              <a:t>ratio of </a:t>
            </a:r>
            <a:r>
              <a:rPr lang="en-US" dirty="0">
                <a:solidFill>
                  <a:schemeClr val="accent5">
                    <a:lumMod val="75000"/>
                  </a:schemeClr>
                </a:solidFill>
              </a:rPr>
              <a:t>30:2</a:t>
            </a:r>
            <a:r>
              <a:rPr lang="en-US" dirty="0"/>
              <a:t> is </a:t>
            </a:r>
            <a:r>
              <a:rPr lang="en-US" dirty="0" smtClean="0"/>
              <a:t>recommended at </a:t>
            </a:r>
            <a:r>
              <a:rPr lang="en-US" dirty="0"/>
              <a:t>a compression rate of at least </a:t>
            </a:r>
            <a:r>
              <a:rPr lang="en-US" dirty="0">
                <a:solidFill>
                  <a:schemeClr val="accent5">
                    <a:lumMod val="75000"/>
                  </a:schemeClr>
                </a:solidFill>
              </a:rPr>
              <a:t>100 per minute</a:t>
            </a:r>
            <a:r>
              <a:rPr lang="en-US"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6" name="Picture 2" descr="https://www.utahsafetycouncil.org/assets/using%20aed%202.jpg"/>
          <p:cNvPicPr>
            <a:picLocks noChangeAspect="1" noChangeArrowheads="1"/>
          </p:cNvPicPr>
          <p:nvPr/>
        </p:nvPicPr>
        <p:blipFill>
          <a:blip r:embed="rId3" cstate="print"/>
          <a:srcRect/>
          <a:stretch>
            <a:fillRect/>
          </a:stretch>
        </p:blipFill>
        <p:spPr bwMode="auto">
          <a:xfrm>
            <a:off x="1071538" y="571480"/>
            <a:ext cx="5638800" cy="56388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After placement of a </a:t>
            </a:r>
            <a:r>
              <a:rPr lang="en-US" dirty="0" err="1"/>
              <a:t>supraglottic</a:t>
            </a:r>
            <a:r>
              <a:rPr lang="en-US" dirty="0"/>
              <a:t> airway or an </a:t>
            </a:r>
            <a:r>
              <a:rPr lang="en-US" dirty="0" err="1" smtClean="0">
                <a:solidFill>
                  <a:schemeClr val="accent5">
                    <a:lumMod val="75000"/>
                  </a:schemeClr>
                </a:solidFill>
              </a:rPr>
              <a:t>endotracheal</a:t>
            </a:r>
            <a:r>
              <a:rPr lang="en-US" dirty="0" smtClean="0">
                <a:solidFill>
                  <a:schemeClr val="accent5">
                    <a:lumMod val="75000"/>
                  </a:schemeClr>
                </a:solidFill>
              </a:rPr>
              <a:t> tube</a:t>
            </a:r>
            <a:r>
              <a:rPr lang="en-US" dirty="0"/>
              <a:t>, the provider performing chest </a:t>
            </a:r>
            <a:r>
              <a:rPr lang="en-US" dirty="0" smtClean="0"/>
              <a:t>compressions should </a:t>
            </a:r>
            <a:r>
              <a:rPr lang="en-US" dirty="0"/>
              <a:t>deliver </a:t>
            </a:r>
            <a:r>
              <a:rPr lang="en-US" dirty="0">
                <a:solidFill>
                  <a:schemeClr val="accent5">
                    <a:lumMod val="75000"/>
                  </a:schemeClr>
                </a:solidFill>
              </a:rPr>
              <a:t>at least 100 </a:t>
            </a:r>
            <a:r>
              <a:rPr lang="en-US" dirty="0"/>
              <a:t>compressions per </a:t>
            </a:r>
            <a:r>
              <a:rPr lang="en-US" dirty="0" smtClean="0"/>
              <a:t>minute </a:t>
            </a:r>
            <a:r>
              <a:rPr lang="en-US" dirty="0" smtClean="0">
                <a:solidFill>
                  <a:schemeClr val="accent5">
                    <a:lumMod val="75000"/>
                  </a:schemeClr>
                </a:solidFill>
              </a:rPr>
              <a:t>continuously </a:t>
            </a:r>
            <a:r>
              <a:rPr lang="en-US" dirty="0">
                <a:solidFill>
                  <a:schemeClr val="accent5">
                    <a:lumMod val="75000"/>
                  </a:schemeClr>
                </a:solidFill>
              </a:rPr>
              <a:t>without pauses for ventilation</a:t>
            </a:r>
            <a:r>
              <a:rPr lang="en-US" dirty="0"/>
              <a:t>. The </a:t>
            </a:r>
            <a:r>
              <a:rPr lang="en-US" dirty="0" smtClean="0"/>
              <a:t>provider delivering </a:t>
            </a:r>
            <a:r>
              <a:rPr lang="en-US" dirty="0"/>
              <a:t>ventilations should give 1 breath every 6 to 8</a:t>
            </a:r>
          </a:p>
          <a:p>
            <a:r>
              <a:rPr lang="en-US" dirty="0"/>
              <a:t>seconds (</a:t>
            </a:r>
            <a:r>
              <a:rPr lang="en-US" dirty="0">
                <a:solidFill>
                  <a:schemeClr val="accent5">
                    <a:lumMod val="75000"/>
                  </a:schemeClr>
                </a:solidFill>
              </a:rPr>
              <a:t>8 to 10 breaths per minute</a:t>
            </a:r>
            <a:r>
              <a:rPr lang="en-US" dirty="0"/>
              <a:t>) and should </a:t>
            </a:r>
            <a:r>
              <a:rPr lang="en-US" dirty="0" smtClean="0"/>
              <a:t>be particularly </a:t>
            </a:r>
            <a:r>
              <a:rPr lang="en-US" dirty="0"/>
              <a:t>careful to avoid delivering an excessive </a:t>
            </a:r>
            <a:r>
              <a:rPr lang="en-US" dirty="0" smtClean="0"/>
              <a:t>number of ventilations.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0" y="0"/>
            <a:ext cx="857252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Treatable Causes of Cardiac Arrest: The H’s and T’s</a:t>
            </a:r>
            <a:endParaRPr lang="en-US" dirty="0"/>
          </a:p>
        </p:txBody>
      </p:sp>
      <p:sp>
        <p:nvSpPr>
          <p:cNvPr id="3" name="Content Placeholder 2"/>
          <p:cNvSpPr>
            <a:spLocks noGrp="1"/>
          </p:cNvSpPr>
          <p:nvPr>
            <p:ph idx="1"/>
          </p:nvPr>
        </p:nvSpPr>
        <p:spPr>
          <a:xfrm>
            <a:off x="214282" y="1600200"/>
            <a:ext cx="8643998" cy="4525963"/>
          </a:xfrm>
        </p:spPr>
        <p:txBody>
          <a:bodyPr>
            <a:normAutofit/>
          </a:bodyPr>
          <a:lstStyle/>
          <a:p>
            <a:r>
              <a:rPr lang="en-US" dirty="0">
                <a:solidFill>
                  <a:srgbClr val="FFFF00"/>
                </a:solidFill>
              </a:rPr>
              <a:t>H’s </a:t>
            </a:r>
            <a:r>
              <a:rPr lang="en-US" dirty="0" smtClean="0">
                <a:solidFill>
                  <a:srgbClr val="FFFF00"/>
                </a:solidFill>
              </a:rPr>
              <a:t>                                                        T’s</a:t>
            </a:r>
            <a:endParaRPr lang="en-US" dirty="0">
              <a:solidFill>
                <a:srgbClr val="FFFF00"/>
              </a:solidFill>
            </a:endParaRPr>
          </a:p>
          <a:p>
            <a:r>
              <a:rPr lang="en-US" dirty="0"/>
              <a:t>Hypoxia </a:t>
            </a:r>
            <a:r>
              <a:rPr lang="en-US" dirty="0" smtClean="0"/>
              <a:t>                                           Toxins</a:t>
            </a:r>
            <a:endParaRPr lang="en-US" dirty="0"/>
          </a:p>
          <a:p>
            <a:r>
              <a:rPr lang="en-US" dirty="0" err="1"/>
              <a:t>Hypovolemia</a:t>
            </a:r>
            <a:r>
              <a:rPr lang="en-US" dirty="0"/>
              <a:t> </a:t>
            </a:r>
            <a:r>
              <a:rPr lang="en-US" dirty="0" smtClean="0"/>
              <a:t>                          </a:t>
            </a:r>
            <a:r>
              <a:rPr lang="en-US" dirty="0" err="1" smtClean="0"/>
              <a:t>Tamponade</a:t>
            </a:r>
            <a:endParaRPr lang="en-US" dirty="0" smtClean="0"/>
          </a:p>
          <a:p>
            <a:r>
              <a:rPr lang="en-US" dirty="0" smtClean="0"/>
              <a:t>Hydrogen </a:t>
            </a:r>
            <a:r>
              <a:rPr lang="en-US" dirty="0"/>
              <a:t>ion </a:t>
            </a:r>
            <a:r>
              <a:rPr lang="en-US" dirty="0" smtClean="0"/>
              <a:t>-acidosis      Tension </a:t>
            </a:r>
            <a:r>
              <a:rPr lang="en-US" dirty="0" err="1" smtClean="0"/>
              <a:t>pneumothorax</a:t>
            </a:r>
            <a:endParaRPr lang="en-US" dirty="0"/>
          </a:p>
          <a:p>
            <a:r>
              <a:rPr lang="en-US" dirty="0"/>
              <a:t>Hypo-/</a:t>
            </a:r>
            <a:r>
              <a:rPr lang="en-US" dirty="0" err="1"/>
              <a:t>hyperkalemia</a:t>
            </a:r>
            <a:r>
              <a:rPr lang="en-US" dirty="0"/>
              <a:t> </a:t>
            </a:r>
            <a:r>
              <a:rPr lang="en-US" dirty="0" smtClean="0"/>
              <a:t>           Thrombosis</a:t>
            </a:r>
            <a:r>
              <a:rPr lang="en-US" dirty="0"/>
              <a:t>, </a:t>
            </a:r>
          </a:p>
          <a:p>
            <a:r>
              <a:rPr lang="en-US" dirty="0" smtClean="0"/>
              <a:t>Hypothermia</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solidFill>
                  <a:srgbClr val="FFFF00"/>
                </a:solidFill>
              </a:rPr>
              <a:t>Paddles and electrode pads </a:t>
            </a:r>
            <a:r>
              <a:rPr lang="en-US" dirty="0"/>
              <a:t>should be placed on the </a:t>
            </a:r>
            <a:r>
              <a:rPr lang="en-US" dirty="0" smtClean="0"/>
              <a:t>exposed chest </a:t>
            </a:r>
            <a:r>
              <a:rPr lang="en-US" dirty="0"/>
              <a:t>in an </a:t>
            </a:r>
            <a:r>
              <a:rPr lang="en-US" dirty="0">
                <a:solidFill>
                  <a:srgbClr val="FFFF00"/>
                </a:solidFill>
              </a:rPr>
              <a:t>anterior-lateral position</a:t>
            </a:r>
            <a:r>
              <a:rPr lang="en-US" dirty="0" smtClean="0"/>
              <a:t>.</a:t>
            </a:r>
            <a:r>
              <a:rPr lang="en-US" dirty="0"/>
              <a:t> Acceptable </a:t>
            </a:r>
            <a:r>
              <a:rPr lang="en-US" dirty="0" smtClean="0"/>
              <a:t>alternative</a:t>
            </a:r>
            <a:r>
              <a:rPr lang="en-US" dirty="0"/>
              <a:t> positions are anterior-posterior, anterior-left </a:t>
            </a:r>
            <a:r>
              <a:rPr lang="en-US" dirty="0" err="1" smtClean="0"/>
              <a:t>infrascapular</a:t>
            </a:r>
            <a:r>
              <a:rPr lang="en-US" dirty="0" smtClean="0"/>
              <a:t>, and </a:t>
            </a:r>
            <a:r>
              <a:rPr lang="en-US" dirty="0"/>
              <a:t>anterior-right </a:t>
            </a:r>
            <a:r>
              <a:rPr lang="en-US" dirty="0" err="1"/>
              <a:t>infrascapular</a:t>
            </a:r>
            <a:r>
              <a:rPr lang="en-US" dirty="0"/>
              <a:t>. </a:t>
            </a:r>
            <a:r>
              <a:rPr lang="en-US" b="1" u="sng" dirty="0"/>
              <a:t>Rhythm checks should </a:t>
            </a:r>
            <a:r>
              <a:rPr lang="en-US" b="1" u="sng" dirty="0" smtClean="0"/>
              <a:t>be brief</a:t>
            </a:r>
            <a:r>
              <a:rPr lang="en-US" b="1" u="sng" dirty="0"/>
              <a:t>, and if an organized rhythm is observed, a pulse </a:t>
            </a:r>
            <a:r>
              <a:rPr lang="en-US" b="1" u="sng" dirty="0" smtClean="0"/>
              <a:t>check should </a:t>
            </a:r>
            <a:r>
              <a:rPr lang="en-US" b="1" u="sng" dirty="0"/>
              <a:t>be performed.</a:t>
            </a:r>
            <a:r>
              <a:rPr lang="en-US" b="1" dirty="0"/>
              <a:t> </a:t>
            </a:r>
            <a:r>
              <a:rPr lang="en-US" dirty="0"/>
              <a:t>If there is any doubt about the </a:t>
            </a:r>
            <a:r>
              <a:rPr lang="en-US" dirty="0" smtClean="0"/>
              <a:t>presence of </a:t>
            </a:r>
            <a:r>
              <a:rPr lang="en-US" dirty="0"/>
              <a:t>a pulse, chest compressions should be resumed immediately</a:t>
            </a:r>
            <a:r>
              <a:rPr lang="en-US" dirty="0" smtClean="0"/>
              <a: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a:solidFill>
                  <a:srgbClr val="FFFF00"/>
                </a:solidFill>
              </a:rPr>
              <a:t>Rhythm-Based Management of Cardiac Arrest</a:t>
            </a:r>
          </a:p>
          <a:p>
            <a:r>
              <a:rPr lang="en-US" dirty="0"/>
              <a:t>In most cases of witnessed and </a:t>
            </a:r>
            <a:r>
              <a:rPr lang="en-US" dirty="0" err="1"/>
              <a:t>unwitnessed</a:t>
            </a:r>
            <a:r>
              <a:rPr lang="en-US" dirty="0"/>
              <a:t> cardiac arrest </a:t>
            </a:r>
            <a:r>
              <a:rPr lang="en-US" dirty="0" smtClean="0"/>
              <a:t>the </a:t>
            </a:r>
            <a:r>
              <a:rPr lang="en-US" dirty="0" smtClean="0">
                <a:solidFill>
                  <a:schemeClr val="accent5">
                    <a:lumMod val="75000"/>
                  </a:schemeClr>
                </a:solidFill>
              </a:rPr>
              <a:t>first </a:t>
            </a:r>
            <a:r>
              <a:rPr lang="en-US" dirty="0">
                <a:solidFill>
                  <a:schemeClr val="accent5">
                    <a:lumMod val="75000"/>
                  </a:schemeClr>
                </a:solidFill>
              </a:rPr>
              <a:t>provider should start CPR </a:t>
            </a:r>
            <a:r>
              <a:rPr lang="en-US" dirty="0"/>
              <a:t>with chest compressions </a:t>
            </a:r>
            <a:r>
              <a:rPr lang="en-US" dirty="0" smtClean="0"/>
              <a:t>and the </a:t>
            </a:r>
            <a:r>
              <a:rPr lang="en-US" dirty="0">
                <a:solidFill>
                  <a:schemeClr val="accent5">
                    <a:lumMod val="75000"/>
                  </a:schemeClr>
                </a:solidFill>
              </a:rPr>
              <a:t>second provider</a:t>
            </a:r>
            <a:r>
              <a:rPr lang="en-US" dirty="0"/>
              <a:t> should get or turn on the defibrillator,</a:t>
            </a:r>
          </a:p>
          <a:p>
            <a:r>
              <a:rPr lang="en-US" dirty="0"/>
              <a:t>place the adhesive pads or paddles, and </a:t>
            </a:r>
            <a:r>
              <a:rPr lang="en-US" dirty="0">
                <a:solidFill>
                  <a:schemeClr val="accent5">
                    <a:lumMod val="75000"/>
                  </a:schemeClr>
                </a:solidFill>
              </a:rPr>
              <a:t>check the rhythm.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857224" y="1357298"/>
            <a:ext cx="6959600" cy="37465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857233"/>
            <a:ext cx="8429684" cy="5078313"/>
          </a:xfrm>
          <a:prstGeom prst="rect">
            <a:avLst/>
          </a:prstGeom>
        </p:spPr>
        <p:txBody>
          <a:bodyPr wrap="square">
            <a:spAutoFit/>
          </a:bodyPr>
          <a:lstStyle/>
          <a:p>
            <a:r>
              <a:rPr lang="en-US" sz="4000" b="1" i="1" dirty="0" smtClean="0">
                <a:solidFill>
                  <a:srgbClr val="FFFF00"/>
                </a:solidFill>
              </a:rPr>
              <a:t>VF/</a:t>
            </a:r>
            <a:r>
              <a:rPr lang="en-US" sz="4000" b="1" i="1" dirty="0" err="1" smtClean="0">
                <a:solidFill>
                  <a:srgbClr val="FFFF00"/>
                </a:solidFill>
              </a:rPr>
              <a:t>Pulseless</a:t>
            </a:r>
            <a:r>
              <a:rPr lang="en-US" sz="4000" b="1" i="1" dirty="0" smtClean="0">
                <a:solidFill>
                  <a:srgbClr val="FFFF00"/>
                </a:solidFill>
              </a:rPr>
              <a:t> VT</a:t>
            </a:r>
          </a:p>
          <a:p>
            <a:endParaRPr lang="en-US" sz="3200" b="1" i="1" dirty="0" smtClean="0"/>
          </a:p>
          <a:p>
            <a:r>
              <a:rPr lang="en-US" sz="2800" dirty="0" smtClean="0"/>
              <a:t>When a </a:t>
            </a:r>
            <a:r>
              <a:rPr lang="en-US" sz="2800" dirty="0" smtClean="0">
                <a:solidFill>
                  <a:schemeClr val="accent5">
                    <a:lumMod val="75000"/>
                  </a:schemeClr>
                </a:solidFill>
              </a:rPr>
              <a:t>rhythm check </a:t>
            </a:r>
            <a:r>
              <a:rPr lang="en-US" sz="2800" dirty="0" smtClean="0"/>
              <a:t>by an automated external defibrillator (AED) reveals </a:t>
            </a:r>
            <a:r>
              <a:rPr lang="en-US" sz="2800" b="1" dirty="0" smtClean="0">
                <a:solidFill>
                  <a:schemeClr val="accent5">
                    <a:lumMod val="75000"/>
                  </a:schemeClr>
                </a:solidFill>
              </a:rPr>
              <a:t>VF/VT</a:t>
            </a:r>
            <a:r>
              <a:rPr lang="en-US" sz="2800" dirty="0" smtClean="0"/>
              <a:t>, the AED will typically prompt to </a:t>
            </a:r>
            <a:r>
              <a:rPr lang="en-US" sz="2800" u="sng" dirty="0" smtClean="0"/>
              <a:t>charge</a:t>
            </a:r>
            <a:r>
              <a:rPr lang="en-US" sz="2800" dirty="0" smtClean="0"/>
              <a:t>, “</a:t>
            </a:r>
            <a:r>
              <a:rPr lang="en-US" sz="2800" u="sng" dirty="0" smtClean="0"/>
              <a:t>clear</a:t>
            </a:r>
            <a:r>
              <a:rPr lang="en-US" sz="2800" dirty="0" smtClean="0"/>
              <a:t>” the victim for shock delivery, and </a:t>
            </a:r>
            <a:r>
              <a:rPr lang="en-US" sz="2800" dirty="0" smtClean="0">
                <a:solidFill>
                  <a:srgbClr val="FFFF00"/>
                </a:solidFill>
              </a:rPr>
              <a:t>then deliver a shock, all of which should be performed as quickly as possible</a:t>
            </a:r>
            <a:r>
              <a:rPr lang="en-US" sz="2800" dirty="0" smtClean="0"/>
              <a:t>. </a:t>
            </a:r>
            <a:r>
              <a:rPr lang="en-US" sz="2800" b="1" u="sng" dirty="0" smtClean="0">
                <a:effectLst>
                  <a:outerShdw blurRad="38100" dist="38100" dir="2700000" algn="tl">
                    <a:srgbClr val="000000">
                      <a:alpha val="43137"/>
                    </a:srgbClr>
                  </a:outerShdw>
                </a:effectLst>
              </a:rPr>
              <a:t>CPR should be resumed immediately </a:t>
            </a:r>
            <a:r>
              <a:rPr lang="en-US" sz="2800" dirty="0" smtClean="0"/>
              <a:t>after shock</a:t>
            </a:r>
          </a:p>
          <a:p>
            <a:r>
              <a:rPr lang="en-US" sz="2800" dirty="0" smtClean="0"/>
              <a:t>delivery (without a rhythm or pulse check and beginning with chest compressions) and continue for </a:t>
            </a:r>
            <a:r>
              <a:rPr lang="en-US" sz="2800" b="1" u="sng" dirty="0" smtClean="0">
                <a:effectLst>
                  <a:outerShdw blurRad="38100" dist="38100" dir="2700000" algn="tl">
                    <a:srgbClr val="000000">
                      <a:alpha val="43137"/>
                    </a:srgbClr>
                  </a:outerShdw>
                </a:effectLst>
              </a:rPr>
              <a:t>2 minutes before the next rhythm check</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b="1" i="1" dirty="0" smtClean="0">
                <a:solidFill>
                  <a:srgbClr val="FFFF00"/>
                </a:solidFill>
              </a:rPr>
              <a:t>Drug Therapy in VF/</a:t>
            </a:r>
            <a:r>
              <a:rPr lang="en-US" sz="3600" b="1" i="1" dirty="0" err="1" smtClean="0">
                <a:solidFill>
                  <a:srgbClr val="FFFF00"/>
                </a:solidFill>
              </a:rPr>
              <a:t>Pulseless</a:t>
            </a:r>
            <a:r>
              <a:rPr lang="en-US" sz="3600" b="1" i="1" dirty="0" smtClean="0">
                <a:solidFill>
                  <a:srgbClr val="FFFF00"/>
                </a:solidFill>
              </a:rPr>
              <a:t> VT</a:t>
            </a:r>
          </a:p>
          <a:p>
            <a:endParaRPr lang="en-US" sz="3600" b="1" i="1" dirty="0" smtClean="0">
              <a:solidFill>
                <a:srgbClr val="FFFF00"/>
              </a:solidFill>
            </a:endParaRPr>
          </a:p>
          <a:p>
            <a:r>
              <a:rPr lang="en-US" dirty="0" smtClean="0"/>
              <a:t>When </a:t>
            </a:r>
            <a:r>
              <a:rPr lang="en-US" dirty="0" smtClean="0">
                <a:solidFill>
                  <a:srgbClr val="FFC000"/>
                </a:solidFill>
              </a:rPr>
              <a:t>VF/</a:t>
            </a:r>
            <a:r>
              <a:rPr lang="en-US" dirty="0" err="1" smtClean="0">
                <a:solidFill>
                  <a:srgbClr val="FFC000"/>
                </a:solidFill>
              </a:rPr>
              <a:t>pulseless</a:t>
            </a:r>
            <a:r>
              <a:rPr lang="en-US" dirty="0" smtClean="0">
                <a:solidFill>
                  <a:srgbClr val="FFC000"/>
                </a:solidFill>
              </a:rPr>
              <a:t> VT persists </a:t>
            </a:r>
            <a:r>
              <a:rPr lang="en-US" u="sng" dirty="0" smtClean="0">
                <a:effectLst>
                  <a:outerShdw blurRad="38100" dist="38100" dir="2700000" algn="tl">
                    <a:srgbClr val="000000">
                      <a:alpha val="43137"/>
                    </a:srgbClr>
                  </a:outerShdw>
                </a:effectLst>
              </a:rPr>
              <a:t>after at least 1 shock and a 2-minute CPR </a:t>
            </a:r>
            <a:r>
              <a:rPr lang="en-US" dirty="0" smtClean="0"/>
              <a:t>period, a </a:t>
            </a:r>
            <a:r>
              <a:rPr lang="en-US" spc="300" dirty="0" err="1" smtClean="0">
                <a:solidFill>
                  <a:srgbClr val="FFC000"/>
                </a:solidFill>
              </a:rPr>
              <a:t>vasopressor</a:t>
            </a:r>
            <a:r>
              <a:rPr lang="en-US" dirty="0" smtClean="0"/>
              <a:t> can be given with the primary goal of </a:t>
            </a:r>
            <a:r>
              <a:rPr lang="en-US" u="sng" dirty="0" smtClean="0"/>
              <a:t>increasing myocardial blood flow </a:t>
            </a:r>
            <a:r>
              <a:rPr lang="en-US" dirty="0" smtClean="0"/>
              <a:t>during CPR and achieving ROSC.</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285860"/>
            <a:ext cx="9144064" cy="3416320"/>
          </a:xfrm>
          <a:prstGeom prst="rect">
            <a:avLst/>
          </a:prstGeom>
        </p:spPr>
        <p:txBody>
          <a:bodyPr wrap="square">
            <a:spAutoFit/>
          </a:bodyPr>
          <a:lstStyle/>
          <a:p>
            <a:r>
              <a:rPr lang="en-US" sz="3600" dirty="0" err="1" smtClean="0">
                <a:solidFill>
                  <a:srgbClr val="FFFF00"/>
                </a:solidFill>
              </a:rPr>
              <a:t>Amiodarone</a:t>
            </a:r>
            <a:r>
              <a:rPr lang="en-US" sz="3600" dirty="0" smtClean="0">
                <a:solidFill>
                  <a:srgbClr val="FFFF00"/>
                </a:solidFill>
              </a:rPr>
              <a:t> is the first-line </a:t>
            </a:r>
            <a:r>
              <a:rPr lang="en-US" sz="3600" dirty="0" err="1" smtClean="0">
                <a:solidFill>
                  <a:srgbClr val="FFFF00"/>
                </a:solidFill>
              </a:rPr>
              <a:t>antiarrhythmic</a:t>
            </a:r>
            <a:r>
              <a:rPr lang="en-US" sz="3600" dirty="0" smtClean="0">
                <a:solidFill>
                  <a:srgbClr val="FFFF00"/>
                </a:solidFill>
              </a:rPr>
              <a:t> agent given during cardiac arrest because it has been clinically demonstrated to </a:t>
            </a:r>
            <a:r>
              <a:rPr lang="en-US" sz="3600" dirty="0" smtClean="0">
                <a:solidFill>
                  <a:srgbClr val="FFC000"/>
                </a:solidFill>
              </a:rPr>
              <a:t>improve the rate of ROSC and hospital admission</a:t>
            </a:r>
            <a:r>
              <a:rPr lang="en-US" sz="3600" dirty="0" smtClean="0">
                <a:solidFill>
                  <a:srgbClr val="FFFF00"/>
                </a:solidFill>
              </a:rPr>
              <a:t> in adults with refractory VF/</a:t>
            </a:r>
            <a:r>
              <a:rPr lang="en-US" sz="3600" dirty="0" err="1" smtClean="0">
                <a:solidFill>
                  <a:srgbClr val="FFFF00"/>
                </a:solidFill>
              </a:rPr>
              <a:t>pulseless</a:t>
            </a:r>
            <a:r>
              <a:rPr lang="en-US" sz="3600" dirty="0" smtClean="0">
                <a:solidFill>
                  <a:srgbClr val="FFFF00"/>
                </a:solidFill>
              </a:rPr>
              <a:t> VT.</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00108"/>
            <a:ext cx="8229600" cy="5309252"/>
          </a:xfrm>
        </p:spPr>
        <p:txBody>
          <a:bodyPr>
            <a:normAutofit/>
          </a:bodyPr>
          <a:lstStyle/>
          <a:p>
            <a:r>
              <a:rPr lang="en-US" sz="3200" b="1" dirty="0" smtClean="0">
                <a:solidFill>
                  <a:srgbClr val="FFFF00"/>
                </a:solidFill>
              </a:rPr>
              <a:t>PEA/</a:t>
            </a:r>
            <a:r>
              <a:rPr lang="en-US" sz="3200" b="1" dirty="0" err="1" smtClean="0">
                <a:solidFill>
                  <a:srgbClr val="FFFF00"/>
                </a:solidFill>
              </a:rPr>
              <a:t>Asystole</a:t>
            </a:r>
            <a:endParaRPr lang="en-US" sz="3200" b="1" dirty="0" smtClean="0">
              <a:solidFill>
                <a:srgbClr val="FFFF00"/>
              </a:solidFill>
            </a:endParaRPr>
          </a:p>
          <a:p>
            <a:r>
              <a:rPr lang="en-US" dirty="0" smtClean="0"/>
              <a:t>When a rhythm check by an AED reveals a </a:t>
            </a:r>
            <a:r>
              <a:rPr lang="en-US" sz="3200" b="1" dirty="0" err="1" smtClean="0"/>
              <a:t>nonshockable</a:t>
            </a:r>
            <a:endParaRPr lang="en-US" sz="3200" b="1" dirty="0" smtClean="0"/>
          </a:p>
          <a:p>
            <a:r>
              <a:rPr lang="en-US" dirty="0" smtClean="0"/>
              <a:t>rhythm</a:t>
            </a:r>
            <a:r>
              <a:rPr lang="en-US" dirty="0" smtClean="0">
                <a:solidFill>
                  <a:srgbClr val="FFC000"/>
                </a:solidFill>
              </a:rPr>
              <a:t>, CPR should be resumed immediately</a:t>
            </a:r>
            <a:r>
              <a:rPr lang="en-US" dirty="0" smtClean="0"/>
              <a:t>, beginning with chest compressions, and should continue for </a:t>
            </a:r>
            <a:r>
              <a:rPr lang="en-US" dirty="0" smtClean="0">
                <a:solidFill>
                  <a:srgbClr val="FFC000"/>
                </a:solidFill>
              </a:rPr>
              <a:t>2 minutes </a:t>
            </a:r>
            <a:r>
              <a:rPr lang="en-US" dirty="0" smtClean="0"/>
              <a:t>before the rhythm check is repeated. When a rhythm check using a manual defibrillator or cardiac monitor reveals an </a:t>
            </a:r>
            <a:r>
              <a:rPr lang="en-US" dirty="0" smtClean="0">
                <a:solidFill>
                  <a:srgbClr val="FFC000"/>
                </a:solidFill>
              </a:rPr>
              <a:t>organized rhythm</a:t>
            </a:r>
            <a:r>
              <a:rPr lang="en-US" dirty="0" smtClean="0"/>
              <a:t>, a </a:t>
            </a:r>
            <a:r>
              <a:rPr lang="en-US" b="1" dirty="0" smtClean="0">
                <a:solidFill>
                  <a:srgbClr val="FFC000"/>
                </a:solidFill>
              </a:rPr>
              <a:t>pulse check </a:t>
            </a:r>
            <a:r>
              <a:rPr lang="en-US" dirty="0" smtClean="0"/>
              <a:t>is performed</a:t>
            </a:r>
            <a:r>
              <a:rPr lang="en-US" b="1" i="1"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e/ed/AED_Oimachi_06z1399sv.jpg/170px-AED_Oimachi_06z1399sv.jpg">
            <a:hlinkClick r:id="rId3"/>
          </p:cNvPr>
          <p:cNvPicPr>
            <a:picLocks noChangeAspect="1" noChangeArrowheads="1"/>
          </p:cNvPicPr>
          <p:nvPr/>
        </p:nvPicPr>
        <p:blipFill>
          <a:blip r:embed="rId4" cstate="print"/>
          <a:srcRect/>
          <a:stretch>
            <a:fillRect/>
          </a:stretch>
        </p:blipFill>
        <p:spPr bwMode="auto">
          <a:xfrm>
            <a:off x="1857356" y="1785926"/>
            <a:ext cx="3857652" cy="371477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71546"/>
            <a:ext cx="8229600" cy="5237814"/>
          </a:xfrm>
        </p:spPr>
        <p:txBody>
          <a:bodyPr>
            <a:normAutofit/>
          </a:bodyPr>
          <a:lstStyle/>
          <a:p>
            <a:r>
              <a:rPr lang="en-US" sz="3600" b="1" i="1" dirty="0" smtClean="0">
                <a:solidFill>
                  <a:srgbClr val="FFFF00"/>
                </a:solidFill>
              </a:rPr>
              <a:t>Drug Therapy for PEA/</a:t>
            </a:r>
            <a:r>
              <a:rPr lang="en-US" sz="3600" b="1" i="1" dirty="0" err="1" smtClean="0">
                <a:solidFill>
                  <a:srgbClr val="FFFF00"/>
                </a:solidFill>
              </a:rPr>
              <a:t>Asystole</a:t>
            </a:r>
            <a:endParaRPr lang="en-US" sz="3600" b="1" i="1" dirty="0" smtClean="0">
              <a:solidFill>
                <a:srgbClr val="FFFF00"/>
              </a:solidFill>
            </a:endParaRPr>
          </a:p>
          <a:p>
            <a:r>
              <a:rPr lang="en-US" dirty="0" smtClean="0"/>
              <a:t>A </a:t>
            </a:r>
            <a:r>
              <a:rPr lang="en-US" b="1" dirty="0" err="1" smtClean="0">
                <a:solidFill>
                  <a:srgbClr val="FFC000"/>
                </a:solidFill>
              </a:rPr>
              <a:t>vasopressor</a:t>
            </a:r>
            <a:r>
              <a:rPr lang="en-US" dirty="0" smtClean="0"/>
              <a:t> can be given as soon as feasible with the primary </a:t>
            </a:r>
            <a:r>
              <a:rPr lang="en-US" b="1" u="sng" dirty="0" smtClean="0"/>
              <a:t>goal of increasing myocardial and cerebral blood flow </a:t>
            </a:r>
            <a:r>
              <a:rPr lang="en-US" dirty="0" smtClean="0"/>
              <a:t>during CPR and achieving ROSC (Class </a:t>
            </a:r>
            <a:r>
              <a:rPr lang="en-US" dirty="0" err="1" smtClean="0"/>
              <a:t>IIb</a:t>
            </a:r>
            <a:r>
              <a:rPr lang="en-US" dirty="0" smtClean="0"/>
              <a:t>, LOE A).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Monitoring During CPR</a:t>
            </a:r>
            <a:endParaRPr lang="en-US" dirty="0"/>
          </a:p>
        </p:txBody>
      </p:sp>
      <p:sp>
        <p:nvSpPr>
          <p:cNvPr id="3" name="Content Placeholder 2"/>
          <p:cNvSpPr>
            <a:spLocks noGrp="1"/>
          </p:cNvSpPr>
          <p:nvPr>
            <p:ph idx="1"/>
          </p:nvPr>
        </p:nvSpPr>
        <p:spPr/>
        <p:txBody>
          <a:bodyPr>
            <a:normAutofit/>
          </a:bodyPr>
          <a:lstStyle/>
          <a:p>
            <a:r>
              <a:rPr lang="en-US" b="1" i="1" dirty="0" smtClean="0"/>
              <a:t>Physiologic Parameters</a:t>
            </a:r>
          </a:p>
          <a:p>
            <a:r>
              <a:rPr lang="en-US" dirty="0" smtClean="0"/>
              <a:t>In humans cardiac arrest is the most critically ill condition, yet it is typically monitored by rhythm assessment using selected </a:t>
            </a:r>
            <a:r>
              <a:rPr lang="en-US" dirty="0" err="1" smtClean="0"/>
              <a:t>electocardiographic</a:t>
            </a:r>
            <a:r>
              <a:rPr lang="en-US" dirty="0" smtClean="0"/>
              <a:t> (ECG) leads and pulse checks as the only physiologic parameters to guide therapy.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42918"/>
            <a:ext cx="8229600" cy="5666442"/>
          </a:xfrm>
        </p:spPr>
        <p:txBody>
          <a:bodyPr>
            <a:normAutofit fontScale="32500" lnSpcReduction="20000"/>
          </a:bodyPr>
          <a:lstStyle/>
          <a:p>
            <a:pPr>
              <a:buFont typeface="Wingdings" pitchFamily="2" charset="2"/>
              <a:buChar char="v"/>
            </a:pPr>
            <a:r>
              <a:rPr lang="en-US" sz="11100" b="1" i="1" dirty="0" smtClean="0">
                <a:solidFill>
                  <a:srgbClr val="FFFF00"/>
                </a:solidFill>
              </a:rPr>
              <a:t>Pulse</a:t>
            </a:r>
          </a:p>
          <a:p>
            <a:pPr>
              <a:buFont typeface="Wingdings" pitchFamily="2" charset="2"/>
              <a:buChar char="v"/>
            </a:pPr>
            <a:endParaRPr lang="en-US" sz="6000" b="1" i="1" dirty="0" smtClean="0"/>
          </a:p>
          <a:p>
            <a:pPr>
              <a:buFont typeface="Wingdings" pitchFamily="2" charset="2"/>
              <a:buChar char="v"/>
            </a:pPr>
            <a:r>
              <a:rPr lang="en-US" sz="6000" dirty="0" smtClean="0">
                <a:latin typeface="Comic Sans MS" pitchFamily="66" charset="0"/>
              </a:rPr>
              <a:t>Clinicians frequently try to palpate arterial pulses during chest</a:t>
            </a:r>
          </a:p>
          <a:p>
            <a:pPr>
              <a:buFont typeface="Wingdings" pitchFamily="2" charset="2"/>
              <a:buChar char="v"/>
            </a:pPr>
            <a:r>
              <a:rPr lang="en-US" sz="6000" dirty="0" smtClean="0">
                <a:latin typeface="Comic Sans MS" pitchFamily="66" charset="0"/>
              </a:rPr>
              <a:t>compressions to assess the effectiveness of compressions. No</a:t>
            </a:r>
          </a:p>
          <a:p>
            <a:pPr>
              <a:buFont typeface="Wingdings" pitchFamily="2" charset="2"/>
              <a:buChar char="v"/>
            </a:pPr>
            <a:r>
              <a:rPr lang="en-US" sz="6000" dirty="0" smtClean="0">
                <a:latin typeface="Comic Sans MS" pitchFamily="66" charset="0"/>
              </a:rPr>
              <a:t>studies have shown the validity or clinical utility of checking</a:t>
            </a:r>
          </a:p>
          <a:p>
            <a:pPr>
              <a:buFont typeface="Wingdings" pitchFamily="2" charset="2"/>
              <a:buChar char="v"/>
            </a:pPr>
            <a:r>
              <a:rPr lang="en-US" sz="6000" dirty="0" smtClean="0">
                <a:latin typeface="Comic Sans MS" pitchFamily="66" charset="0"/>
              </a:rPr>
              <a:t>pulses during ongoing CPR.</a:t>
            </a:r>
          </a:p>
          <a:p>
            <a:pPr>
              <a:buFont typeface="Wingdings" pitchFamily="2" charset="2"/>
              <a:buChar char="v"/>
            </a:pPr>
            <a:endParaRPr lang="en-US" sz="6000" dirty="0" smtClean="0">
              <a:latin typeface="Comic Sans MS" pitchFamily="66" charset="0"/>
            </a:endParaRPr>
          </a:p>
          <a:p>
            <a:pPr>
              <a:buFont typeface="Wingdings" pitchFamily="2" charset="2"/>
              <a:buChar char="v"/>
            </a:pPr>
            <a:r>
              <a:rPr lang="en-US" sz="6000" dirty="0" smtClean="0">
                <a:latin typeface="Comic Sans MS" pitchFamily="66" charset="0"/>
              </a:rPr>
              <a:t> Because there are no valves in the inferior vena cava, retrograde blood flow into the venous system may produce femoral vein pulsations. Thus, palpation of a pulse in the femoral triangle may indicate venous rather than</a:t>
            </a:r>
          </a:p>
          <a:p>
            <a:pPr>
              <a:buFont typeface="Wingdings" pitchFamily="2" charset="2"/>
              <a:buChar char="v"/>
            </a:pPr>
            <a:r>
              <a:rPr lang="en-US" sz="6000" dirty="0" smtClean="0">
                <a:latin typeface="Comic Sans MS" pitchFamily="66" charset="0"/>
              </a:rPr>
              <a:t>arterial blood flow.</a:t>
            </a:r>
          </a:p>
          <a:p>
            <a:pPr>
              <a:buFont typeface="Wingdings" pitchFamily="2" charset="2"/>
              <a:buChar char="v"/>
            </a:pPr>
            <a:endParaRPr lang="en-US" sz="6000" dirty="0" smtClean="0">
              <a:latin typeface="Comic Sans MS" pitchFamily="66" charset="0"/>
            </a:endParaRPr>
          </a:p>
          <a:p>
            <a:pPr>
              <a:buFont typeface="Wingdings" pitchFamily="2" charset="2"/>
              <a:buChar char="v"/>
            </a:pPr>
            <a:r>
              <a:rPr lang="en-US" sz="6000" dirty="0" smtClean="0">
                <a:latin typeface="Comic Sans MS" pitchFamily="66" charset="0"/>
              </a:rPr>
              <a:t> Carotid pulsations during CPR do not indicate the efficacy of myocardial or cerebral perfusion during CPR. Palpation of a pulse when chest compressions are paused is a reliable indicator of ROSC but is potentially less sensitive than other physiologic measures discussed below.</a:t>
            </a:r>
            <a:endParaRPr lang="en-US" sz="6000" dirty="0">
              <a:latin typeface="Comic Sans MS" pitchFamily="66"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71546"/>
            <a:ext cx="8229600" cy="5237814"/>
          </a:xfrm>
        </p:spPr>
        <p:txBody>
          <a:bodyPr>
            <a:normAutofit/>
          </a:bodyPr>
          <a:lstStyle/>
          <a:p>
            <a:r>
              <a:rPr lang="en-US" b="1" i="1" dirty="0" smtClean="0"/>
              <a:t>End-Tidal CO2</a:t>
            </a:r>
          </a:p>
          <a:p>
            <a:r>
              <a:rPr lang="en-US" dirty="0" smtClean="0"/>
              <a:t>End-tidal CO2 is the concentration of carbon dioxide in exhaled air at the end of expiration. It is typically expressed as a partial pressure in mm Hg (PETCO2). Because CO2 is a trace gas in atmospheric air, CO2 detected by </a:t>
            </a:r>
            <a:r>
              <a:rPr lang="en-US" dirty="0" err="1" smtClean="0"/>
              <a:t>capnography</a:t>
            </a:r>
            <a:r>
              <a:rPr lang="en-US" dirty="0" smtClean="0"/>
              <a:t> in exhaled air is produced in the body and delivered to the lungs by circulating blood. Under normal conditions PETCO2 is in the range of 35 to 40 mm Hg.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i="1" dirty="0" smtClean="0"/>
              <a:t>Pulse </a:t>
            </a:r>
            <a:r>
              <a:rPr lang="en-US" b="1" i="1" dirty="0" err="1" smtClean="0"/>
              <a:t>Oximetry</a:t>
            </a:r>
            <a:endParaRPr lang="en-US" b="1" i="1" dirty="0" smtClean="0"/>
          </a:p>
          <a:p>
            <a:r>
              <a:rPr lang="en-US" dirty="0" smtClean="0"/>
              <a:t>During cardiac arrest, pulse </a:t>
            </a:r>
            <a:r>
              <a:rPr lang="en-US" dirty="0" err="1" smtClean="0"/>
              <a:t>oximetry</a:t>
            </a:r>
            <a:r>
              <a:rPr lang="en-US" dirty="0" smtClean="0"/>
              <a:t> typically does not provide a reliable signal because </a:t>
            </a:r>
            <a:r>
              <a:rPr lang="en-US" dirty="0" err="1" smtClean="0"/>
              <a:t>pulsatile</a:t>
            </a:r>
            <a:r>
              <a:rPr lang="en-US" dirty="0" smtClean="0"/>
              <a:t> blood flow is inadequate in peripheral tissue beds.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ln>
            <a:solidFill>
              <a:schemeClr val="accent1"/>
            </a:solidFill>
          </a:ln>
        </p:spPr>
        <p:txBody>
          <a:bodyPr>
            <a:normAutofit/>
          </a:bodyPr>
          <a:lstStyle/>
          <a:p>
            <a:r>
              <a:rPr lang="en-US" b="1" i="1" dirty="0" smtClean="0"/>
              <a:t>Arterial Blood Gases</a:t>
            </a:r>
          </a:p>
          <a:p>
            <a:r>
              <a:rPr lang="en-US" dirty="0" smtClean="0"/>
              <a:t>Arterial blood gas monitoring during CPR is </a:t>
            </a:r>
            <a:r>
              <a:rPr lang="en-US" dirty="0" smtClean="0">
                <a:solidFill>
                  <a:srgbClr val="FFC000"/>
                </a:solidFill>
              </a:rPr>
              <a:t>not a reliable indicator </a:t>
            </a:r>
            <a:r>
              <a:rPr lang="en-US" dirty="0" smtClean="0"/>
              <a:t>of the severity of tissue hypoxemia, </a:t>
            </a:r>
            <a:r>
              <a:rPr lang="en-US" dirty="0" err="1" smtClean="0"/>
              <a:t>hypercarbia</a:t>
            </a:r>
            <a:r>
              <a:rPr lang="en-US" dirty="0" smtClean="0"/>
              <a:t> (and therefore adequacy of ventilation during CPR), or tissue acidosis. Routine measurement of arterial blood gases during CPR has uncertain value (Class </a:t>
            </a:r>
            <a:r>
              <a:rPr lang="en-US" dirty="0" err="1" smtClean="0"/>
              <a:t>IIb</a:t>
            </a:r>
            <a:r>
              <a:rPr lang="en-US" dirty="0" smtClean="0"/>
              <a:t>, LOE C).</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71546"/>
            <a:ext cx="8229600" cy="5054617"/>
          </a:xfrm>
        </p:spPr>
        <p:txBody>
          <a:bodyPr>
            <a:noAutofit/>
          </a:bodyPr>
          <a:lstStyle/>
          <a:p>
            <a:r>
              <a:rPr lang="en-US" sz="3600" b="1" i="1" dirty="0" smtClean="0"/>
              <a:t>Echocardiography</a:t>
            </a:r>
          </a:p>
          <a:p>
            <a:r>
              <a:rPr lang="en-US" sz="2400" b="1" dirty="0" smtClean="0"/>
              <a:t>No studies specifically examine the impact of echocardiography on patient outcomes in cardiac arrest. However, a number of studies suggest that </a:t>
            </a:r>
            <a:r>
              <a:rPr lang="en-US" sz="2400" b="1" dirty="0" err="1" smtClean="0"/>
              <a:t>transthoracic</a:t>
            </a:r>
            <a:r>
              <a:rPr lang="en-US" sz="2400" b="1" dirty="0" smtClean="0"/>
              <a:t> and </a:t>
            </a:r>
            <a:r>
              <a:rPr lang="en-US" sz="2400" b="1" dirty="0" err="1" smtClean="0"/>
              <a:t>transesophageal</a:t>
            </a:r>
            <a:r>
              <a:rPr lang="en-US" sz="2400" b="1" dirty="0" smtClean="0"/>
              <a:t> echocardiography have potential utility in </a:t>
            </a:r>
            <a:r>
              <a:rPr lang="en-US" sz="2400" b="1" dirty="0" smtClean="0">
                <a:solidFill>
                  <a:srgbClr val="FFC000"/>
                </a:solidFill>
              </a:rPr>
              <a:t>diagnosing treatable causes </a:t>
            </a:r>
            <a:r>
              <a:rPr lang="en-US" sz="2400" b="1" dirty="0" smtClean="0"/>
              <a:t>of cardiac arrest such as cardiac </a:t>
            </a:r>
            <a:r>
              <a:rPr lang="en-US" sz="2400" b="1" dirty="0" err="1" smtClean="0"/>
              <a:t>tamponade</a:t>
            </a:r>
            <a:r>
              <a:rPr lang="en-US" sz="2400" b="1" dirty="0" smtClean="0"/>
              <a:t>, pulmonary embolism, ischemia, …</a:t>
            </a:r>
            <a:r>
              <a:rPr lang="en-US" sz="3600" b="1" dirty="0" smtClean="0"/>
              <a:t>.</a:t>
            </a:r>
            <a:endParaRPr lang="en-US" sz="36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857256"/>
          </a:xfrm>
        </p:spPr>
        <p:txBody>
          <a:bodyPr>
            <a:normAutofit fontScale="90000"/>
          </a:bodyPr>
          <a:lstStyle/>
          <a:p>
            <a:r>
              <a:rPr lang="en-US" dirty="0" smtClean="0"/>
              <a:t>Medications for Arrest Rhythms</a:t>
            </a:r>
            <a:br>
              <a:rPr lang="en-US" dirty="0" smtClean="0"/>
            </a:br>
            <a:endParaRPr lang="en-US" dirty="0"/>
          </a:p>
        </p:txBody>
      </p:sp>
      <p:sp>
        <p:nvSpPr>
          <p:cNvPr id="3" name="Content Placeholder 2"/>
          <p:cNvSpPr>
            <a:spLocks noGrp="1"/>
          </p:cNvSpPr>
          <p:nvPr>
            <p:ph idx="1"/>
          </p:nvPr>
        </p:nvSpPr>
        <p:spPr>
          <a:xfrm>
            <a:off x="457200" y="1785926"/>
            <a:ext cx="8229600" cy="4523434"/>
          </a:xfrm>
        </p:spPr>
        <p:txBody>
          <a:bodyPr>
            <a:normAutofit/>
          </a:bodyPr>
          <a:lstStyle/>
          <a:p>
            <a:r>
              <a:rPr lang="en-US" dirty="0" smtClean="0"/>
              <a:t>The primary goal of pharmacologic therapy during cardiac arrest is to </a:t>
            </a:r>
            <a:r>
              <a:rPr lang="en-US" u="sng" dirty="0" smtClean="0">
                <a:solidFill>
                  <a:srgbClr val="FFFF00"/>
                </a:solidFill>
              </a:rPr>
              <a:t>facilitate restoration and maintenance of a </a:t>
            </a:r>
            <a:r>
              <a:rPr lang="en-US" u="sng" dirty="0" err="1" smtClean="0">
                <a:solidFill>
                  <a:srgbClr val="FFFF00"/>
                </a:solidFill>
              </a:rPr>
              <a:t>perfusing</a:t>
            </a:r>
            <a:r>
              <a:rPr lang="en-US" u="sng" dirty="0" smtClean="0">
                <a:solidFill>
                  <a:srgbClr val="FFFF00"/>
                </a:solidFill>
              </a:rPr>
              <a:t> spontaneous rhythm</a:t>
            </a:r>
            <a:r>
              <a:rPr lang="en-US" dirty="0" smtClean="0"/>
              <a:t>. Toward this goal, ACLS drug</a:t>
            </a:r>
          </a:p>
          <a:p>
            <a:r>
              <a:rPr lang="en-US" dirty="0" smtClean="0"/>
              <a:t>therapy during CPR is often associated with increased rates of ROSC and hospital admission </a:t>
            </a:r>
            <a:r>
              <a:rPr lang="en-US" u="sng" dirty="0" smtClean="0">
                <a:solidFill>
                  <a:srgbClr val="FFFF00"/>
                </a:solidFill>
              </a:rPr>
              <a:t>but not increased rates of long-term survival with good neurologic outcome.</a:t>
            </a:r>
            <a:endParaRPr lang="en-US" u="sng" dirty="0">
              <a:solidFill>
                <a:srgbClr val="FFFF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2984"/>
            <a:ext cx="8229600" cy="5166376"/>
          </a:xfrm>
        </p:spPr>
        <p:txBody>
          <a:bodyPr>
            <a:normAutofit/>
          </a:bodyPr>
          <a:lstStyle/>
          <a:p>
            <a:r>
              <a:rPr lang="en-US" sz="3600" b="1" dirty="0" err="1" smtClean="0">
                <a:solidFill>
                  <a:srgbClr val="FFFF00"/>
                </a:solidFill>
              </a:rPr>
              <a:t>Vasopressors</a:t>
            </a:r>
            <a:endParaRPr lang="en-US" sz="3600" b="1" dirty="0" smtClean="0">
              <a:solidFill>
                <a:srgbClr val="FFFF00"/>
              </a:solidFill>
            </a:endParaRPr>
          </a:p>
          <a:p>
            <a:r>
              <a:rPr lang="en-US" dirty="0" smtClean="0"/>
              <a:t>To date no placebo-controlled trials have shown that administration of any </a:t>
            </a:r>
            <a:r>
              <a:rPr lang="en-US" dirty="0" err="1" smtClean="0"/>
              <a:t>vasopressor</a:t>
            </a:r>
            <a:r>
              <a:rPr lang="en-US" dirty="0" smtClean="0"/>
              <a:t> agent at any stage during management of VF, </a:t>
            </a:r>
            <a:r>
              <a:rPr lang="en-US" dirty="0" err="1" smtClean="0"/>
              <a:t>pulseless</a:t>
            </a:r>
            <a:r>
              <a:rPr lang="en-US" dirty="0" smtClean="0"/>
              <a:t> VT, PEA, or </a:t>
            </a:r>
            <a:r>
              <a:rPr lang="en-US" dirty="0" err="1" smtClean="0"/>
              <a:t>asystole</a:t>
            </a:r>
            <a:r>
              <a:rPr lang="en-US" dirty="0" smtClean="0"/>
              <a:t> increases the rate of neurologically intact survival to hospital discharge.</a:t>
            </a:r>
          </a:p>
          <a:p>
            <a:r>
              <a:rPr lang="en-US" dirty="0" smtClean="0"/>
              <a:t>There is evidence, however, that the use of </a:t>
            </a:r>
            <a:r>
              <a:rPr lang="en-US" dirty="0" err="1" smtClean="0"/>
              <a:t>vasopressor</a:t>
            </a:r>
            <a:r>
              <a:rPr lang="en-US" dirty="0" smtClean="0"/>
              <a:t> agents is associated with an </a:t>
            </a:r>
            <a:r>
              <a:rPr lang="en-US" b="1" u="sng" dirty="0" smtClean="0">
                <a:solidFill>
                  <a:srgbClr val="FFFF00"/>
                </a:solidFill>
              </a:rPr>
              <a:t>increased rate of ROSC.</a:t>
            </a:r>
            <a:endParaRPr lang="en-US" b="1" u="sng" dirty="0">
              <a:solidFill>
                <a:srgbClr val="FFFF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i="1" dirty="0" smtClean="0">
                <a:solidFill>
                  <a:srgbClr val="FFFF00"/>
                </a:solidFill>
              </a:rPr>
              <a:t>Epinephrine</a:t>
            </a:r>
          </a:p>
          <a:p>
            <a:r>
              <a:rPr lang="en-US" dirty="0" smtClean="0"/>
              <a:t>Epinephrine hydrochloride produces beneficial effects in patients during cardiac arrest, primarily because of its </a:t>
            </a:r>
            <a:r>
              <a:rPr lang="en-US" dirty="0" smtClean="0">
                <a:solidFill>
                  <a:srgbClr val="FFC000"/>
                </a:solidFill>
              </a:rPr>
              <a:t>a-adrenergic receptor-stimulating (</a:t>
            </a:r>
            <a:r>
              <a:rPr lang="en-US" dirty="0" err="1" smtClean="0">
                <a:solidFill>
                  <a:srgbClr val="FFC000"/>
                </a:solidFill>
              </a:rPr>
              <a:t>ie</a:t>
            </a:r>
            <a:r>
              <a:rPr lang="en-US" dirty="0" smtClean="0">
                <a:solidFill>
                  <a:srgbClr val="FFC000"/>
                </a:solidFill>
              </a:rPr>
              <a:t>, vasoconstrictor)</a:t>
            </a:r>
            <a:r>
              <a:rPr lang="en-US" dirty="0" smtClean="0"/>
              <a:t> properties.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357298"/>
            <a:ext cx="7215238" cy="3970318"/>
          </a:xfrm>
          <a:prstGeom prst="rect">
            <a:avLst/>
          </a:prstGeom>
        </p:spPr>
        <p:txBody>
          <a:bodyPr wrap="square">
            <a:spAutoFit/>
          </a:bodyPr>
          <a:lstStyle/>
          <a:p>
            <a:r>
              <a:rPr lang="en-US" sz="4400" b="1" dirty="0" smtClean="0"/>
              <a:t>Defibrillation Plus CPR:</a:t>
            </a:r>
          </a:p>
          <a:p>
            <a:r>
              <a:rPr lang="en-US" sz="4400" b="1" dirty="0" smtClean="0"/>
              <a:t>A Critical Combination</a:t>
            </a:r>
          </a:p>
          <a:p>
            <a:endParaRPr lang="en-US" sz="4400" b="1" dirty="0" smtClean="0"/>
          </a:p>
          <a:p>
            <a:r>
              <a:rPr lang="en-US" sz="4000" dirty="0" smtClean="0">
                <a:latin typeface="Arial Narrow" pitchFamily="34" charset="0"/>
              </a:rPr>
              <a:t>Early defibrillation is critical to survival from sudden cardiac</a:t>
            </a:r>
          </a:p>
          <a:p>
            <a:r>
              <a:rPr lang="en-US" sz="4000" dirty="0" smtClean="0">
                <a:latin typeface="Arial Narrow" pitchFamily="34" charset="0"/>
              </a:rPr>
              <a:t>arrest (SCA) for several reasons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It is reasonable to consider administering a </a:t>
            </a:r>
            <a:r>
              <a:rPr lang="en-US" dirty="0" smtClean="0">
                <a:solidFill>
                  <a:srgbClr val="FFC000"/>
                </a:solidFill>
              </a:rPr>
              <a:t>1 mg dose of IV/IO epinephrine every 3 to 5 minutes</a:t>
            </a:r>
            <a:r>
              <a:rPr lang="en-US" dirty="0" smtClean="0"/>
              <a:t> during adult cardiac arrest (Class </a:t>
            </a:r>
            <a:r>
              <a:rPr lang="en-US" dirty="0" err="1" smtClean="0"/>
              <a:t>IIb</a:t>
            </a:r>
            <a:r>
              <a:rPr lang="en-US" dirty="0" smtClean="0"/>
              <a:t>, LOE A). If IV/IO access is delayed or cannot be established, epinephrine may be given </a:t>
            </a:r>
            <a:r>
              <a:rPr lang="en-US" dirty="0" err="1" smtClean="0"/>
              <a:t>endotracheally</a:t>
            </a:r>
            <a:r>
              <a:rPr lang="en-US" dirty="0" smtClean="0"/>
              <a:t> at a dose of 2 to 2.5 mg.</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i="1" dirty="0" smtClean="0">
                <a:solidFill>
                  <a:srgbClr val="FFFF00"/>
                </a:solidFill>
              </a:rPr>
              <a:t>Vasopressin</a:t>
            </a:r>
          </a:p>
          <a:p>
            <a:r>
              <a:rPr lang="en-US" dirty="0" smtClean="0"/>
              <a:t>Vasopressin is a </a:t>
            </a:r>
            <a:r>
              <a:rPr lang="en-US" dirty="0" err="1" smtClean="0"/>
              <a:t>nonadrenergic</a:t>
            </a:r>
            <a:r>
              <a:rPr lang="en-US" dirty="0" smtClean="0"/>
              <a:t> </a:t>
            </a:r>
            <a:r>
              <a:rPr lang="en-US" dirty="0" smtClean="0">
                <a:solidFill>
                  <a:srgbClr val="FFC000"/>
                </a:solidFill>
              </a:rPr>
              <a:t>peripheral vasoconstrictor</a:t>
            </a:r>
            <a:r>
              <a:rPr lang="en-US" dirty="0" smtClean="0"/>
              <a:t> that also causes coronary and renal vasoconstriction. Because the effects of vasopressin have not been shown to differ from those of epinephrine in cardiac arrest, 1 dose of</a:t>
            </a:r>
          </a:p>
          <a:p>
            <a:r>
              <a:rPr lang="en-US" dirty="0" smtClean="0"/>
              <a:t>vasopressin 40 units IV/IO </a:t>
            </a:r>
            <a:r>
              <a:rPr lang="en-US" dirty="0" smtClean="0">
                <a:solidFill>
                  <a:srgbClr val="FFC000"/>
                </a:solidFill>
              </a:rPr>
              <a:t>may replace either the first or second dose of epinephrine</a:t>
            </a:r>
            <a:r>
              <a:rPr lang="en-US" dirty="0" smtClean="0"/>
              <a:t> in the treatment of cardiac arrest (Class </a:t>
            </a:r>
            <a:r>
              <a:rPr lang="en-US" dirty="0" err="1" smtClean="0"/>
              <a:t>IIb</a:t>
            </a:r>
            <a:r>
              <a:rPr lang="en-US" dirty="0" smtClean="0"/>
              <a:t>, LOE A).</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1071547"/>
            <a:ext cx="8215370" cy="3170099"/>
          </a:xfrm>
          <a:prstGeom prst="rect">
            <a:avLst/>
          </a:prstGeom>
        </p:spPr>
        <p:txBody>
          <a:bodyPr wrap="square">
            <a:spAutoFit/>
          </a:bodyPr>
          <a:lstStyle/>
          <a:p>
            <a:r>
              <a:rPr lang="en-US" sz="3600" b="1" dirty="0" err="1" smtClean="0">
                <a:solidFill>
                  <a:srgbClr val="FFFF00"/>
                </a:solidFill>
              </a:rPr>
              <a:t>Antiarrhythmics</a:t>
            </a:r>
            <a:endParaRPr lang="en-US" sz="3600" b="1" dirty="0" smtClean="0">
              <a:solidFill>
                <a:srgbClr val="FFFF00"/>
              </a:solidFill>
            </a:endParaRPr>
          </a:p>
          <a:p>
            <a:endParaRPr lang="en-US" sz="3600" b="1" dirty="0" smtClean="0">
              <a:solidFill>
                <a:srgbClr val="FFFF00"/>
              </a:solidFill>
            </a:endParaRPr>
          </a:p>
          <a:p>
            <a:r>
              <a:rPr lang="en-US" sz="3200" dirty="0" smtClean="0"/>
              <a:t>There is </a:t>
            </a:r>
            <a:r>
              <a:rPr lang="en-US" sz="3200" dirty="0" smtClean="0">
                <a:solidFill>
                  <a:srgbClr val="FFC000"/>
                </a:solidFill>
              </a:rPr>
              <a:t>no evidence </a:t>
            </a:r>
            <a:r>
              <a:rPr lang="en-US" sz="3200" dirty="0" smtClean="0"/>
              <a:t>that any </a:t>
            </a:r>
            <a:r>
              <a:rPr lang="en-US" sz="3200" dirty="0" err="1" smtClean="0"/>
              <a:t>antiarrhythmic</a:t>
            </a:r>
            <a:r>
              <a:rPr lang="en-US" sz="3200" dirty="0" smtClean="0"/>
              <a:t> drug given routinely during human cardiac arrest</a:t>
            </a:r>
            <a:r>
              <a:rPr lang="en-US" sz="3200" dirty="0" smtClean="0">
                <a:solidFill>
                  <a:srgbClr val="FFC000"/>
                </a:solidFill>
              </a:rPr>
              <a:t> increases survival</a:t>
            </a:r>
            <a:r>
              <a:rPr lang="en-US" sz="3200" dirty="0" smtClean="0"/>
              <a:t> to hospital discharge.</a:t>
            </a:r>
            <a:endParaRPr lang="en-US" sz="3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i="1" dirty="0" err="1" smtClean="0">
                <a:solidFill>
                  <a:srgbClr val="FFFF00"/>
                </a:solidFill>
              </a:rPr>
              <a:t>Amiodarone</a:t>
            </a:r>
            <a:endParaRPr lang="en-US" b="1" i="1" dirty="0" smtClean="0">
              <a:solidFill>
                <a:srgbClr val="FFFF00"/>
              </a:solidFill>
            </a:endParaRPr>
          </a:p>
          <a:p>
            <a:r>
              <a:rPr lang="en-US" dirty="0" smtClean="0"/>
              <a:t>IV </a:t>
            </a:r>
            <a:r>
              <a:rPr lang="en-US" dirty="0" err="1" smtClean="0"/>
              <a:t>amiodarone</a:t>
            </a:r>
            <a:r>
              <a:rPr lang="en-US" dirty="0" smtClean="0"/>
              <a:t> affects sodium, potassium, and calcium channels and has a- and b -adrenergic blocking properties. It can be considered for </a:t>
            </a:r>
            <a:r>
              <a:rPr lang="en-US" dirty="0" smtClean="0">
                <a:solidFill>
                  <a:srgbClr val="FFC000"/>
                </a:solidFill>
              </a:rPr>
              <a:t>treatment of VF or </a:t>
            </a:r>
            <a:r>
              <a:rPr lang="en-US" dirty="0" err="1" smtClean="0">
                <a:solidFill>
                  <a:srgbClr val="FFC000"/>
                </a:solidFill>
              </a:rPr>
              <a:t>pulseless</a:t>
            </a:r>
            <a:r>
              <a:rPr lang="en-US" dirty="0" smtClean="0">
                <a:solidFill>
                  <a:srgbClr val="FFC000"/>
                </a:solidFill>
              </a:rPr>
              <a:t> VT unresponsive</a:t>
            </a:r>
          </a:p>
          <a:p>
            <a:r>
              <a:rPr lang="en-US" dirty="0" smtClean="0">
                <a:solidFill>
                  <a:srgbClr val="FFC000"/>
                </a:solidFill>
              </a:rPr>
              <a:t>to shock delivery, CPR, and a </a:t>
            </a:r>
            <a:r>
              <a:rPr lang="en-US" dirty="0" err="1" smtClean="0">
                <a:solidFill>
                  <a:srgbClr val="FFC000"/>
                </a:solidFill>
              </a:rPr>
              <a:t>vasopressor</a:t>
            </a:r>
            <a:r>
              <a:rPr lang="en-US" dirty="0" smtClean="0"/>
              <a:t>.</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i="1" dirty="0" err="1" smtClean="0">
                <a:solidFill>
                  <a:srgbClr val="FFFF00"/>
                </a:solidFill>
              </a:rPr>
              <a:t>Lidocaine</a:t>
            </a:r>
            <a:endParaRPr lang="en-US" b="1" i="1" dirty="0" smtClean="0">
              <a:solidFill>
                <a:srgbClr val="FFFF00"/>
              </a:solidFill>
            </a:endParaRPr>
          </a:p>
          <a:p>
            <a:r>
              <a:rPr lang="en-US" dirty="0" smtClean="0"/>
              <a:t>There is inadequate evidence to recommend the use of </a:t>
            </a:r>
            <a:r>
              <a:rPr lang="en-US" dirty="0" err="1" smtClean="0"/>
              <a:t>lidocaine</a:t>
            </a:r>
            <a:r>
              <a:rPr lang="en-US" dirty="0" smtClean="0"/>
              <a:t> in patients who have refractory VT/VF, defined as VT/VF not terminated by defibrillation or that continues to recur after defibrillation during out-of-hospital cardiac arrest or </a:t>
            </a:r>
            <a:r>
              <a:rPr lang="en-US" dirty="0" err="1" smtClean="0"/>
              <a:t>inhospital</a:t>
            </a:r>
            <a:r>
              <a:rPr lang="en-US" dirty="0" smtClean="0"/>
              <a:t> cardiac arrest.</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t>Lidocaine</a:t>
            </a:r>
            <a:r>
              <a:rPr lang="en-US" dirty="0" smtClean="0"/>
              <a:t> may be considered if </a:t>
            </a:r>
            <a:r>
              <a:rPr lang="en-US" dirty="0" err="1" smtClean="0"/>
              <a:t>amiodarone</a:t>
            </a:r>
            <a:r>
              <a:rPr lang="en-US" dirty="0" smtClean="0"/>
              <a:t> is</a:t>
            </a:r>
          </a:p>
          <a:p>
            <a:r>
              <a:rPr lang="en-US" dirty="0" smtClean="0"/>
              <a:t>not available (Class </a:t>
            </a:r>
            <a:r>
              <a:rPr lang="en-US" dirty="0" err="1" smtClean="0"/>
              <a:t>IIb</a:t>
            </a:r>
            <a:r>
              <a:rPr lang="en-US" dirty="0" smtClean="0"/>
              <a:t>, LOE B). </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1357322"/>
          </a:xfrm>
        </p:spPr>
        <p:txBody>
          <a:bodyPr/>
          <a:lstStyle/>
          <a:p>
            <a:r>
              <a:rPr lang="en-US" b="1" i="1" dirty="0" smtClean="0"/>
              <a:t>Magnesium Sulfate</a:t>
            </a:r>
            <a:endParaRPr lang="en-US" dirty="0"/>
          </a:p>
        </p:txBody>
      </p:sp>
      <p:sp>
        <p:nvSpPr>
          <p:cNvPr id="3" name="Content Placeholder 2"/>
          <p:cNvSpPr>
            <a:spLocks noGrp="1"/>
          </p:cNvSpPr>
          <p:nvPr>
            <p:ph idx="1"/>
          </p:nvPr>
        </p:nvSpPr>
        <p:spPr>
          <a:xfrm>
            <a:off x="457200" y="2285992"/>
            <a:ext cx="8229600" cy="4023368"/>
          </a:xfrm>
        </p:spPr>
        <p:txBody>
          <a:bodyPr/>
          <a:lstStyle/>
          <a:p>
            <a:r>
              <a:rPr lang="en-US" dirty="0" smtClean="0"/>
              <a:t>Routine administration of magnesium sulfate in cardiac arrest is not recommended (Class III, LOE A) unless </a:t>
            </a:r>
            <a:r>
              <a:rPr lang="en-US" dirty="0" err="1" smtClean="0"/>
              <a:t>torsades</a:t>
            </a:r>
            <a:r>
              <a:rPr lang="en-US" dirty="0" smtClean="0"/>
              <a:t> de pointes is present.</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28670"/>
            <a:ext cx="8229600" cy="5380690"/>
          </a:xfrm>
        </p:spPr>
        <p:txBody>
          <a:bodyPr>
            <a:normAutofit/>
          </a:bodyPr>
          <a:lstStyle/>
          <a:p>
            <a:r>
              <a:rPr lang="en-US" sz="5400" b="1" i="1" u="sng" spc="300" dirty="0" smtClean="0">
                <a:solidFill>
                  <a:srgbClr val="FFFF00"/>
                </a:solidFill>
                <a:effectLst>
                  <a:outerShdw blurRad="38100" dist="38100" dir="2700000" algn="tl">
                    <a:srgbClr val="000000">
                      <a:alpha val="43137"/>
                    </a:srgbClr>
                  </a:outerShdw>
                </a:effectLst>
              </a:rPr>
              <a:t>INTERVENTIONS NOT RECOMMENDED FOR ROUTINE USE</a:t>
            </a:r>
          </a:p>
          <a:p>
            <a:r>
              <a:rPr lang="en-US" sz="5400" b="1" i="1" u="sng" spc="300" dirty="0" smtClean="0">
                <a:solidFill>
                  <a:srgbClr val="FFFF00"/>
                </a:solidFill>
                <a:effectLst>
                  <a:outerShdw blurRad="38100" dist="38100" dir="2700000" algn="tl">
                    <a:srgbClr val="000000">
                      <a:alpha val="43137"/>
                    </a:srgbClr>
                  </a:outerShdw>
                </a:effectLst>
              </a:rPr>
              <a:t>DURING CARDIAC ARREST</a:t>
            </a:r>
            <a:endParaRPr lang="en-US" sz="5400" b="1" i="1" u="sng" spc="3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400" b="1" i="1" dirty="0" smtClean="0">
                <a:solidFill>
                  <a:srgbClr val="FFFF00"/>
                </a:solidFill>
              </a:rPr>
              <a:t>Atropine</a:t>
            </a:r>
          </a:p>
          <a:p>
            <a:r>
              <a:rPr lang="en-US" dirty="0" smtClean="0"/>
              <a:t>Available evidence suggests that routine use of atropine during PEA or </a:t>
            </a:r>
            <a:r>
              <a:rPr lang="en-US" dirty="0" err="1" smtClean="0"/>
              <a:t>asystole</a:t>
            </a:r>
            <a:r>
              <a:rPr lang="en-US" dirty="0" smtClean="0"/>
              <a:t> is unlikely to have a therapeutic benefit (Class </a:t>
            </a:r>
            <a:r>
              <a:rPr lang="en-US" dirty="0" err="1" smtClean="0"/>
              <a:t>Iib</a:t>
            </a:r>
            <a:r>
              <a:rPr lang="en-US" dirty="0" smtClean="0"/>
              <a:t>, LOE B). For this reason atropine has been removed from the cardiac arrest algorithm.</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714356"/>
            <a:ext cx="7929618" cy="2800767"/>
          </a:xfrm>
          <a:prstGeom prst="rect">
            <a:avLst/>
          </a:prstGeom>
        </p:spPr>
        <p:txBody>
          <a:bodyPr wrap="square">
            <a:spAutoFit/>
          </a:bodyPr>
          <a:lstStyle/>
          <a:p>
            <a:r>
              <a:rPr lang="en-US" sz="4400" b="1" u="sng" dirty="0" smtClean="0">
                <a:solidFill>
                  <a:srgbClr val="FFFF00"/>
                </a:solidFill>
              </a:rPr>
              <a:t>Electric pacing</a:t>
            </a:r>
          </a:p>
          <a:p>
            <a:r>
              <a:rPr lang="en-US" sz="4400" b="1" u="sng" dirty="0" smtClean="0">
                <a:solidFill>
                  <a:srgbClr val="FFFF00"/>
                </a:solidFill>
              </a:rPr>
              <a:t>is not recommended for routine use in cardiac arrest</a:t>
            </a:r>
          </a:p>
          <a:p>
            <a:r>
              <a:rPr lang="en-US" sz="4400" b="1" u="sng" dirty="0" smtClean="0">
                <a:solidFill>
                  <a:srgbClr val="FFFF00"/>
                </a:solidFill>
              </a:rPr>
              <a:t>(Class III, LOE B).</a:t>
            </a:r>
            <a:endParaRPr lang="en-US" sz="4400" b="1" u="sng"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857232"/>
            <a:ext cx="8215370" cy="4154984"/>
          </a:xfrm>
          <a:prstGeom prst="rect">
            <a:avLst/>
          </a:prstGeom>
        </p:spPr>
        <p:txBody>
          <a:bodyPr wrap="square">
            <a:spAutoFit/>
          </a:bodyPr>
          <a:lstStyle/>
          <a:p>
            <a:r>
              <a:rPr lang="en-US" sz="2400" dirty="0" smtClean="0">
                <a:latin typeface="Comic Sans MS" pitchFamily="66" charset="0"/>
                <a:cs typeface="Angsana New" pitchFamily="18" charset="-34"/>
              </a:rPr>
              <a:t>1: the most frequent initial</a:t>
            </a:r>
          </a:p>
          <a:p>
            <a:r>
              <a:rPr lang="en-US" sz="2400" dirty="0" smtClean="0">
                <a:latin typeface="Comic Sans MS" pitchFamily="66" charset="0"/>
                <a:cs typeface="Angsana New" pitchFamily="18" charset="-34"/>
              </a:rPr>
              <a:t>rhythm in out-of-hospital witnessed SCA is ventricular fibrillation(VF),</a:t>
            </a:r>
          </a:p>
          <a:p>
            <a:endParaRPr lang="en-US" sz="2400" dirty="0" smtClean="0">
              <a:latin typeface="Comic Sans MS" pitchFamily="66" charset="0"/>
              <a:cs typeface="Angsana New" pitchFamily="18" charset="-34"/>
            </a:endParaRPr>
          </a:p>
          <a:p>
            <a:r>
              <a:rPr lang="en-US" sz="2400" dirty="0" smtClean="0">
                <a:latin typeface="Comic Sans MS" pitchFamily="66" charset="0"/>
              </a:rPr>
              <a:t>2: the treatment for ventricular fibrillation is defibrillation,</a:t>
            </a:r>
          </a:p>
          <a:p>
            <a:endParaRPr lang="en-US" sz="2400" dirty="0" smtClean="0">
              <a:latin typeface="Comic Sans MS" pitchFamily="66" charset="0"/>
            </a:endParaRPr>
          </a:p>
          <a:p>
            <a:r>
              <a:rPr lang="en-US" sz="2400" dirty="0" smtClean="0">
                <a:latin typeface="Comic Sans MS" pitchFamily="66" charset="0"/>
              </a:rPr>
              <a:t>3:the probability of successful defibrillation diminishes rapidly over time,</a:t>
            </a:r>
          </a:p>
          <a:p>
            <a:endParaRPr lang="en-US" sz="2400" dirty="0" smtClean="0">
              <a:latin typeface="Comic Sans MS" pitchFamily="66" charset="0"/>
            </a:endParaRPr>
          </a:p>
          <a:p>
            <a:r>
              <a:rPr lang="en-US" sz="2400" dirty="0" smtClean="0">
                <a:latin typeface="Comic Sans MS" pitchFamily="66" charset="0"/>
              </a:rPr>
              <a:t>4: and VF tends to deteriorate to </a:t>
            </a:r>
            <a:r>
              <a:rPr lang="en-US" sz="2400" dirty="0" err="1" smtClean="0">
                <a:latin typeface="Comic Sans MS" pitchFamily="66" charset="0"/>
              </a:rPr>
              <a:t>asystole</a:t>
            </a:r>
            <a:r>
              <a:rPr lang="en-US" sz="2400" dirty="0" smtClean="0">
                <a:latin typeface="Comic Sans MS" pitchFamily="66" charset="0"/>
              </a:rPr>
              <a:t> over time</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631844"/>
          </a:xfrm>
        </p:spPr>
        <p:txBody>
          <a:bodyPr>
            <a:normAutofit fontScale="90000"/>
          </a:bodyPr>
          <a:lstStyle/>
          <a:p>
            <a:r>
              <a:rPr lang="en-US" b="1" dirty="0" smtClean="0"/>
              <a:t>Management of Symptomatic</a:t>
            </a:r>
            <a:br>
              <a:rPr lang="en-US" b="1" dirty="0" smtClean="0"/>
            </a:br>
            <a:r>
              <a:rPr lang="en-US" b="1" dirty="0" err="1" smtClean="0"/>
              <a:t>Bradycardia</a:t>
            </a:r>
            <a:r>
              <a:rPr lang="en-US" b="1" dirty="0" smtClean="0"/>
              <a:t> and Tachycardia</a:t>
            </a:r>
            <a:endParaRPr lang="en-US" dirty="0"/>
          </a:p>
        </p:txBody>
      </p:sp>
      <p:sp>
        <p:nvSpPr>
          <p:cNvPr id="3" name="Content Placeholder 2"/>
          <p:cNvSpPr>
            <a:spLocks noGrp="1"/>
          </p:cNvSpPr>
          <p:nvPr>
            <p:ph idx="1"/>
          </p:nvPr>
        </p:nvSpPr>
        <p:spPr>
          <a:xfrm>
            <a:off x="457200" y="2285992"/>
            <a:ext cx="8229600" cy="4023368"/>
          </a:xfrm>
        </p:spPr>
        <p:txBody>
          <a:bodyPr/>
          <a:lstStyle/>
          <a:p>
            <a:r>
              <a:rPr lang="en-US" b="1" dirty="0" err="1" smtClean="0">
                <a:solidFill>
                  <a:srgbClr val="FFFF00"/>
                </a:solidFill>
              </a:rPr>
              <a:t>Bradycardia</a:t>
            </a:r>
            <a:endParaRPr lang="en-US" b="1" dirty="0" smtClean="0">
              <a:solidFill>
                <a:srgbClr val="FFFF00"/>
              </a:solidFill>
            </a:endParaRPr>
          </a:p>
          <a:p>
            <a:r>
              <a:rPr lang="en-US" dirty="0" err="1" smtClean="0"/>
              <a:t>Bradycardia</a:t>
            </a:r>
            <a:r>
              <a:rPr lang="en-US" dirty="0" smtClean="0"/>
              <a:t> is defined as a heart rate of&lt; 60 beats per minute. However, when </a:t>
            </a:r>
            <a:r>
              <a:rPr lang="en-US" dirty="0" err="1" smtClean="0"/>
              <a:t>bradycardia</a:t>
            </a:r>
            <a:r>
              <a:rPr lang="en-US" dirty="0" smtClean="0"/>
              <a:t> is the cause of symptoms, the rate is generally &lt;50 beats per minute.</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4600" i="1" dirty="0" smtClean="0">
                <a:solidFill>
                  <a:srgbClr val="FFFF00"/>
                </a:solidFill>
              </a:rPr>
              <a:t>Atropine</a:t>
            </a:r>
          </a:p>
          <a:p>
            <a:r>
              <a:rPr lang="en-US" dirty="0" smtClean="0"/>
              <a:t>Atropine remains the first-line drug for acute </a:t>
            </a:r>
            <a:r>
              <a:rPr lang="en-US" dirty="0" smtClean="0">
                <a:solidFill>
                  <a:schemeClr val="accent1">
                    <a:lumMod val="60000"/>
                    <a:lumOff val="40000"/>
                  </a:schemeClr>
                </a:solidFill>
              </a:rPr>
              <a:t>symptomatic </a:t>
            </a:r>
            <a:r>
              <a:rPr lang="en-US" dirty="0" err="1" smtClean="0">
                <a:solidFill>
                  <a:schemeClr val="accent1">
                    <a:lumMod val="60000"/>
                    <a:lumOff val="40000"/>
                  </a:schemeClr>
                </a:solidFill>
              </a:rPr>
              <a:t>bradycardia</a:t>
            </a:r>
            <a:r>
              <a:rPr lang="en-US" dirty="0" smtClean="0">
                <a:solidFill>
                  <a:schemeClr val="accent1">
                    <a:lumMod val="60000"/>
                    <a:lumOff val="40000"/>
                  </a:schemeClr>
                </a:solidFill>
              </a:rPr>
              <a:t> </a:t>
            </a:r>
            <a:r>
              <a:rPr lang="en-US" dirty="0" smtClean="0"/>
              <a:t>(Class </a:t>
            </a:r>
            <a:r>
              <a:rPr lang="en-US" dirty="0" err="1" smtClean="0"/>
              <a:t>IIa</a:t>
            </a:r>
            <a:r>
              <a:rPr lang="en-US" dirty="0" smtClean="0"/>
              <a:t>, LOE B). Atropine sulfate reverses cholinergic-mediated decreases in heart rate and should be considered a </a:t>
            </a:r>
            <a:r>
              <a:rPr lang="en-US" dirty="0" smtClean="0">
                <a:solidFill>
                  <a:schemeClr val="accent1">
                    <a:lumMod val="60000"/>
                    <a:lumOff val="40000"/>
                  </a:schemeClr>
                </a:solidFill>
              </a:rPr>
              <a:t>temporizing measure while awaiting a </a:t>
            </a:r>
            <a:r>
              <a:rPr lang="en-US" dirty="0" err="1" smtClean="0">
                <a:solidFill>
                  <a:schemeClr val="accent1">
                    <a:lumMod val="60000"/>
                    <a:lumOff val="40000"/>
                  </a:schemeClr>
                </a:solidFill>
              </a:rPr>
              <a:t>transcutaneous</a:t>
            </a:r>
            <a:r>
              <a:rPr lang="en-US" dirty="0" smtClean="0">
                <a:solidFill>
                  <a:schemeClr val="accent1">
                    <a:lumMod val="60000"/>
                    <a:lumOff val="40000"/>
                  </a:schemeClr>
                </a:solidFill>
              </a:rPr>
              <a:t> or </a:t>
            </a:r>
            <a:r>
              <a:rPr lang="en-US" dirty="0" err="1" smtClean="0">
                <a:solidFill>
                  <a:schemeClr val="accent1">
                    <a:lumMod val="60000"/>
                    <a:lumOff val="40000"/>
                  </a:schemeClr>
                </a:solidFill>
              </a:rPr>
              <a:t>transvenous</a:t>
            </a:r>
            <a:r>
              <a:rPr lang="en-US" dirty="0" smtClean="0">
                <a:solidFill>
                  <a:schemeClr val="accent1">
                    <a:lumMod val="60000"/>
                    <a:lumOff val="40000"/>
                  </a:schemeClr>
                </a:solidFill>
              </a:rPr>
              <a:t> pacemaker</a:t>
            </a:r>
            <a:r>
              <a:rPr lang="en-US" dirty="0" smtClean="0"/>
              <a:t> for patients with symptomatic sinus </a:t>
            </a:r>
            <a:r>
              <a:rPr lang="en-US" dirty="0" err="1" smtClean="0"/>
              <a:t>bradycardia</a:t>
            </a:r>
            <a:r>
              <a:rPr lang="en-US" dirty="0" smtClean="0"/>
              <a:t>, conduction block at the level of the AV node, or sinus arrest.</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714356"/>
            <a:ext cx="8286808" cy="4524315"/>
          </a:xfrm>
          <a:prstGeom prst="rect">
            <a:avLst/>
          </a:prstGeom>
        </p:spPr>
        <p:txBody>
          <a:bodyPr wrap="square">
            <a:spAutoFit/>
          </a:bodyPr>
          <a:lstStyle/>
          <a:p>
            <a:r>
              <a:rPr lang="en-US" sz="3200" dirty="0" smtClean="0">
                <a:solidFill>
                  <a:srgbClr val="FFFF00"/>
                </a:solidFill>
              </a:rPr>
              <a:t>It is reasonable for healthcare providers to initiate </a:t>
            </a:r>
            <a:r>
              <a:rPr lang="en-US" sz="3200" b="1" dirty="0" smtClean="0">
                <a:solidFill>
                  <a:schemeClr val="accent1">
                    <a:lumMod val="60000"/>
                    <a:lumOff val="40000"/>
                  </a:schemeClr>
                </a:solidFill>
              </a:rPr>
              <a:t>TCP</a:t>
            </a:r>
            <a:r>
              <a:rPr lang="en-US" sz="3200" b="1" dirty="0" smtClean="0">
                <a:solidFill>
                  <a:srgbClr val="FFFF00"/>
                </a:solidFill>
              </a:rPr>
              <a:t> </a:t>
            </a:r>
            <a:r>
              <a:rPr lang="en-US" sz="3200" dirty="0" smtClean="0">
                <a:solidFill>
                  <a:srgbClr val="FFFF00"/>
                </a:solidFill>
              </a:rPr>
              <a:t>in unstable patients who do </a:t>
            </a:r>
            <a:r>
              <a:rPr lang="en-US" sz="3200" b="1" dirty="0" smtClean="0">
                <a:solidFill>
                  <a:srgbClr val="FFFF00"/>
                </a:solidFill>
              </a:rPr>
              <a:t>not respond to atropine</a:t>
            </a:r>
            <a:r>
              <a:rPr lang="en-US" sz="3200" dirty="0" smtClean="0">
                <a:solidFill>
                  <a:srgbClr val="FFFF00"/>
                </a:solidFill>
              </a:rPr>
              <a:t> (Class </a:t>
            </a:r>
            <a:r>
              <a:rPr lang="en-US" sz="3200" dirty="0" err="1" smtClean="0">
                <a:solidFill>
                  <a:srgbClr val="FFFF00"/>
                </a:solidFill>
              </a:rPr>
              <a:t>IIa</a:t>
            </a:r>
            <a:r>
              <a:rPr lang="en-US" sz="3200" dirty="0" smtClean="0">
                <a:solidFill>
                  <a:srgbClr val="FFFF00"/>
                </a:solidFill>
              </a:rPr>
              <a:t>, LOE</a:t>
            </a:r>
          </a:p>
          <a:p>
            <a:r>
              <a:rPr lang="en-US" sz="3200" dirty="0" smtClean="0">
                <a:solidFill>
                  <a:srgbClr val="FFFF00"/>
                </a:solidFill>
              </a:rPr>
              <a:t>B). Immediate pacing might be considered in unstable patients with high-degree AV block when IV access is not available (Class </a:t>
            </a:r>
            <a:r>
              <a:rPr lang="en-US" sz="3200" dirty="0" err="1" smtClean="0">
                <a:solidFill>
                  <a:srgbClr val="FFFF00"/>
                </a:solidFill>
              </a:rPr>
              <a:t>IIb</a:t>
            </a:r>
            <a:r>
              <a:rPr lang="en-US" sz="3200" dirty="0" smtClean="0">
                <a:solidFill>
                  <a:srgbClr val="FFFF00"/>
                </a:solidFill>
              </a:rPr>
              <a:t>, LOE C). </a:t>
            </a:r>
            <a:r>
              <a:rPr lang="en-US" sz="3200" b="1" u="sng" dirty="0" smtClean="0">
                <a:solidFill>
                  <a:srgbClr val="FFFF00"/>
                </a:solidFill>
              </a:rPr>
              <a:t>If the patient does not respond to drugs or TCP, </a:t>
            </a:r>
            <a:r>
              <a:rPr lang="en-US" sz="3200" b="1" u="sng" dirty="0" err="1" smtClean="0">
                <a:solidFill>
                  <a:srgbClr val="FFFF00"/>
                </a:solidFill>
              </a:rPr>
              <a:t>transvenous</a:t>
            </a:r>
            <a:r>
              <a:rPr lang="en-US" sz="3200" b="1" u="sng" dirty="0" smtClean="0">
                <a:solidFill>
                  <a:srgbClr val="FFFF00"/>
                </a:solidFill>
              </a:rPr>
              <a:t> pacing is probably indicated</a:t>
            </a:r>
            <a:r>
              <a:rPr lang="en-US" sz="3200" dirty="0" smtClean="0">
                <a:solidFill>
                  <a:srgbClr val="FFFF00"/>
                </a:solidFill>
              </a:rPr>
              <a:t> (Class </a:t>
            </a:r>
            <a:r>
              <a:rPr lang="en-US" sz="3200" dirty="0" err="1" smtClean="0">
                <a:solidFill>
                  <a:srgbClr val="FFFF00"/>
                </a:solidFill>
              </a:rPr>
              <a:t>IIa</a:t>
            </a:r>
            <a:r>
              <a:rPr lang="en-US" sz="3200" dirty="0" smtClean="0">
                <a:solidFill>
                  <a:srgbClr val="FFFF00"/>
                </a:solidFill>
              </a:rPr>
              <a:t>, LOE C)</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85860"/>
            <a:ext cx="8229600" cy="5023500"/>
          </a:xfrm>
        </p:spPr>
        <p:txBody>
          <a:bodyPr>
            <a:normAutofit/>
          </a:bodyPr>
          <a:lstStyle/>
          <a:p>
            <a:r>
              <a:rPr lang="en-US" sz="4100" i="1" dirty="0" smtClean="0">
                <a:solidFill>
                  <a:srgbClr val="FFFF00"/>
                </a:solidFill>
              </a:rPr>
              <a:t>Alternative Drugs to Consider</a:t>
            </a:r>
          </a:p>
          <a:p>
            <a:r>
              <a:rPr lang="en-US" dirty="0" smtClean="0"/>
              <a:t>Although not first-line agents for treatment of symptomatic </a:t>
            </a:r>
            <a:r>
              <a:rPr lang="en-US" dirty="0" err="1" smtClean="0"/>
              <a:t>bradycardia</a:t>
            </a:r>
            <a:r>
              <a:rPr lang="en-US" dirty="0" smtClean="0"/>
              <a:t>, </a:t>
            </a:r>
            <a:r>
              <a:rPr lang="en-US" b="1" u="sng" dirty="0" smtClean="0"/>
              <a:t>dopamine, epinephrine, and </a:t>
            </a:r>
            <a:r>
              <a:rPr lang="en-US" b="1" u="sng" dirty="0" err="1" smtClean="0"/>
              <a:t>isoproterenol</a:t>
            </a:r>
            <a:r>
              <a:rPr lang="en-US" b="1" u="sng" dirty="0" smtClean="0"/>
              <a:t> </a:t>
            </a:r>
            <a:r>
              <a:rPr lang="en-US" dirty="0" smtClean="0"/>
              <a:t>are</a:t>
            </a:r>
          </a:p>
          <a:p>
            <a:r>
              <a:rPr lang="en-US" dirty="0" smtClean="0"/>
              <a:t>alternatives when a </a:t>
            </a:r>
            <a:r>
              <a:rPr lang="en-US" dirty="0" err="1" smtClean="0"/>
              <a:t>bradyarrhythmia</a:t>
            </a:r>
            <a:r>
              <a:rPr lang="en-US" dirty="0" smtClean="0"/>
              <a:t> is unresponsive to or inappropriate for treatment with atropine, or as a temporizing measure while awaiting the availability of a pacemaker.</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i="1" dirty="0" smtClean="0"/>
              <a:t>Dopamine</a:t>
            </a:r>
            <a:r>
              <a:rPr lang="en-US" i="1" dirty="0" smtClean="0"/>
              <a:t>. Dopamine hydrochloride is a </a:t>
            </a:r>
            <a:r>
              <a:rPr lang="en-US" i="1" dirty="0" smtClean="0">
                <a:solidFill>
                  <a:schemeClr val="accent1">
                    <a:lumMod val="60000"/>
                    <a:lumOff val="40000"/>
                  </a:schemeClr>
                </a:solidFill>
              </a:rPr>
              <a:t>catecholamine </a:t>
            </a:r>
            <a:r>
              <a:rPr lang="en-US" i="1" dirty="0" smtClean="0"/>
              <a:t>with </a:t>
            </a:r>
            <a:r>
              <a:rPr lang="en-US" b="1" u="sng" dirty="0" smtClean="0">
                <a:effectLst>
                  <a:outerShdw blurRad="38100" dist="38100" dir="2700000" algn="tl">
                    <a:srgbClr val="000000">
                      <a:alpha val="43137"/>
                    </a:srgbClr>
                  </a:outerShdw>
                </a:effectLst>
              </a:rPr>
              <a:t>both a- and b-adrenergic </a:t>
            </a:r>
            <a:r>
              <a:rPr lang="en-US" dirty="0" smtClean="0"/>
              <a:t>actions. At </a:t>
            </a:r>
            <a:r>
              <a:rPr lang="en-US" b="1" dirty="0" smtClean="0"/>
              <a:t>lower doses </a:t>
            </a:r>
            <a:r>
              <a:rPr lang="en-US" dirty="0" smtClean="0"/>
              <a:t>dopamine has a more selective effect </a:t>
            </a:r>
            <a:r>
              <a:rPr lang="en-US" b="1" u="sng" dirty="0" smtClean="0"/>
              <a:t>on </a:t>
            </a:r>
            <a:r>
              <a:rPr lang="en-US" b="1" u="sng" dirty="0" err="1" smtClean="0"/>
              <a:t>inotropy</a:t>
            </a:r>
            <a:r>
              <a:rPr lang="en-US" b="1" u="sng" dirty="0" smtClean="0"/>
              <a:t> </a:t>
            </a:r>
            <a:r>
              <a:rPr lang="en-US" dirty="0" smtClean="0"/>
              <a:t>and heart rate; at </a:t>
            </a:r>
            <a:r>
              <a:rPr lang="en-US" b="1" dirty="0" smtClean="0">
                <a:effectLst>
                  <a:outerShdw blurRad="38100" dist="38100" dir="2700000" algn="tl">
                    <a:srgbClr val="000000">
                      <a:alpha val="43137"/>
                    </a:srgbClr>
                  </a:outerShdw>
                </a:effectLst>
              </a:rPr>
              <a:t>higher doses </a:t>
            </a:r>
            <a:r>
              <a:rPr lang="en-US" dirty="0" smtClean="0"/>
              <a:t>(10 mcg/kg per minute), it also has </a:t>
            </a:r>
            <a:r>
              <a:rPr lang="en-US" b="1" u="sng" dirty="0" err="1" smtClean="0"/>
              <a:t>vasoconstrictive</a:t>
            </a:r>
            <a:r>
              <a:rPr lang="en-US" dirty="0" smtClean="0"/>
              <a:t> effects. Dopamine infusion may be used for patients with symptomatic </a:t>
            </a:r>
            <a:r>
              <a:rPr lang="en-US" dirty="0" err="1" smtClean="0"/>
              <a:t>bradycardia</a:t>
            </a:r>
            <a:r>
              <a:rPr lang="en-US" dirty="0" smtClean="0"/>
              <a:t>, particularly if associated with hypotension, in whom atropine may be inappropriate or after atropine fails (Class </a:t>
            </a:r>
            <a:r>
              <a:rPr lang="en-US" dirty="0" err="1" smtClean="0"/>
              <a:t>IIb</a:t>
            </a:r>
            <a:r>
              <a:rPr lang="en-US" dirty="0" smtClean="0"/>
              <a:t>, LOE B). </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i="1" dirty="0" smtClean="0"/>
              <a:t>Epinephrine.</a:t>
            </a:r>
            <a:r>
              <a:rPr lang="en-US" i="1" dirty="0" smtClean="0"/>
              <a:t> Epinephrine is a catecholamine with </a:t>
            </a:r>
            <a:r>
              <a:rPr lang="en-US" i="1" dirty="0" smtClean="0">
                <a:solidFill>
                  <a:schemeClr val="accent1">
                    <a:lumMod val="60000"/>
                    <a:lumOff val="40000"/>
                  </a:schemeClr>
                </a:solidFill>
              </a:rPr>
              <a:t>a – and </a:t>
            </a:r>
            <a:r>
              <a:rPr lang="en-US" dirty="0" smtClean="0">
                <a:solidFill>
                  <a:schemeClr val="accent1">
                    <a:lumMod val="60000"/>
                    <a:lumOff val="40000"/>
                  </a:schemeClr>
                </a:solidFill>
              </a:rPr>
              <a:t>b-adrenergic </a:t>
            </a:r>
            <a:r>
              <a:rPr lang="en-US" dirty="0" smtClean="0"/>
              <a:t>actions. Epinephrine infusion may be used for patients with symptomatic </a:t>
            </a:r>
            <a:r>
              <a:rPr lang="en-US" dirty="0" err="1" smtClean="0"/>
              <a:t>bradycardia</a:t>
            </a:r>
            <a:r>
              <a:rPr lang="en-US" dirty="0" smtClean="0"/>
              <a:t>, particularly if associated with hypotension, for whom atropine may be inappropriate or after atropine fails (Class </a:t>
            </a:r>
            <a:r>
              <a:rPr lang="en-US" dirty="0" err="1" smtClean="0"/>
              <a:t>IIb</a:t>
            </a:r>
            <a:r>
              <a:rPr lang="en-US" dirty="0" smtClean="0"/>
              <a:t>, LOE B). </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i="1" dirty="0" err="1" smtClean="0"/>
              <a:t>Isoproterenol</a:t>
            </a:r>
            <a:r>
              <a:rPr lang="en-US" i="1" dirty="0" smtClean="0"/>
              <a:t>. </a:t>
            </a:r>
            <a:r>
              <a:rPr lang="en-US" i="1" dirty="0" err="1" smtClean="0"/>
              <a:t>Isoproterenol</a:t>
            </a:r>
            <a:r>
              <a:rPr lang="en-US" i="1" dirty="0" smtClean="0"/>
              <a:t> is a b-adrenergic agent with –</a:t>
            </a:r>
            <a:r>
              <a:rPr lang="en-US" i="1" dirty="0" smtClean="0">
                <a:solidFill>
                  <a:schemeClr val="accent1">
                    <a:lumMod val="60000"/>
                    <a:lumOff val="40000"/>
                  </a:schemeClr>
                </a:solidFill>
              </a:rPr>
              <a:t>b1</a:t>
            </a:r>
            <a:r>
              <a:rPr lang="en-US" dirty="0" smtClean="0">
                <a:solidFill>
                  <a:schemeClr val="accent1">
                    <a:lumMod val="60000"/>
                    <a:lumOff val="40000"/>
                  </a:schemeClr>
                </a:solidFill>
              </a:rPr>
              <a:t>and -b2 effects</a:t>
            </a:r>
            <a:r>
              <a:rPr lang="en-US" dirty="0" smtClean="0"/>
              <a:t>, resulting in an increase in heart rate and </a:t>
            </a:r>
            <a:r>
              <a:rPr lang="en-US" dirty="0" err="1" smtClean="0"/>
              <a:t>vasodilation</a:t>
            </a:r>
            <a:r>
              <a:rPr lang="en-US" dirty="0" smtClean="0"/>
              <a:t>. The recommended adult dose is 2 to 10 mcg/</a:t>
            </a:r>
          </a:p>
          <a:p>
            <a:r>
              <a:rPr lang="en-US" dirty="0" smtClean="0"/>
              <a:t>min by IV infusion, titrated according to heart rate and rhythm response.</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560406"/>
          </a:xfrm>
        </p:spPr>
        <p:txBody>
          <a:bodyPr>
            <a:normAutofit fontScale="90000"/>
          </a:bodyPr>
          <a:lstStyle/>
          <a:p>
            <a:r>
              <a:rPr lang="en-US" i="1" dirty="0" smtClean="0"/>
              <a:t>Classification of </a:t>
            </a:r>
            <a:r>
              <a:rPr lang="en-US" i="1" dirty="0" err="1" smtClean="0"/>
              <a:t>Tachyarrhythmias</a:t>
            </a:r>
            <a:r>
              <a:rPr lang="en-US" i="1" dirty="0" smtClean="0"/>
              <a:t/>
            </a:r>
            <a:br>
              <a:rPr lang="en-US" i="1"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Tachycardias</a:t>
            </a:r>
            <a:r>
              <a:rPr lang="en-US" dirty="0" smtClean="0"/>
              <a:t> can be </a:t>
            </a:r>
            <a:r>
              <a:rPr lang="en-US" dirty="0" smtClean="0">
                <a:solidFill>
                  <a:schemeClr val="accent1">
                    <a:lumMod val="60000"/>
                    <a:lumOff val="40000"/>
                  </a:schemeClr>
                </a:solidFill>
              </a:rPr>
              <a:t>classified</a:t>
            </a:r>
            <a:r>
              <a:rPr lang="en-US" dirty="0" smtClean="0"/>
              <a:t> in several ways, based on the </a:t>
            </a:r>
            <a:r>
              <a:rPr lang="en-US" dirty="0" smtClean="0">
                <a:solidFill>
                  <a:srgbClr val="FFFF00"/>
                </a:solidFill>
              </a:rPr>
              <a:t>appearance</a:t>
            </a:r>
            <a:r>
              <a:rPr lang="en-US" dirty="0" smtClean="0"/>
              <a:t> of the QRS complex, heart </a:t>
            </a:r>
            <a:r>
              <a:rPr lang="en-US" dirty="0" smtClean="0">
                <a:solidFill>
                  <a:srgbClr val="FFFF00"/>
                </a:solidFill>
              </a:rPr>
              <a:t>rate</a:t>
            </a:r>
            <a:r>
              <a:rPr lang="en-US" dirty="0" smtClean="0"/>
              <a:t>, and </a:t>
            </a:r>
            <a:r>
              <a:rPr lang="en-US" dirty="0" smtClean="0">
                <a:solidFill>
                  <a:srgbClr val="FFFF00"/>
                </a:solidFill>
              </a:rPr>
              <a:t>regularity</a:t>
            </a:r>
            <a:r>
              <a:rPr lang="en-US" dirty="0" smtClean="0"/>
              <a:t>. ACLS professionals should be able to recognize and differentiate between sinus tachycardia, narrow-complex </a:t>
            </a:r>
            <a:r>
              <a:rPr lang="en-US" dirty="0" err="1" smtClean="0"/>
              <a:t>supraventricular</a:t>
            </a:r>
            <a:r>
              <a:rPr lang="en-US" dirty="0" smtClean="0"/>
              <a:t> tachycardia (SVT), and wide-complex tachycardia.</a:t>
            </a:r>
          </a:p>
          <a:p>
            <a:r>
              <a:rPr lang="en-US" dirty="0" smtClean="0"/>
              <a:t>Because ACLS providers may be unable to distinguish between </a:t>
            </a:r>
            <a:r>
              <a:rPr lang="en-US" dirty="0" err="1" smtClean="0"/>
              <a:t>supraventricular</a:t>
            </a:r>
            <a:r>
              <a:rPr lang="en-US" dirty="0" smtClean="0"/>
              <a:t> and ventricular rhythms, they should be aware that </a:t>
            </a:r>
            <a:r>
              <a:rPr lang="en-US" b="1" i="1" dirty="0" smtClean="0">
                <a:solidFill>
                  <a:srgbClr val="FFFF00"/>
                </a:solidFill>
              </a:rPr>
              <a:t>most wide-complex (broad-complex)</a:t>
            </a:r>
            <a:r>
              <a:rPr lang="en-US" b="1" i="1" dirty="0" err="1" smtClean="0">
                <a:solidFill>
                  <a:srgbClr val="FFFF00"/>
                </a:solidFill>
              </a:rPr>
              <a:t>tachycardias</a:t>
            </a:r>
            <a:r>
              <a:rPr lang="en-US" b="1" i="1" dirty="0" smtClean="0">
                <a:solidFill>
                  <a:srgbClr val="FFFF00"/>
                </a:solidFill>
              </a:rPr>
              <a:t> are ventricular in origin.</a:t>
            </a:r>
            <a:endParaRPr lang="en-US" b="1" i="1" dirty="0">
              <a:solidFill>
                <a:srgbClr val="FFFF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00042"/>
            <a:ext cx="8229600" cy="5809318"/>
          </a:xfrm>
        </p:spPr>
        <p:txBody>
          <a:bodyPr>
            <a:normAutofit fontScale="70000" lnSpcReduction="20000"/>
          </a:bodyPr>
          <a:lstStyle/>
          <a:p>
            <a:r>
              <a:rPr lang="en-US" sz="3400" b="1" dirty="0" smtClean="0">
                <a:solidFill>
                  <a:srgbClr val="FFFF00"/>
                </a:solidFill>
              </a:rPr>
              <a:t>Narrow–QRS-complex (SVT) </a:t>
            </a:r>
            <a:r>
              <a:rPr lang="en-US" sz="3400" b="1" dirty="0" err="1" smtClean="0">
                <a:solidFill>
                  <a:srgbClr val="FFFF00"/>
                </a:solidFill>
              </a:rPr>
              <a:t>tachycardias</a:t>
            </a:r>
            <a:r>
              <a:rPr lang="en-US" sz="3400" b="1" dirty="0" smtClean="0">
                <a:solidFill>
                  <a:srgbClr val="FFFF00"/>
                </a:solidFill>
              </a:rPr>
              <a:t> (QRS&lt; 0.12</a:t>
            </a:r>
          </a:p>
          <a:p>
            <a:r>
              <a:rPr lang="en-US" sz="3400" b="1" dirty="0" smtClean="0">
                <a:solidFill>
                  <a:srgbClr val="FFFF00"/>
                </a:solidFill>
              </a:rPr>
              <a:t>second), in order of frequency</a:t>
            </a:r>
          </a:p>
          <a:p>
            <a:r>
              <a:rPr lang="en-US" dirty="0" smtClean="0"/>
              <a:t>● Sinus tachycardia</a:t>
            </a:r>
          </a:p>
          <a:p>
            <a:r>
              <a:rPr lang="en-US" dirty="0" smtClean="0"/>
              <a:t>● </a:t>
            </a:r>
            <a:r>
              <a:rPr lang="en-US" dirty="0" err="1" smtClean="0"/>
              <a:t>Atrial</a:t>
            </a:r>
            <a:r>
              <a:rPr lang="en-US" dirty="0" smtClean="0"/>
              <a:t> fibrillation</a:t>
            </a:r>
          </a:p>
          <a:p>
            <a:r>
              <a:rPr lang="en-US" dirty="0" smtClean="0"/>
              <a:t>● </a:t>
            </a:r>
            <a:r>
              <a:rPr lang="en-US" dirty="0" err="1" smtClean="0"/>
              <a:t>Atrial</a:t>
            </a:r>
            <a:r>
              <a:rPr lang="en-US" dirty="0" smtClean="0"/>
              <a:t> flutter</a:t>
            </a:r>
          </a:p>
          <a:p>
            <a:r>
              <a:rPr lang="en-US" dirty="0" smtClean="0"/>
              <a:t>● AV nodal reentry</a:t>
            </a:r>
          </a:p>
          <a:p>
            <a:r>
              <a:rPr lang="en-US" dirty="0" smtClean="0"/>
              <a:t>● Accessory pathway–mediated tachycardia</a:t>
            </a:r>
          </a:p>
          <a:p>
            <a:r>
              <a:rPr lang="en-US" dirty="0" smtClean="0"/>
              <a:t>● </a:t>
            </a:r>
            <a:r>
              <a:rPr lang="en-US" dirty="0" err="1" smtClean="0"/>
              <a:t>Atrial</a:t>
            </a:r>
            <a:r>
              <a:rPr lang="en-US" dirty="0" smtClean="0"/>
              <a:t> tachycardia (including automatic and reentry forms)</a:t>
            </a:r>
          </a:p>
          <a:p>
            <a:r>
              <a:rPr lang="en-US" dirty="0" smtClean="0"/>
              <a:t>● Multifocal </a:t>
            </a:r>
            <a:r>
              <a:rPr lang="en-US" dirty="0" err="1" smtClean="0"/>
              <a:t>atrial</a:t>
            </a:r>
            <a:r>
              <a:rPr lang="en-US" dirty="0" smtClean="0"/>
              <a:t> tachycardia (MAT)</a:t>
            </a:r>
          </a:p>
          <a:p>
            <a:r>
              <a:rPr lang="en-US" dirty="0" smtClean="0"/>
              <a:t>● </a:t>
            </a:r>
            <a:r>
              <a:rPr lang="en-US" dirty="0" err="1" smtClean="0"/>
              <a:t>Junctional</a:t>
            </a:r>
            <a:r>
              <a:rPr lang="en-US" dirty="0" smtClean="0"/>
              <a:t> tachycardia (rare in adults)</a:t>
            </a:r>
          </a:p>
          <a:p>
            <a:endParaRPr lang="en-US" dirty="0" smtClean="0"/>
          </a:p>
          <a:p>
            <a:r>
              <a:rPr lang="en-US" sz="3400" b="1" dirty="0" smtClean="0">
                <a:solidFill>
                  <a:srgbClr val="FFFF00"/>
                </a:solidFill>
              </a:rPr>
              <a:t>Wide–QRS-complex </a:t>
            </a:r>
            <a:r>
              <a:rPr lang="en-US" sz="3400" b="1" dirty="0" err="1" smtClean="0">
                <a:solidFill>
                  <a:srgbClr val="FFFF00"/>
                </a:solidFill>
              </a:rPr>
              <a:t>tachycardias</a:t>
            </a:r>
            <a:r>
              <a:rPr lang="en-US" sz="3400" b="1" dirty="0" smtClean="0">
                <a:solidFill>
                  <a:srgbClr val="FFFF00"/>
                </a:solidFill>
              </a:rPr>
              <a:t> (QRS ≥0.12 second)</a:t>
            </a:r>
          </a:p>
          <a:p>
            <a:r>
              <a:rPr lang="en-US" dirty="0" smtClean="0"/>
              <a:t>● Ventricular tachycardia (VT) and ventricular fibrillation</a:t>
            </a:r>
          </a:p>
          <a:p>
            <a:r>
              <a:rPr lang="en-US" dirty="0" smtClean="0"/>
              <a:t>  (VF)</a:t>
            </a:r>
          </a:p>
          <a:p>
            <a:r>
              <a:rPr lang="en-US" dirty="0" smtClean="0"/>
              <a:t>● SVT with aberrancy</a:t>
            </a:r>
          </a:p>
          <a:p>
            <a:r>
              <a:rPr lang="en-US" dirty="0" smtClean="0"/>
              <a:t>● Pre-excited </a:t>
            </a:r>
            <a:r>
              <a:rPr lang="en-US" dirty="0" err="1" smtClean="0"/>
              <a:t>tachycardias</a:t>
            </a:r>
            <a:r>
              <a:rPr lang="en-US" dirty="0" smtClean="0"/>
              <a:t> (Wolff-Parkinson-White</a:t>
            </a:r>
          </a:p>
          <a:p>
            <a:r>
              <a:rPr lang="en-US" dirty="0" smtClean="0"/>
              <a:t>    [WPW] syndrome)</a:t>
            </a:r>
          </a:p>
          <a:p>
            <a:r>
              <a:rPr lang="en-US" dirty="0" smtClean="0"/>
              <a:t>● Ventricular paced rhythms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i="1" dirty="0" smtClean="0"/>
              <a:t>Initial  Evaluation and Treatment of </a:t>
            </a:r>
            <a:r>
              <a:rPr lang="en-US" b="1" i="1" dirty="0" err="1" smtClean="0"/>
              <a:t>Tachyarrhythmias</a:t>
            </a:r>
            <a:endParaRPr lang="en-US" b="1" i="1" dirty="0" smtClean="0"/>
          </a:p>
          <a:p>
            <a:r>
              <a:rPr lang="en-US" dirty="0" smtClean="0"/>
              <a:t>Tachycardia is defined as an arrhythmia with a rate of</a:t>
            </a:r>
            <a:r>
              <a:rPr lang="en-US" b="1" dirty="0" smtClean="0">
                <a:solidFill>
                  <a:srgbClr val="FFFF00"/>
                </a:solidFill>
              </a:rPr>
              <a:t>&gt; 100 </a:t>
            </a:r>
            <a:r>
              <a:rPr lang="en-US" dirty="0" smtClean="0"/>
              <a:t>beats per minute, although, as with defining </a:t>
            </a:r>
            <a:r>
              <a:rPr lang="en-US" dirty="0" err="1" smtClean="0"/>
              <a:t>bradycardia</a:t>
            </a:r>
            <a:r>
              <a:rPr lang="en-US" dirty="0" smtClean="0"/>
              <a:t>, the rate of a tachycardia takes on clinical significance at its greater extremes and is more likely attributable to an arrhythmia rate of ≥150 beats per minute.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714356"/>
            <a:ext cx="8286776" cy="5016758"/>
          </a:xfrm>
          <a:prstGeom prst="rect">
            <a:avLst/>
          </a:prstGeom>
        </p:spPr>
        <p:txBody>
          <a:bodyPr wrap="square">
            <a:spAutoFit/>
          </a:bodyPr>
          <a:lstStyle/>
          <a:p>
            <a:pPr rtl="1"/>
            <a:r>
              <a:rPr lang="en-US" sz="2800" dirty="0" smtClean="0">
                <a:solidFill>
                  <a:srgbClr val="FFFF00"/>
                </a:solidFill>
                <a:latin typeface="Comic Sans MS" pitchFamily="66" charset="0"/>
                <a:cs typeface="Angsana New" pitchFamily="18" charset="-34"/>
              </a:rPr>
              <a:t>If bystanders provide immediate CPR</a:t>
            </a:r>
            <a:r>
              <a:rPr lang="en-US" sz="2800" dirty="0" smtClean="0">
                <a:latin typeface="Comic Sans MS" pitchFamily="66" charset="0"/>
                <a:cs typeface="Angsana New" pitchFamily="18" charset="-34"/>
              </a:rPr>
              <a:t>, many adults in VF can survive with intact neurologic function, especially </a:t>
            </a:r>
            <a:r>
              <a:rPr lang="en-US" sz="2800" u="sng" dirty="0" smtClean="0">
                <a:latin typeface="Comic Sans MS" pitchFamily="66" charset="0"/>
                <a:cs typeface="Angsana New" pitchFamily="18" charset="-34"/>
              </a:rPr>
              <a:t>if</a:t>
            </a:r>
          </a:p>
          <a:p>
            <a:pPr rtl="1"/>
            <a:r>
              <a:rPr lang="en-US" sz="2800" u="sng" dirty="0" smtClean="0">
                <a:latin typeface="Comic Sans MS" pitchFamily="66" charset="0"/>
                <a:cs typeface="Angsana New" pitchFamily="18" charset="-34"/>
              </a:rPr>
              <a:t>defibrillation is performed within 5 to 10 </a:t>
            </a:r>
          </a:p>
          <a:p>
            <a:pPr rtl="1"/>
            <a:r>
              <a:rPr lang="en-US" sz="2800" u="sng" dirty="0" smtClean="0">
                <a:latin typeface="Comic Sans MS" pitchFamily="66" charset="0"/>
                <a:cs typeface="Angsana New" pitchFamily="18" charset="-34"/>
              </a:rPr>
              <a:t>minutes after SCA</a:t>
            </a:r>
            <a:r>
              <a:rPr lang="en-US" sz="2800" dirty="0" smtClean="0">
                <a:latin typeface="Comic Sans MS" pitchFamily="66" charset="0"/>
                <a:cs typeface="Angsana New" pitchFamily="18" charset="-34"/>
              </a:rPr>
              <a:t>.</a:t>
            </a:r>
          </a:p>
          <a:p>
            <a:pPr rtl="1"/>
            <a:r>
              <a:rPr lang="en-US" sz="2800" dirty="0" smtClean="0">
                <a:latin typeface="Comic Sans MS" pitchFamily="66" charset="0"/>
                <a:cs typeface="Angsana New" pitchFamily="18" charset="-34"/>
              </a:rPr>
              <a:t> </a:t>
            </a:r>
          </a:p>
          <a:p>
            <a:pPr rtl="1"/>
            <a:r>
              <a:rPr lang="en-US" sz="2400" u="sng" dirty="0" smtClean="0">
                <a:effectLst>
                  <a:outerShdw blurRad="38100" dist="38100" dir="2700000" algn="tl">
                    <a:srgbClr val="000000">
                      <a:alpha val="43137"/>
                    </a:srgbClr>
                  </a:outerShdw>
                </a:effectLst>
                <a:latin typeface="Arial" pitchFamily="34" charset="0"/>
                <a:cs typeface="Arial" pitchFamily="34" charset="0"/>
              </a:rPr>
              <a:t>CPR prolongs VF, delays the onset of </a:t>
            </a:r>
            <a:r>
              <a:rPr lang="en-US" sz="2400" u="sng" dirty="0" err="1" smtClean="0">
                <a:effectLst>
                  <a:outerShdw blurRad="38100" dist="38100" dir="2700000" algn="tl">
                    <a:srgbClr val="000000">
                      <a:alpha val="43137"/>
                    </a:srgbClr>
                  </a:outerShdw>
                </a:effectLst>
                <a:latin typeface="Arial" pitchFamily="34" charset="0"/>
                <a:cs typeface="Arial" pitchFamily="34" charset="0"/>
              </a:rPr>
              <a:t>asystole</a:t>
            </a:r>
            <a:r>
              <a:rPr lang="en-US" sz="2400" dirty="0" smtClean="0">
                <a:latin typeface="Arial" pitchFamily="34" charset="0"/>
                <a:cs typeface="Arial" pitchFamily="34" charset="0"/>
              </a:rPr>
              <a:t>,</a:t>
            </a:r>
          </a:p>
          <a:p>
            <a:pPr rtl="1"/>
            <a:r>
              <a:rPr lang="en-US" sz="2400" dirty="0" smtClean="0">
                <a:latin typeface="Arial" pitchFamily="34" charset="0"/>
                <a:cs typeface="Arial" pitchFamily="34" charset="0"/>
              </a:rPr>
              <a:t>and extends the window of time during which defibrillation</a:t>
            </a:r>
          </a:p>
          <a:p>
            <a:pPr rtl="1"/>
            <a:r>
              <a:rPr lang="en-US" sz="2400" dirty="0" smtClean="0">
                <a:latin typeface="Arial" pitchFamily="34" charset="0"/>
                <a:cs typeface="Arial" pitchFamily="34" charset="0"/>
              </a:rPr>
              <a:t>can occur</a:t>
            </a:r>
            <a:r>
              <a:rPr lang="en-US" sz="2400" dirty="0" smtClean="0">
                <a:latin typeface="Comic Sans MS" pitchFamily="66" charset="0"/>
                <a:cs typeface="Angsana New" pitchFamily="18" charset="-34"/>
              </a:rPr>
              <a:t>.</a:t>
            </a:r>
          </a:p>
          <a:p>
            <a:pPr rtl="1"/>
            <a:endParaRPr lang="en-US" sz="2800" dirty="0" smtClean="0">
              <a:latin typeface="Comic Sans MS" pitchFamily="66" charset="0"/>
              <a:cs typeface="Angsana New" pitchFamily="18" charset="-34"/>
            </a:endParaRPr>
          </a:p>
          <a:p>
            <a:pPr rtl="1"/>
            <a:r>
              <a:rPr lang="en-US" sz="2800" dirty="0" smtClean="0">
                <a:latin typeface="Comic Sans MS" pitchFamily="66" charset="0"/>
                <a:cs typeface="Angsana New" pitchFamily="18" charset="-34"/>
              </a:rPr>
              <a:t> </a:t>
            </a:r>
            <a:r>
              <a:rPr lang="en-US" sz="2400" dirty="0" smtClean="0">
                <a:solidFill>
                  <a:schemeClr val="accent1">
                    <a:lumMod val="60000"/>
                    <a:lumOff val="40000"/>
                  </a:schemeClr>
                </a:solidFill>
                <a:effectLst>
                  <a:outerShdw blurRad="38100" dist="38100" dir="2700000" algn="tl">
                    <a:srgbClr val="000000">
                      <a:alpha val="43137"/>
                    </a:srgbClr>
                  </a:outerShdw>
                </a:effectLst>
                <a:latin typeface="Comic Sans MS" pitchFamily="66" charset="0"/>
                <a:cs typeface="Angsana New" pitchFamily="18" charset="-34"/>
              </a:rPr>
              <a:t>Basic CPR alone, however, is unlikely to terminate</a:t>
            </a:r>
          </a:p>
          <a:p>
            <a:pPr rtl="1"/>
            <a:r>
              <a:rPr lang="en-US" sz="2400" dirty="0" smtClean="0">
                <a:solidFill>
                  <a:schemeClr val="accent1">
                    <a:lumMod val="60000"/>
                    <a:lumOff val="40000"/>
                  </a:schemeClr>
                </a:solidFill>
                <a:effectLst>
                  <a:outerShdw blurRad="38100" dist="38100" dir="2700000" algn="tl">
                    <a:srgbClr val="000000">
                      <a:alpha val="43137"/>
                    </a:srgbClr>
                  </a:outerShdw>
                </a:effectLst>
                <a:latin typeface="Comic Sans MS" pitchFamily="66" charset="0"/>
                <a:cs typeface="Angsana New" pitchFamily="18" charset="-34"/>
              </a:rPr>
              <a:t>VF and restore a </a:t>
            </a:r>
            <a:r>
              <a:rPr lang="en-US" sz="2400" dirty="0" err="1" smtClean="0">
                <a:solidFill>
                  <a:schemeClr val="accent1">
                    <a:lumMod val="60000"/>
                    <a:lumOff val="40000"/>
                  </a:schemeClr>
                </a:solidFill>
                <a:effectLst>
                  <a:outerShdw blurRad="38100" dist="38100" dir="2700000" algn="tl">
                    <a:srgbClr val="000000">
                      <a:alpha val="43137"/>
                    </a:srgbClr>
                  </a:outerShdw>
                </a:effectLst>
                <a:latin typeface="Comic Sans MS" pitchFamily="66" charset="0"/>
                <a:cs typeface="Angsana New" pitchFamily="18" charset="-34"/>
              </a:rPr>
              <a:t>perfusing</a:t>
            </a:r>
            <a:r>
              <a:rPr lang="en-US" sz="2400" dirty="0" smtClean="0">
                <a:solidFill>
                  <a:schemeClr val="accent1">
                    <a:lumMod val="60000"/>
                    <a:lumOff val="40000"/>
                  </a:schemeClr>
                </a:solidFill>
                <a:effectLst>
                  <a:outerShdw blurRad="38100" dist="38100" dir="2700000" algn="tl">
                    <a:srgbClr val="000000">
                      <a:alpha val="43137"/>
                    </a:srgbClr>
                  </a:outerShdw>
                </a:effectLst>
                <a:latin typeface="Comic Sans MS" pitchFamily="66" charset="0"/>
                <a:cs typeface="Angsana New" pitchFamily="18" charset="-34"/>
              </a:rPr>
              <a:t> rhythm</a:t>
            </a:r>
            <a:r>
              <a:rPr lang="en-US" sz="2400" dirty="0" smtClean="0">
                <a:latin typeface="Comic Sans MS" pitchFamily="66" charset="0"/>
                <a:cs typeface="Angsana New" pitchFamily="18" charset="-34"/>
              </a:rPr>
              <a:t>.</a:t>
            </a:r>
            <a:endParaRPr lang="en-US" sz="2400" dirty="0">
              <a:latin typeface="Comic Sans MS" pitchFamily="66" charset="0"/>
              <a:cs typeface="Angsana New" pitchFamily="18" charset="-34"/>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71546"/>
            <a:ext cx="8229600" cy="5237814"/>
          </a:xfrm>
        </p:spPr>
        <p:txBody>
          <a:bodyPr>
            <a:normAutofit/>
          </a:bodyPr>
          <a:lstStyle/>
          <a:p>
            <a:r>
              <a:rPr lang="en-US" dirty="0" smtClean="0"/>
              <a:t>If </a:t>
            </a:r>
            <a:r>
              <a:rPr lang="en-US" b="1" dirty="0" smtClean="0">
                <a:solidFill>
                  <a:srgbClr val="FFFF00"/>
                </a:solidFill>
              </a:rPr>
              <a:t>oxygenation </a:t>
            </a:r>
            <a:r>
              <a:rPr lang="en-US" dirty="0" smtClean="0"/>
              <a:t>is inadequate or the patient shows signs of increased work of breathing, provide supplementary oxygen. Attach a </a:t>
            </a:r>
            <a:r>
              <a:rPr lang="en-US" dirty="0" smtClean="0">
                <a:solidFill>
                  <a:srgbClr val="FFFF00"/>
                </a:solidFill>
              </a:rPr>
              <a:t>monitor </a:t>
            </a:r>
            <a:r>
              <a:rPr lang="en-US" dirty="0" smtClean="0"/>
              <a:t>to the patient, </a:t>
            </a:r>
            <a:r>
              <a:rPr lang="en-US" dirty="0" smtClean="0">
                <a:solidFill>
                  <a:srgbClr val="FFFF00"/>
                </a:solidFill>
              </a:rPr>
              <a:t>evaluate blood pressure</a:t>
            </a:r>
            <a:r>
              <a:rPr lang="en-US" dirty="0" smtClean="0"/>
              <a:t>, and </a:t>
            </a:r>
            <a:r>
              <a:rPr lang="en-US" dirty="0" smtClean="0">
                <a:solidFill>
                  <a:srgbClr val="FFFF00"/>
                </a:solidFill>
              </a:rPr>
              <a:t>establish IV access</a:t>
            </a:r>
            <a:r>
              <a:rPr lang="en-US" dirty="0" smtClean="0"/>
              <a:t>. If available, obtain a </a:t>
            </a:r>
            <a:r>
              <a:rPr lang="en-US" dirty="0" smtClean="0">
                <a:solidFill>
                  <a:srgbClr val="FFFF00"/>
                </a:solidFill>
              </a:rPr>
              <a:t>12-lead ECG </a:t>
            </a:r>
            <a:r>
              <a:rPr lang="en-US" dirty="0" smtClean="0"/>
              <a:t>to better define the rhythm, but this should not delay </a:t>
            </a:r>
            <a:r>
              <a:rPr lang="en-US" dirty="0" smtClean="0">
                <a:solidFill>
                  <a:srgbClr val="FFFF00"/>
                </a:solidFill>
              </a:rPr>
              <a:t>immediate </a:t>
            </a:r>
            <a:r>
              <a:rPr lang="en-US" dirty="0" err="1" smtClean="0">
                <a:solidFill>
                  <a:srgbClr val="FFFF00"/>
                </a:solidFill>
              </a:rPr>
              <a:t>cardioversion</a:t>
            </a:r>
            <a:r>
              <a:rPr lang="en-US" dirty="0" smtClean="0">
                <a:solidFill>
                  <a:srgbClr val="FFFF00"/>
                </a:solidFill>
              </a:rPr>
              <a:t> </a:t>
            </a:r>
            <a:r>
              <a:rPr lang="en-US" dirty="0" smtClean="0"/>
              <a:t>if the patient is unstable. </a:t>
            </a:r>
            <a:r>
              <a:rPr lang="en-US" u="sng" dirty="0" smtClean="0"/>
              <a:t>While initiating treatment, evaluate the patient’s clinical status and identify potential reversible causes of the tachycardia.</a:t>
            </a:r>
            <a:endParaRPr lang="en-US" u="sng"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dirty="0" smtClean="0"/>
              <a:t>Waveform and Energy</a:t>
            </a:r>
          </a:p>
          <a:p>
            <a:r>
              <a:rPr lang="en-US" dirty="0" smtClean="0"/>
              <a:t>The recommended initial biphasic energy dose for </a:t>
            </a:r>
            <a:r>
              <a:rPr lang="en-US" dirty="0" err="1" smtClean="0"/>
              <a:t>cardioversion</a:t>
            </a:r>
            <a:r>
              <a:rPr lang="en-US" dirty="0" smtClean="0"/>
              <a:t> of </a:t>
            </a:r>
            <a:r>
              <a:rPr lang="en-US" dirty="0" err="1" smtClean="0">
                <a:solidFill>
                  <a:srgbClr val="FFFF00"/>
                </a:solidFill>
              </a:rPr>
              <a:t>atrial</a:t>
            </a:r>
            <a:r>
              <a:rPr lang="en-US" dirty="0" smtClean="0">
                <a:solidFill>
                  <a:srgbClr val="FFFF00"/>
                </a:solidFill>
              </a:rPr>
              <a:t> fibrillation </a:t>
            </a:r>
            <a:r>
              <a:rPr lang="en-US" dirty="0" smtClean="0"/>
              <a:t>is </a:t>
            </a:r>
            <a:r>
              <a:rPr lang="en-US" dirty="0" smtClean="0">
                <a:solidFill>
                  <a:srgbClr val="FFFF00"/>
                </a:solidFill>
              </a:rPr>
              <a:t>120 to 200 J </a:t>
            </a:r>
            <a:r>
              <a:rPr lang="en-US" dirty="0" smtClean="0"/>
              <a:t>(Class </a:t>
            </a:r>
            <a:r>
              <a:rPr lang="en-US" dirty="0" err="1" smtClean="0"/>
              <a:t>IIa</a:t>
            </a:r>
            <a:r>
              <a:rPr lang="en-US" dirty="0" smtClean="0"/>
              <a:t>, LOE A). </a:t>
            </a:r>
            <a:r>
              <a:rPr lang="en-US" dirty="0" err="1" smtClean="0"/>
              <a:t>Cardioversion</a:t>
            </a:r>
            <a:r>
              <a:rPr lang="en-US" dirty="0" smtClean="0"/>
              <a:t> of </a:t>
            </a:r>
            <a:r>
              <a:rPr lang="en-US" dirty="0" err="1" smtClean="0">
                <a:solidFill>
                  <a:srgbClr val="FFFF00"/>
                </a:solidFill>
              </a:rPr>
              <a:t>atrial</a:t>
            </a:r>
            <a:r>
              <a:rPr lang="en-US" dirty="0" smtClean="0">
                <a:solidFill>
                  <a:srgbClr val="FFFF00"/>
                </a:solidFill>
              </a:rPr>
              <a:t> flutter and other SVTs </a:t>
            </a:r>
            <a:r>
              <a:rPr lang="en-US" dirty="0" smtClean="0"/>
              <a:t>generally requires less energy; an initial energy of </a:t>
            </a:r>
            <a:r>
              <a:rPr lang="en-US" dirty="0" smtClean="0">
                <a:solidFill>
                  <a:srgbClr val="FFFF00"/>
                </a:solidFill>
              </a:rPr>
              <a:t>50 J to 100 J</a:t>
            </a:r>
            <a:r>
              <a:rPr lang="en-US" dirty="0" smtClean="0"/>
              <a:t> is often</a:t>
            </a:r>
          </a:p>
          <a:p>
            <a:r>
              <a:rPr lang="en-US" dirty="0" smtClean="0"/>
              <a:t>sufficient.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solidFill>
                  <a:srgbClr val="FFFF00"/>
                </a:solidFill>
              </a:rPr>
              <a:t>Monomorphic</a:t>
            </a:r>
            <a:r>
              <a:rPr lang="en-US" dirty="0" smtClean="0">
                <a:solidFill>
                  <a:srgbClr val="FFFF00"/>
                </a:solidFill>
              </a:rPr>
              <a:t> VT </a:t>
            </a:r>
            <a:r>
              <a:rPr lang="en-US" dirty="0" smtClean="0"/>
              <a:t>(regular form and rate) </a:t>
            </a:r>
            <a:r>
              <a:rPr lang="en-US" dirty="0" smtClean="0">
                <a:solidFill>
                  <a:srgbClr val="FFFF00"/>
                </a:solidFill>
              </a:rPr>
              <a:t>with a pulse </a:t>
            </a:r>
            <a:r>
              <a:rPr lang="en-US" dirty="0" smtClean="0"/>
              <a:t>responds well to </a:t>
            </a:r>
            <a:r>
              <a:rPr lang="en-US" dirty="0" err="1" smtClean="0"/>
              <a:t>monophasic</a:t>
            </a:r>
            <a:r>
              <a:rPr lang="en-US" dirty="0" smtClean="0"/>
              <a:t> or biphasic waveform </a:t>
            </a:r>
            <a:r>
              <a:rPr lang="en-US" dirty="0" err="1" smtClean="0"/>
              <a:t>cardioversion</a:t>
            </a:r>
            <a:r>
              <a:rPr lang="en-US" dirty="0" smtClean="0"/>
              <a:t> (synchronized) shocks at initial energies of </a:t>
            </a:r>
            <a:r>
              <a:rPr lang="en-US" dirty="0" smtClean="0">
                <a:solidFill>
                  <a:srgbClr val="FFFF00"/>
                </a:solidFill>
              </a:rPr>
              <a:t>100 J</a:t>
            </a:r>
            <a:r>
              <a:rPr lang="en-US" dirty="0" smtClean="0"/>
              <a:t>. </a:t>
            </a:r>
            <a:r>
              <a:rPr lang="en-US" dirty="0" smtClean="0">
                <a:effectLst>
                  <a:outerShdw blurRad="38100" dist="38100" dir="2700000" algn="tl">
                    <a:srgbClr val="000000">
                      <a:alpha val="43137"/>
                    </a:srgbClr>
                  </a:outerShdw>
                </a:effectLst>
              </a:rPr>
              <a:t>If there is </a:t>
            </a:r>
            <a:r>
              <a:rPr lang="en-US" u="sng" dirty="0" smtClean="0">
                <a:effectLst>
                  <a:outerShdw blurRad="38100" dist="38100" dir="2700000" algn="tl">
                    <a:srgbClr val="000000">
                      <a:alpha val="43137"/>
                    </a:srgbClr>
                  </a:outerShdw>
                </a:effectLst>
              </a:rPr>
              <a:t>no response to the first shock</a:t>
            </a:r>
            <a:r>
              <a:rPr lang="en-US" dirty="0" smtClean="0">
                <a:effectLst>
                  <a:outerShdw blurRad="38100" dist="38100" dir="2700000" algn="tl">
                    <a:srgbClr val="000000">
                      <a:alpha val="43137"/>
                    </a:srgbClr>
                  </a:outerShdw>
                </a:effectLst>
              </a:rPr>
              <a:t>, it may be reasonable to </a:t>
            </a:r>
            <a:r>
              <a:rPr lang="en-US" dirty="0" smtClean="0">
                <a:solidFill>
                  <a:srgbClr val="FFFF00"/>
                </a:solidFill>
                <a:effectLst>
                  <a:outerShdw blurRad="38100" dist="38100" dir="2700000" algn="tl">
                    <a:srgbClr val="000000">
                      <a:alpha val="43137"/>
                    </a:srgbClr>
                  </a:outerShdw>
                </a:effectLst>
              </a:rPr>
              <a:t>increase</a:t>
            </a:r>
            <a:r>
              <a:rPr lang="en-US" dirty="0" smtClean="0">
                <a:effectLst>
                  <a:outerShdw blurRad="38100" dist="38100" dir="2700000" algn="tl">
                    <a:srgbClr val="000000">
                      <a:alpha val="43137"/>
                    </a:srgbClr>
                  </a:outerShdw>
                </a:effectLst>
              </a:rPr>
              <a:t> the dose in a </a:t>
            </a:r>
            <a:r>
              <a:rPr lang="en-US" dirty="0" smtClean="0">
                <a:solidFill>
                  <a:srgbClr val="FFFF00"/>
                </a:solidFill>
                <a:effectLst>
                  <a:outerShdw blurRad="38100" dist="38100" dir="2700000" algn="tl">
                    <a:srgbClr val="000000">
                      <a:alpha val="43137"/>
                    </a:srgbClr>
                  </a:outerShdw>
                </a:effectLst>
              </a:rPr>
              <a:t>stepwise </a:t>
            </a:r>
            <a:r>
              <a:rPr lang="en-US" dirty="0" smtClean="0">
                <a:effectLst>
                  <a:outerShdw blurRad="38100" dist="38100" dir="2700000" algn="tl">
                    <a:srgbClr val="000000">
                      <a:alpha val="43137"/>
                    </a:srgbClr>
                  </a:outerShdw>
                </a:effectLst>
              </a:rPr>
              <a:t>fashion. </a:t>
            </a:r>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7232"/>
            <a:ext cx="8229600" cy="5452128"/>
          </a:xfrm>
        </p:spPr>
        <p:txBody>
          <a:bodyPr>
            <a:noAutofit/>
          </a:bodyPr>
          <a:lstStyle/>
          <a:p>
            <a:r>
              <a:rPr lang="en-US" sz="2400" dirty="0" smtClean="0"/>
              <a:t>Arrhythmias with a polymorphic QRS appearance (such as </a:t>
            </a:r>
            <a:r>
              <a:rPr lang="en-US" sz="2400" dirty="0" err="1" smtClean="0"/>
              <a:t>torsades</a:t>
            </a:r>
            <a:r>
              <a:rPr lang="en-US" sz="2400" dirty="0" smtClean="0"/>
              <a:t> de pointes) will usually not permit synchronization.</a:t>
            </a:r>
          </a:p>
          <a:p>
            <a:r>
              <a:rPr lang="en-US" sz="2400" dirty="0" smtClean="0"/>
              <a:t>Thus, if a patient has </a:t>
            </a:r>
            <a:r>
              <a:rPr lang="en-US" sz="2400" b="1" dirty="0" smtClean="0">
                <a:solidFill>
                  <a:srgbClr val="FFFF00"/>
                </a:solidFill>
              </a:rPr>
              <a:t>polymorphic VT, treat </a:t>
            </a:r>
            <a:r>
              <a:rPr lang="en-US" sz="2400" dirty="0" smtClean="0"/>
              <a:t>the rhythm as VF and deliver </a:t>
            </a:r>
            <a:r>
              <a:rPr lang="en-US" sz="2400" b="1" dirty="0" smtClean="0">
                <a:solidFill>
                  <a:schemeClr val="accent1">
                    <a:lumMod val="60000"/>
                    <a:lumOff val="40000"/>
                  </a:schemeClr>
                </a:solidFill>
              </a:rPr>
              <a:t>high-energy </a:t>
            </a:r>
            <a:r>
              <a:rPr lang="en-US" sz="2400" b="1" i="1" dirty="0" smtClean="0">
                <a:solidFill>
                  <a:schemeClr val="accent1">
                    <a:lumMod val="60000"/>
                    <a:lumOff val="40000"/>
                  </a:schemeClr>
                </a:solidFill>
              </a:rPr>
              <a:t>unsynchronized shocks (</a:t>
            </a:r>
            <a:r>
              <a:rPr lang="en-US" sz="2400" b="1" i="1" dirty="0" err="1" smtClean="0">
                <a:solidFill>
                  <a:schemeClr val="accent1">
                    <a:lumMod val="60000"/>
                    <a:lumOff val="40000"/>
                  </a:schemeClr>
                </a:solidFill>
              </a:rPr>
              <a:t>ie</a:t>
            </a:r>
            <a:r>
              <a:rPr lang="en-US" sz="2400" b="1" i="1" dirty="0" smtClean="0">
                <a:solidFill>
                  <a:schemeClr val="accent1">
                    <a:lumMod val="60000"/>
                    <a:lumOff val="40000"/>
                  </a:schemeClr>
                </a:solidFill>
              </a:rPr>
              <a:t>, defibrillation </a:t>
            </a:r>
            <a:r>
              <a:rPr lang="en-US" sz="2400" b="1" dirty="0" smtClean="0">
                <a:solidFill>
                  <a:schemeClr val="accent1">
                    <a:lumMod val="60000"/>
                    <a:lumOff val="40000"/>
                  </a:schemeClr>
                </a:solidFill>
              </a:rPr>
              <a:t>doses</a:t>
            </a:r>
            <a:r>
              <a:rPr lang="en-US" sz="2400" dirty="0" smtClean="0"/>
              <a:t>). If there is any doubt whether </a:t>
            </a:r>
            <a:r>
              <a:rPr lang="en-US" sz="2400" dirty="0" err="1" smtClean="0"/>
              <a:t>monomorphic</a:t>
            </a:r>
            <a:r>
              <a:rPr lang="en-US" sz="2400" dirty="0" smtClean="0"/>
              <a:t> or polymorphic VT is present in the </a:t>
            </a:r>
            <a:r>
              <a:rPr lang="en-US" sz="2400" i="1" dirty="0" smtClean="0"/>
              <a:t>unstable patient, do not </a:t>
            </a:r>
            <a:r>
              <a:rPr lang="en-US" sz="2400" dirty="0" smtClean="0"/>
              <a:t>delay shock delivery to perform detailed rhythm analysis: provide high-energy unsynchronized shocks (</a:t>
            </a:r>
            <a:r>
              <a:rPr lang="en-US" sz="2400" dirty="0" err="1" smtClean="0"/>
              <a:t>ie</a:t>
            </a:r>
            <a:r>
              <a:rPr lang="en-US" sz="2400" dirty="0" smtClean="0"/>
              <a:t>, defibrillation doses). </a:t>
            </a:r>
            <a:endParaRPr lang="en-US" sz="2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i="1" dirty="0" smtClean="0">
                <a:solidFill>
                  <a:srgbClr val="FFFF00"/>
                </a:solidFill>
              </a:rPr>
              <a:t>Regular Narrow-Complex Tachycardia</a:t>
            </a:r>
          </a:p>
          <a:p>
            <a:r>
              <a:rPr lang="en-US" b="1" i="1" dirty="0" smtClean="0"/>
              <a:t>Sinus Tachycardia </a:t>
            </a:r>
            <a:r>
              <a:rPr lang="en-US" i="1" dirty="0" smtClean="0"/>
              <a:t>:</a:t>
            </a:r>
            <a:r>
              <a:rPr lang="en-US" dirty="0" smtClean="0"/>
              <a:t>Sinus tachycardia is common and usually results from a physiologic stimulus, such as </a:t>
            </a:r>
            <a:r>
              <a:rPr lang="en-US" u="sng" dirty="0" smtClean="0"/>
              <a:t>fever</a:t>
            </a:r>
            <a:r>
              <a:rPr lang="en-US" dirty="0" smtClean="0"/>
              <a:t>, </a:t>
            </a:r>
            <a:r>
              <a:rPr lang="en-US" u="sng" dirty="0" smtClean="0"/>
              <a:t>anemia</a:t>
            </a:r>
            <a:r>
              <a:rPr lang="en-US" dirty="0" smtClean="0"/>
              <a:t>, or </a:t>
            </a:r>
            <a:r>
              <a:rPr lang="en-US" u="sng" dirty="0" smtClean="0"/>
              <a:t>hypotension/shock</a:t>
            </a:r>
            <a:r>
              <a:rPr lang="en-US" dirty="0" smtClean="0"/>
              <a:t>.</a:t>
            </a:r>
          </a:p>
          <a:p>
            <a:r>
              <a:rPr lang="en-US" dirty="0" smtClean="0"/>
              <a:t>Sinus tachycardia is defined as a heart rate&gt; 100 beats per minute. </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i="1" dirty="0" err="1" smtClean="0"/>
              <a:t>Supraventricular</a:t>
            </a:r>
            <a:r>
              <a:rPr lang="en-US" b="1" i="1" dirty="0" smtClean="0"/>
              <a:t> Tachycardia </a:t>
            </a:r>
            <a:r>
              <a:rPr lang="en-US" i="1" dirty="0" smtClean="0"/>
              <a:t>(Reentry SVT)</a:t>
            </a:r>
          </a:p>
          <a:p>
            <a:r>
              <a:rPr lang="en-US" i="1" dirty="0" smtClean="0"/>
              <a:t>Evaluation. </a:t>
            </a:r>
          </a:p>
          <a:p>
            <a:r>
              <a:rPr lang="en-US" dirty="0" smtClean="0"/>
              <a:t>The rhythm is considered to be of </a:t>
            </a:r>
            <a:r>
              <a:rPr lang="en-US" dirty="0" err="1" smtClean="0"/>
              <a:t>supraventricular</a:t>
            </a:r>
            <a:r>
              <a:rPr lang="en-US" dirty="0" smtClean="0"/>
              <a:t> origin if the </a:t>
            </a:r>
            <a:r>
              <a:rPr lang="en-US" dirty="0" smtClean="0">
                <a:solidFill>
                  <a:srgbClr val="FFFF00"/>
                </a:solidFill>
              </a:rPr>
              <a:t>QRS</a:t>
            </a:r>
            <a:r>
              <a:rPr lang="en-US" dirty="0" smtClean="0"/>
              <a:t> complex is narrow </a:t>
            </a:r>
            <a:r>
              <a:rPr lang="en-US" dirty="0" smtClean="0">
                <a:solidFill>
                  <a:srgbClr val="FFFF00"/>
                </a:solidFill>
              </a:rPr>
              <a:t>(&lt;120 milliseconds </a:t>
            </a:r>
            <a:r>
              <a:rPr lang="en-US" dirty="0" smtClean="0"/>
              <a:t>or&lt; 0.12 second) or if the </a:t>
            </a:r>
            <a:r>
              <a:rPr lang="en-US" dirty="0" smtClean="0">
                <a:solidFill>
                  <a:srgbClr val="FFFF00"/>
                </a:solidFill>
              </a:rPr>
              <a:t>QRS</a:t>
            </a:r>
            <a:r>
              <a:rPr lang="en-US" dirty="0" smtClean="0"/>
              <a:t> complex is </a:t>
            </a:r>
            <a:r>
              <a:rPr lang="en-US" dirty="0" smtClean="0">
                <a:solidFill>
                  <a:srgbClr val="FFFF00"/>
                </a:solidFill>
              </a:rPr>
              <a:t>wide</a:t>
            </a:r>
            <a:r>
              <a:rPr lang="en-US" dirty="0" smtClean="0"/>
              <a:t> (broad) and </a:t>
            </a:r>
            <a:r>
              <a:rPr lang="en-US" dirty="0" smtClean="0">
                <a:solidFill>
                  <a:srgbClr val="FFFF00"/>
                </a:solidFill>
              </a:rPr>
              <a:t>preexisting bundle branch block </a:t>
            </a:r>
            <a:r>
              <a:rPr lang="en-US" dirty="0" smtClean="0"/>
              <a:t>or </a:t>
            </a:r>
            <a:r>
              <a:rPr lang="en-US" dirty="0" smtClean="0">
                <a:solidFill>
                  <a:srgbClr val="FFFF00"/>
                </a:solidFill>
              </a:rPr>
              <a:t>rate-dependent  aberrancy </a:t>
            </a:r>
            <a:r>
              <a:rPr lang="en-US" dirty="0" smtClean="0"/>
              <a:t>is </a:t>
            </a:r>
            <a:r>
              <a:rPr lang="en-US" i="1" dirty="0" smtClean="0"/>
              <a:t>known to be present. </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400" b="1" i="1" u="sng" dirty="0" smtClean="0">
                <a:solidFill>
                  <a:srgbClr val="FFFF00"/>
                </a:solidFill>
              </a:rPr>
              <a:t>Therapy</a:t>
            </a:r>
          </a:p>
          <a:p>
            <a:pPr>
              <a:buNone/>
            </a:pPr>
            <a:r>
              <a:rPr lang="en-US" sz="3200" b="1" dirty="0" err="1" smtClean="0"/>
              <a:t>Vagal</a:t>
            </a:r>
            <a:r>
              <a:rPr lang="en-US" sz="3200" b="1" dirty="0" smtClean="0"/>
              <a:t> Maneuvers.</a:t>
            </a:r>
            <a:r>
              <a:rPr lang="en-US" b="1" dirty="0" smtClean="0"/>
              <a:t> </a:t>
            </a:r>
            <a:r>
              <a:rPr lang="en-US" sz="3200" dirty="0" err="1" smtClean="0"/>
              <a:t>Vagal</a:t>
            </a:r>
            <a:r>
              <a:rPr lang="en-US" sz="3200" dirty="0" smtClean="0"/>
              <a:t> maneuvers and adenosine are the preferred initial therapeutic choices for the termination of</a:t>
            </a:r>
          </a:p>
          <a:p>
            <a:pPr>
              <a:buNone/>
            </a:pPr>
            <a:r>
              <a:rPr lang="en-US" sz="3200" dirty="0" smtClean="0"/>
              <a:t>     stable PSVT.</a:t>
            </a:r>
            <a:endParaRPr lang="en-US" sz="32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Adenosine. </a:t>
            </a:r>
            <a:r>
              <a:rPr lang="en-US" dirty="0" smtClean="0"/>
              <a:t>If PSVT does not respond to </a:t>
            </a:r>
            <a:r>
              <a:rPr lang="en-US" dirty="0" err="1" smtClean="0"/>
              <a:t>vagal</a:t>
            </a:r>
            <a:r>
              <a:rPr lang="en-US" dirty="0" smtClean="0"/>
              <a:t> maneuvers</a:t>
            </a:r>
            <a:r>
              <a:rPr lang="en-US" b="1" dirty="0" smtClean="0"/>
              <a:t>,</a:t>
            </a:r>
          </a:p>
          <a:p>
            <a:r>
              <a:rPr lang="en-US" dirty="0" smtClean="0"/>
              <a:t>give 6 mg of IV adenosine as a rapid IV push through a large(</a:t>
            </a:r>
            <a:r>
              <a:rPr lang="en-US" dirty="0" err="1" smtClean="0"/>
              <a:t>eg</a:t>
            </a:r>
            <a:r>
              <a:rPr lang="en-US" dirty="0" smtClean="0"/>
              <a:t>, </a:t>
            </a:r>
            <a:r>
              <a:rPr lang="en-US" dirty="0" err="1" smtClean="0"/>
              <a:t>antecubital</a:t>
            </a:r>
            <a:r>
              <a:rPr lang="en-US" dirty="0" smtClean="0"/>
              <a:t>) vein followed by a 20 </a:t>
            </a:r>
            <a:r>
              <a:rPr lang="en-US" dirty="0" err="1" smtClean="0"/>
              <a:t>mL</a:t>
            </a:r>
            <a:r>
              <a:rPr lang="en-US" dirty="0" smtClean="0"/>
              <a:t> saline flush (</a:t>
            </a:r>
            <a:r>
              <a:rPr lang="en-US" dirty="0" err="1" smtClean="0"/>
              <a:t>ClassI</a:t>
            </a:r>
            <a:r>
              <a:rPr lang="en-US" dirty="0" smtClean="0"/>
              <a:t>, LOE B).</a:t>
            </a:r>
          </a:p>
          <a:p>
            <a:r>
              <a:rPr lang="en-US" dirty="0" smtClean="0"/>
              <a:t> If the rhythm does not convert within 1 to 2</a:t>
            </a:r>
          </a:p>
          <a:p>
            <a:r>
              <a:rPr lang="en-US" dirty="0" smtClean="0"/>
              <a:t>minutes, give a 12 mg rapid IV push using the method above.</a:t>
            </a:r>
          </a:p>
          <a:p>
            <a:r>
              <a:rPr lang="en-US" dirty="0" smtClean="0"/>
              <a:t>Because of the possibility of initiating </a:t>
            </a:r>
            <a:r>
              <a:rPr lang="en-US" dirty="0" err="1" smtClean="0"/>
              <a:t>atrial</a:t>
            </a:r>
            <a:r>
              <a:rPr lang="en-US" dirty="0" smtClean="0"/>
              <a:t> fibrillation with</a:t>
            </a:r>
          </a:p>
          <a:p>
            <a:r>
              <a:rPr lang="en-US" dirty="0" smtClean="0"/>
              <a:t>rapid ventricular rates in a patient with WPW, a defibrillator</a:t>
            </a:r>
          </a:p>
          <a:p>
            <a:r>
              <a:rPr lang="en-US" dirty="0" smtClean="0"/>
              <a:t>should be available when adenosine is administered to any</a:t>
            </a:r>
          </a:p>
          <a:p>
            <a:r>
              <a:rPr lang="en-US" dirty="0" smtClean="0"/>
              <a:t>patient in whom WPW is a consideration. </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After conversion, monitor the patient for recurrence and treat any </a:t>
            </a:r>
            <a:r>
              <a:rPr lang="en-US" b="1" dirty="0" smtClean="0">
                <a:solidFill>
                  <a:srgbClr val="FFFF00"/>
                </a:solidFill>
              </a:rPr>
              <a:t>recurrence</a:t>
            </a:r>
            <a:r>
              <a:rPr lang="en-US" dirty="0" smtClean="0"/>
              <a:t> of PSVT with </a:t>
            </a:r>
            <a:r>
              <a:rPr lang="en-US" u="sng" dirty="0" smtClean="0"/>
              <a:t>adenosine</a:t>
            </a:r>
            <a:r>
              <a:rPr lang="en-US" dirty="0" smtClean="0"/>
              <a:t> or a </a:t>
            </a:r>
            <a:r>
              <a:rPr lang="en-US" u="sng" dirty="0" smtClean="0"/>
              <a:t>longer acting AV nodal blocking agent (</a:t>
            </a:r>
            <a:r>
              <a:rPr lang="en-US" u="sng" dirty="0" err="1" smtClean="0"/>
              <a:t>eg</a:t>
            </a:r>
            <a:r>
              <a:rPr lang="en-US" u="sng" dirty="0" smtClean="0"/>
              <a:t>, </a:t>
            </a:r>
            <a:r>
              <a:rPr lang="en-US" u="sng" dirty="0" err="1" smtClean="0"/>
              <a:t>diltiazem</a:t>
            </a:r>
            <a:r>
              <a:rPr lang="en-US" u="sng" dirty="0" smtClean="0"/>
              <a:t> or b-blocker</a:t>
            </a:r>
            <a:r>
              <a:rPr lang="en-US" dirty="0" smtClean="0"/>
              <a:t>). If adenosine or </a:t>
            </a:r>
            <a:r>
              <a:rPr lang="en-US" dirty="0" err="1" smtClean="0"/>
              <a:t>vagal</a:t>
            </a:r>
            <a:r>
              <a:rPr lang="en-US" dirty="0" smtClean="0"/>
              <a:t> maneuvers disclose another form of SVT (such as </a:t>
            </a:r>
            <a:r>
              <a:rPr lang="en-US" dirty="0" err="1" smtClean="0"/>
              <a:t>atrial</a:t>
            </a:r>
            <a:r>
              <a:rPr lang="en-US" dirty="0" smtClean="0"/>
              <a:t> fibrillation or flutter), treatment with a longer-acting AV nodal blocking agent should be considered to afford more lasting control of ventricular rate.</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Calcium Channel Blockers and B-Blockers. </a:t>
            </a:r>
            <a:r>
              <a:rPr lang="en-US" dirty="0" smtClean="0"/>
              <a:t>If adenosine or </a:t>
            </a:r>
            <a:r>
              <a:rPr lang="en-US" dirty="0" err="1" smtClean="0"/>
              <a:t>vagal</a:t>
            </a:r>
            <a:r>
              <a:rPr lang="en-US" dirty="0" smtClean="0"/>
              <a:t> maneuvers fail to convert PSVT or </a:t>
            </a:r>
            <a:r>
              <a:rPr lang="en-US" dirty="0" smtClean="0">
                <a:solidFill>
                  <a:srgbClr val="FFFF00"/>
                </a:solidFill>
              </a:rPr>
              <a:t>recurs</a:t>
            </a:r>
            <a:r>
              <a:rPr lang="en-US" dirty="0" smtClean="0"/>
              <a:t> after such treatment, or these treatments </a:t>
            </a:r>
            <a:r>
              <a:rPr lang="en-US" dirty="0" smtClean="0">
                <a:solidFill>
                  <a:srgbClr val="FFFF00"/>
                </a:solidFill>
              </a:rPr>
              <a:t>disclose a different form of SVT </a:t>
            </a:r>
            <a:r>
              <a:rPr lang="en-US" dirty="0" smtClean="0"/>
              <a:t>(such as </a:t>
            </a:r>
            <a:r>
              <a:rPr lang="en-US" dirty="0" err="1" smtClean="0"/>
              <a:t>atrial</a:t>
            </a:r>
            <a:r>
              <a:rPr lang="en-US" dirty="0" smtClean="0"/>
              <a:t> fibrillation or flutter), it is reasonable to use longer-acting AV nodal blocking agents, such as the </a:t>
            </a:r>
            <a:r>
              <a:rPr lang="en-US" dirty="0" err="1" smtClean="0"/>
              <a:t>nondihydropyridine</a:t>
            </a:r>
            <a:r>
              <a:rPr lang="en-US" dirty="0" smtClean="0"/>
              <a:t> calcium channel blockers (</a:t>
            </a:r>
            <a:r>
              <a:rPr lang="en-US" dirty="0" err="1" smtClean="0">
                <a:solidFill>
                  <a:srgbClr val="FFFF00"/>
                </a:solidFill>
              </a:rPr>
              <a:t>verapamil</a:t>
            </a:r>
            <a:r>
              <a:rPr lang="en-US" dirty="0" smtClean="0">
                <a:solidFill>
                  <a:srgbClr val="FFFF00"/>
                </a:solidFill>
              </a:rPr>
              <a:t> and </a:t>
            </a:r>
            <a:r>
              <a:rPr lang="en-US" dirty="0" err="1" smtClean="0">
                <a:solidFill>
                  <a:srgbClr val="FFFF00"/>
                </a:solidFill>
              </a:rPr>
              <a:t>diltiazem</a:t>
            </a:r>
            <a:r>
              <a:rPr lang="en-US" dirty="0" smtClean="0"/>
              <a:t>) (Class </a:t>
            </a:r>
            <a:r>
              <a:rPr lang="en-US" dirty="0" err="1" smtClean="0"/>
              <a:t>IIa</a:t>
            </a:r>
            <a:r>
              <a:rPr lang="en-US" dirty="0" smtClean="0"/>
              <a:t>, LOE B) or </a:t>
            </a:r>
            <a:r>
              <a:rPr lang="en-US" dirty="0" smtClean="0">
                <a:solidFill>
                  <a:srgbClr val="FFFF00"/>
                </a:solidFill>
              </a:rPr>
              <a:t>b -blockers </a:t>
            </a:r>
            <a:r>
              <a:rPr lang="en-US" dirty="0" smtClean="0"/>
              <a:t>(Class </a:t>
            </a:r>
            <a:r>
              <a:rPr lang="en-US" dirty="0" err="1" smtClean="0"/>
              <a:t>IIa</a:t>
            </a:r>
            <a:r>
              <a:rPr lang="en-US" dirty="0" smtClean="0"/>
              <a:t>, LOE C).</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428605"/>
            <a:ext cx="7143800" cy="5570756"/>
          </a:xfrm>
          <a:prstGeom prst="rect">
            <a:avLst/>
          </a:prstGeom>
        </p:spPr>
        <p:txBody>
          <a:bodyPr wrap="square">
            <a:spAutoFit/>
          </a:bodyPr>
          <a:lstStyle/>
          <a:p>
            <a:r>
              <a:rPr lang="en-US" sz="2400" b="1" dirty="0" smtClean="0">
                <a:solidFill>
                  <a:srgbClr val="FFFF00"/>
                </a:solidFill>
                <a:latin typeface="Comic Sans MS" pitchFamily="66" charset="0"/>
              </a:rPr>
              <a:t>New Recommendations to Integrate CPR and</a:t>
            </a:r>
          </a:p>
          <a:p>
            <a:r>
              <a:rPr lang="en-US" sz="2400" b="1" dirty="0" smtClean="0">
                <a:solidFill>
                  <a:srgbClr val="FFFF00"/>
                </a:solidFill>
                <a:latin typeface="Comic Sans MS" pitchFamily="66" charset="0"/>
              </a:rPr>
              <a:t>AED Use</a:t>
            </a:r>
          </a:p>
          <a:p>
            <a:r>
              <a:rPr lang="en-US" sz="2000" u="sng" dirty="0" smtClean="0">
                <a:solidFill>
                  <a:srgbClr val="FFFF00"/>
                </a:solidFill>
                <a:effectLst>
                  <a:outerShdw blurRad="38100" dist="38100" dir="2700000" algn="tl">
                    <a:srgbClr val="000000">
                      <a:alpha val="43137"/>
                    </a:srgbClr>
                  </a:outerShdw>
                </a:effectLst>
                <a:latin typeface="Comic Sans MS" pitchFamily="66" charset="0"/>
              </a:rPr>
              <a:t>To treat VF SCA, rescuers must be able to rapidly integrate CPR with use of the AED</a:t>
            </a:r>
            <a:r>
              <a:rPr lang="en-US" sz="2000" dirty="0" smtClean="0">
                <a:solidFill>
                  <a:srgbClr val="FFFF00"/>
                </a:solidFill>
                <a:latin typeface="Comic Sans MS" pitchFamily="66" charset="0"/>
              </a:rPr>
              <a:t>. To give the victim the best chance of survival, 3 actions must occur within the first moments of a cardiac arrest</a:t>
            </a:r>
          </a:p>
          <a:p>
            <a:endParaRPr lang="en-US" sz="2000" dirty="0" smtClean="0">
              <a:solidFill>
                <a:srgbClr val="FFFF00"/>
              </a:solidFill>
              <a:latin typeface="Comic Sans MS" pitchFamily="66" charset="0"/>
            </a:endParaRPr>
          </a:p>
          <a:p>
            <a:r>
              <a:rPr lang="en-US" sz="2400" dirty="0" smtClean="0">
                <a:solidFill>
                  <a:srgbClr val="FFFF00"/>
                </a:solidFill>
                <a:latin typeface="Comic Sans MS" pitchFamily="66" charset="0"/>
              </a:rPr>
              <a:t>1: activation of the emergency medical services</a:t>
            </a:r>
          </a:p>
          <a:p>
            <a:r>
              <a:rPr lang="en-US" sz="2400" dirty="0" smtClean="0">
                <a:solidFill>
                  <a:srgbClr val="FFFF00"/>
                </a:solidFill>
                <a:latin typeface="Comic Sans MS" pitchFamily="66" charset="0"/>
              </a:rPr>
              <a:t>(EMS) system,</a:t>
            </a:r>
          </a:p>
          <a:p>
            <a:endParaRPr lang="en-US" sz="2400" dirty="0" smtClean="0">
              <a:solidFill>
                <a:srgbClr val="FFFF00"/>
              </a:solidFill>
              <a:latin typeface="Comic Sans MS" pitchFamily="66" charset="0"/>
            </a:endParaRPr>
          </a:p>
          <a:p>
            <a:r>
              <a:rPr lang="en-US" sz="2400" dirty="0" smtClean="0">
                <a:solidFill>
                  <a:srgbClr val="FFFF00"/>
                </a:solidFill>
                <a:latin typeface="Comic Sans MS" pitchFamily="66" charset="0"/>
              </a:rPr>
              <a:t>2 :provision of CPR, and</a:t>
            </a:r>
          </a:p>
          <a:p>
            <a:endParaRPr lang="en-US" sz="2400" dirty="0" smtClean="0">
              <a:solidFill>
                <a:srgbClr val="FFFF00"/>
              </a:solidFill>
              <a:latin typeface="Comic Sans MS" pitchFamily="66" charset="0"/>
            </a:endParaRPr>
          </a:p>
          <a:p>
            <a:r>
              <a:rPr lang="en-US" sz="2400" dirty="0" smtClean="0">
                <a:solidFill>
                  <a:srgbClr val="FFFF00"/>
                </a:solidFill>
                <a:latin typeface="Comic Sans MS" pitchFamily="66" charset="0"/>
              </a:rPr>
              <a:t>3: operation of an AED.</a:t>
            </a:r>
          </a:p>
          <a:p>
            <a:endParaRPr lang="en-US" sz="2400" dirty="0" smtClean="0">
              <a:solidFill>
                <a:srgbClr val="FFFF00"/>
              </a:solidFill>
              <a:latin typeface="Comic Sans MS" pitchFamily="66" charset="0"/>
            </a:endParaRPr>
          </a:p>
          <a:p>
            <a:r>
              <a:rPr lang="en-US" sz="2000" dirty="0" smtClean="0">
                <a:solidFill>
                  <a:srgbClr val="FFFF00"/>
                </a:solidFill>
                <a:latin typeface="Comic Sans MS" pitchFamily="66" charset="0"/>
              </a:rPr>
              <a:t>When 2 or more rescuers are present, activation of EMS and initiation of CPR can occur simultaneously.</a:t>
            </a:r>
            <a:endParaRPr lang="en-US" sz="2000"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endParaRPr lang="en-US" dirty="0"/>
          </a:p>
        </p:txBody>
      </p:sp>
      <p:sp>
        <p:nvSpPr>
          <p:cNvPr id="3" name="Content Placeholder 2"/>
          <p:cNvSpPr>
            <a:spLocks noGrp="1"/>
          </p:cNvSpPr>
          <p:nvPr>
            <p:ph idx="1"/>
          </p:nvPr>
        </p:nvSpPr>
        <p:spPr>
          <a:xfrm>
            <a:off x="457200" y="1214422"/>
            <a:ext cx="8229600" cy="5094938"/>
          </a:xfrm>
        </p:spPr>
        <p:txBody>
          <a:bodyPr>
            <a:normAutofit fontScale="77500" lnSpcReduction="20000"/>
          </a:bodyPr>
          <a:lstStyle/>
          <a:p>
            <a:pPr>
              <a:buNone/>
            </a:pPr>
            <a:r>
              <a:rPr lang="en-US" dirty="0" smtClean="0"/>
              <a:t>For </a:t>
            </a:r>
            <a:r>
              <a:rPr lang="en-US" sz="3100" b="1" i="1" dirty="0" err="1" smtClean="0">
                <a:solidFill>
                  <a:srgbClr val="FFFF00"/>
                </a:solidFill>
              </a:rPr>
              <a:t>verapamil</a:t>
            </a:r>
            <a:r>
              <a:rPr lang="en-US" sz="3100" b="1" i="1" dirty="0" smtClean="0">
                <a:solidFill>
                  <a:srgbClr val="FFFF00"/>
                </a:solidFill>
              </a:rPr>
              <a:t>, </a:t>
            </a:r>
            <a:r>
              <a:rPr lang="en-US" dirty="0" smtClean="0"/>
              <a:t>give a 2.5 mg to 5 mg IV bolus over 2 minutes</a:t>
            </a:r>
          </a:p>
          <a:p>
            <a:pPr>
              <a:buNone/>
            </a:pPr>
            <a:r>
              <a:rPr lang="en-US" dirty="0" smtClean="0"/>
              <a:t>     (over 3 minutes in older patients). If there is no therapeutic</a:t>
            </a:r>
          </a:p>
          <a:p>
            <a:pPr>
              <a:buNone/>
            </a:pPr>
            <a:r>
              <a:rPr lang="en-US" dirty="0" smtClean="0"/>
              <a:t>     response and no drug-induced adverse event</a:t>
            </a:r>
            <a:r>
              <a:rPr lang="en-US" u="sng" dirty="0" smtClean="0"/>
              <a:t>, </a:t>
            </a:r>
            <a:r>
              <a:rPr lang="en-US" b="1" u="sng" dirty="0" smtClean="0"/>
              <a:t>repeated doses </a:t>
            </a:r>
            <a:r>
              <a:rPr lang="en-US" dirty="0" smtClean="0"/>
              <a:t>of 5 mg to 10 mg may be administered every 15 to 30 minutes to a total dose of 20 mg. An alternative dosing  regimen is to give a 5 mg bolus every 15 minutes to a total dose of 30 mg.</a:t>
            </a:r>
          </a:p>
          <a:p>
            <a:pPr>
              <a:buNone/>
            </a:pPr>
            <a:r>
              <a:rPr lang="en-US" i="1" u="sng" dirty="0" err="1" smtClean="0"/>
              <a:t>Verapamil</a:t>
            </a:r>
            <a:r>
              <a:rPr lang="en-US" i="1" u="sng" dirty="0" smtClean="0"/>
              <a:t> should be given only to patients with narrow complex</a:t>
            </a:r>
          </a:p>
          <a:p>
            <a:pPr>
              <a:buNone/>
            </a:pPr>
            <a:r>
              <a:rPr lang="en-US" i="1" u="sng" dirty="0" smtClean="0"/>
              <a:t>reentry SVT or arrhythmias known with certainty to be</a:t>
            </a:r>
          </a:p>
          <a:p>
            <a:pPr>
              <a:buNone/>
            </a:pPr>
            <a:r>
              <a:rPr lang="en-US" i="1" u="sng" dirty="0" smtClean="0"/>
              <a:t>of </a:t>
            </a:r>
            <a:r>
              <a:rPr lang="en-US" i="1" u="sng" dirty="0" err="1" smtClean="0"/>
              <a:t>supraventricular</a:t>
            </a:r>
            <a:r>
              <a:rPr lang="en-US" i="1" u="sng" dirty="0" smtClean="0"/>
              <a:t> origin</a:t>
            </a:r>
            <a:r>
              <a:rPr lang="en-US" dirty="0" smtClean="0"/>
              <a:t>. </a:t>
            </a:r>
          </a:p>
          <a:p>
            <a:pPr>
              <a:buNone/>
            </a:pPr>
            <a:endParaRPr lang="en-US" dirty="0" smtClean="0"/>
          </a:p>
          <a:p>
            <a:pPr>
              <a:buNone/>
            </a:pPr>
            <a:r>
              <a:rPr lang="en-US" dirty="0" err="1" smtClean="0">
                <a:solidFill>
                  <a:srgbClr val="FFFF00"/>
                </a:solidFill>
              </a:rPr>
              <a:t>Verapamil</a:t>
            </a:r>
            <a:r>
              <a:rPr lang="en-US" dirty="0" smtClean="0">
                <a:solidFill>
                  <a:srgbClr val="FFFF00"/>
                </a:solidFill>
              </a:rPr>
              <a:t> should not be given to patients with wide-complex </a:t>
            </a:r>
            <a:r>
              <a:rPr lang="en-US" dirty="0" err="1" smtClean="0">
                <a:solidFill>
                  <a:srgbClr val="FFFF00"/>
                </a:solidFill>
              </a:rPr>
              <a:t>tachycardias</a:t>
            </a:r>
            <a:r>
              <a:rPr lang="en-US" dirty="0" smtClean="0">
                <a:solidFill>
                  <a:srgbClr val="FFFF00"/>
                </a:solidFill>
              </a:rPr>
              <a:t>. It should not be given to patients with impaired ventricular function or heart failure.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7232"/>
            <a:ext cx="8229600" cy="5452128"/>
          </a:xfrm>
        </p:spPr>
        <p:txBody>
          <a:bodyPr>
            <a:noAutofit/>
          </a:bodyPr>
          <a:lstStyle/>
          <a:p>
            <a:pPr>
              <a:buNone/>
            </a:pPr>
            <a:r>
              <a:rPr lang="en-US" dirty="0" smtClean="0">
                <a:solidFill>
                  <a:srgbClr val="FFFF00"/>
                </a:solidFill>
                <a:latin typeface="Agency FB" pitchFamily="34" charset="0"/>
              </a:rPr>
              <a:t>Caution is advised when encountering </a:t>
            </a:r>
            <a:r>
              <a:rPr lang="en-US" b="1" i="1" u="sng" dirty="0" smtClean="0">
                <a:solidFill>
                  <a:srgbClr val="FFFF00"/>
                </a:solidFill>
                <a:latin typeface="Agency FB" pitchFamily="34" charset="0"/>
              </a:rPr>
              <a:t>pre-excited </a:t>
            </a:r>
            <a:r>
              <a:rPr lang="en-US" b="1" i="1" u="sng" dirty="0" err="1" smtClean="0">
                <a:solidFill>
                  <a:srgbClr val="FFFF00"/>
                </a:solidFill>
                <a:latin typeface="Agency FB" pitchFamily="34" charset="0"/>
              </a:rPr>
              <a:t>atrial</a:t>
            </a:r>
            <a:r>
              <a:rPr lang="en-US" b="1" i="1" u="sng" dirty="0" smtClean="0">
                <a:solidFill>
                  <a:srgbClr val="FFFF00"/>
                </a:solidFill>
                <a:latin typeface="Agency FB" pitchFamily="34" charset="0"/>
              </a:rPr>
              <a:t> fibrillation</a:t>
            </a:r>
          </a:p>
          <a:p>
            <a:pPr>
              <a:buNone/>
            </a:pPr>
            <a:r>
              <a:rPr lang="en-US" b="1" i="1" u="sng" dirty="0" smtClean="0">
                <a:solidFill>
                  <a:srgbClr val="FFFF00"/>
                </a:solidFill>
                <a:latin typeface="Agency FB" pitchFamily="34" charset="0"/>
              </a:rPr>
              <a:t>or flutter</a:t>
            </a:r>
            <a:r>
              <a:rPr lang="en-US" dirty="0" smtClean="0">
                <a:solidFill>
                  <a:srgbClr val="FFFF00"/>
                </a:solidFill>
                <a:latin typeface="Agency FB" pitchFamily="34" charset="0"/>
              </a:rPr>
              <a:t> that conducts to the ventricles via both the AV</a:t>
            </a:r>
          </a:p>
          <a:p>
            <a:pPr>
              <a:buNone/>
            </a:pPr>
            <a:r>
              <a:rPr lang="en-US" dirty="0" smtClean="0">
                <a:solidFill>
                  <a:srgbClr val="FFFF00"/>
                </a:solidFill>
                <a:latin typeface="Agency FB" pitchFamily="34" charset="0"/>
              </a:rPr>
              <a:t>node and an accessory pathway. </a:t>
            </a:r>
            <a:r>
              <a:rPr lang="en-US" dirty="0" smtClean="0">
                <a:solidFill>
                  <a:schemeClr val="accent5">
                    <a:lumMod val="75000"/>
                  </a:schemeClr>
                </a:solidFill>
                <a:latin typeface="Agency FB" pitchFamily="34" charset="0"/>
              </a:rPr>
              <a:t>Treatment with an AV nodal</a:t>
            </a:r>
          </a:p>
          <a:p>
            <a:pPr>
              <a:buNone/>
            </a:pPr>
            <a:r>
              <a:rPr lang="en-US" dirty="0" smtClean="0">
                <a:solidFill>
                  <a:schemeClr val="accent5">
                    <a:lumMod val="75000"/>
                  </a:schemeClr>
                </a:solidFill>
                <a:latin typeface="Agency FB" pitchFamily="34" charset="0"/>
              </a:rPr>
              <a:t>blocking agent (including adenosine, calcium blockers,</a:t>
            </a:r>
          </a:p>
          <a:p>
            <a:pPr>
              <a:buNone/>
            </a:pPr>
            <a:r>
              <a:rPr lang="en-US" dirty="0" smtClean="0">
                <a:solidFill>
                  <a:schemeClr val="accent5">
                    <a:lumMod val="75000"/>
                  </a:schemeClr>
                </a:solidFill>
                <a:latin typeface="Agency FB" pitchFamily="34" charset="0"/>
              </a:rPr>
              <a:t>b-blockers, or </a:t>
            </a:r>
            <a:r>
              <a:rPr lang="en-US" dirty="0" err="1" smtClean="0">
                <a:solidFill>
                  <a:schemeClr val="accent5">
                    <a:lumMod val="75000"/>
                  </a:schemeClr>
                </a:solidFill>
                <a:latin typeface="Agency FB" pitchFamily="34" charset="0"/>
              </a:rPr>
              <a:t>digoxin</a:t>
            </a:r>
            <a:r>
              <a:rPr lang="en-US" dirty="0" smtClean="0">
                <a:solidFill>
                  <a:schemeClr val="accent5">
                    <a:lumMod val="75000"/>
                  </a:schemeClr>
                </a:solidFill>
                <a:latin typeface="Agency FB" pitchFamily="34" charset="0"/>
              </a:rPr>
              <a:t>) </a:t>
            </a:r>
            <a:r>
              <a:rPr lang="en-US" dirty="0" smtClean="0">
                <a:solidFill>
                  <a:srgbClr val="FFFF00"/>
                </a:solidFill>
                <a:latin typeface="Agency FB" pitchFamily="34" charset="0"/>
              </a:rPr>
              <a:t>is unlikely to slow the ventricular rate</a:t>
            </a:r>
          </a:p>
          <a:p>
            <a:pPr>
              <a:buNone/>
            </a:pPr>
            <a:r>
              <a:rPr lang="en-US" dirty="0" smtClean="0">
                <a:solidFill>
                  <a:srgbClr val="FFFF00"/>
                </a:solidFill>
                <a:latin typeface="Agency FB" pitchFamily="34" charset="0"/>
              </a:rPr>
              <a:t>and in some instances may accelerate the ventricular response.</a:t>
            </a:r>
          </a:p>
          <a:p>
            <a:pPr>
              <a:buNone/>
            </a:pPr>
            <a:r>
              <a:rPr lang="en-US" dirty="0" smtClean="0">
                <a:solidFill>
                  <a:srgbClr val="FFFF00"/>
                </a:solidFill>
                <a:latin typeface="Agency FB" pitchFamily="34" charset="0"/>
              </a:rPr>
              <a:t>Therefore</a:t>
            </a:r>
            <a:r>
              <a:rPr lang="en-US" b="1" dirty="0" smtClean="0">
                <a:solidFill>
                  <a:srgbClr val="FFFF00"/>
                </a:solidFill>
                <a:latin typeface="Agency FB" pitchFamily="34" charset="0"/>
              </a:rPr>
              <a:t>, AV nodal blocking drugs should not be used for</a:t>
            </a:r>
          </a:p>
          <a:p>
            <a:pPr>
              <a:buNone/>
            </a:pPr>
            <a:r>
              <a:rPr lang="en-US" b="1" dirty="0" smtClean="0">
                <a:solidFill>
                  <a:srgbClr val="FFFF00"/>
                </a:solidFill>
                <a:latin typeface="Agency FB" pitchFamily="34" charset="0"/>
              </a:rPr>
              <a:t>pre-excited </a:t>
            </a:r>
            <a:r>
              <a:rPr lang="en-US" b="1" dirty="0" err="1" smtClean="0">
                <a:solidFill>
                  <a:srgbClr val="FFFF00"/>
                </a:solidFill>
                <a:latin typeface="Agency FB" pitchFamily="34" charset="0"/>
              </a:rPr>
              <a:t>atrial</a:t>
            </a:r>
            <a:r>
              <a:rPr lang="en-US" b="1" dirty="0" smtClean="0">
                <a:solidFill>
                  <a:srgbClr val="FFFF00"/>
                </a:solidFill>
                <a:latin typeface="Agency FB" pitchFamily="34" charset="0"/>
              </a:rPr>
              <a:t> fibrillation or flutter </a:t>
            </a:r>
            <a:r>
              <a:rPr lang="en-US" dirty="0" smtClean="0">
                <a:solidFill>
                  <a:srgbClr val="FFFF00"/>
                </a:solidFill>
                <a:latin typeface="Agency FB" pitchFamily="34" charset="0"/>
              </a:rPr>
              <a:t>(Class III, LOE C).</a:t>
            </a:r>
            <a:endParaRPr lang="en-US" dirty="0">
              <a:solidFill>
                <a:srgbClr val="FFFF00"/>
              </a:solidFill>
              <a:latin typeface="Agency FB"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28670"/>
            <a:ext cx="8229600" cy="5380690"/>
          </a:xfrm>
        </p:spPr>
        <p:txBody>
          <a:bodyPr>
            <a:normAutofit/>
          </a:bodyPr>
          <a:lstStyle/>
          <a:p>
            <a:pPr>
              <a:buFont typeface="Wingdings" pitchFamily="2" charset="2"/>
              <a:buChar char="Ø"/>
            </a:pPr>
            <a:r>
              <a:rPr lang="en-US" dirty="0" smtClean="0">
                <a:latin typeface="Agency FB" pitchFamily="34" charset="0"/>
              </a:rPr>
              <a:t>Although </a:t>
            </a:r>
            <a:r>
              <a:rPr lang="en-US" dirty="0" err="1" smtClean="0">
                <a:latin typeface="Agency FB" pitchFamily="34" charset="0"/>
              </a:rPr>
              <a:t>antiarrhythmic</a:t>
            </a:r>
            <a:r>
              <a:rPr lang="en-US" dirty="0" smtClean="0">
                <a:latin typeface="Agency FB" pitchFamily="34" charset="0"/>
              </a:rPr>
              <a:t> medications (</a:t>
            </a:r>
            <a:r>
              <a:rPr lang="en-US" dirty="0" err="1" smtClean="0">
                <a:latin typeface="Agency FB" pitchFamily="34" charset="0"/>
              </a:rPr>
              <a:t>eg</a:t>
            </a:r>
            <a:r>
              <a:rPr lang="en-US" dirty="0" smtClean="0">
                <a:latin typeface="Agency FB" pitchFamily="34" charset="0"/>
              </a:rPr>
              <a:t>, </a:t>
            </a:r>
            <a:r>
              <a:rPr lang="en-US" dirty="0" err="1" smtClean="0">
                <a:latin typeface="Agency FB" pitchFamily="34" charset="0"/>
              </a:rPr>
              <a:t>amiodarone</a:t>
            </a:r>
            <a:r>
              <a:rPr lang="en-US" dirty="0" smtClean="0">
                <a:latin typeface="Agency FB" pitchFamily="34" charset="0"/>
              </a:rPr>
              <a:t>, </a:t>
            </a:r>
            <a:r>
              <a:rPr lang="en-US" dirty="0" err="1" smtClean="0">
                <a:latin typeface="Agency FB" pitchFamily="34" charset="0"/>
              </a:rPr>
              <a:t>procainamide</a:t>
            </a:r>
            <a:r>
              <a:rPr lang="en-US" dirty="0" smtClean="0">
                <a:latin typeface="Agency FB" pitchFamily="34" charset="0"/>
              </a:rPr>
              <a:t>, or </a:t>
            </a:r>
            <a:r>
              <a:rPr lang="en-US" dirty="0" err="1" smtClean="0">
                <a:latin typeface="Agency FB" pitchFamily="34" charset="0"/>
              </a:rPr>
              <a:t>sotalol</a:t>
            </a:r>
            <a:r>
              <a:rPr lang="en-US" dirty="0" smtClean="0">
                <a:latin typeface="Agency FB" pitchFamily="34" charset="0"/>
              </a:rPr>
              <a:t>) can also be used to treat SVTs, the higher toxicity and risk for </a:t>
            </a:r>
            <a:r>
              <a:rPr lang="en-US" dirty="0" err="1" smtClean="0">
                <a:latin typeface="Agency FB" pitchFamily="34" charset="0"/>
              </a:rPr>
              <a:t>proarrhythmia</a:t>
            </a:r>
            <a:r>
              <a:rPr lang="en-US" dirty="0" smtClean="0">
                <a:latin typeface="Agency FB" pitchFamily="34" charset="0"/>
              </a:rPr>
              <a:t> make these medications less desirable alternatives to the described AV nodal blocking agents.</a:t>
            </a:r>
          </a:p>
          <a:p>
            <a:pPr>
              <a:buFont typeface="Wingdings" pitchFamily="2" charset="2"/>
              <a:buChar char="Ø"/>
            </a:pPr>
            <a:endParaRPr lang="en-US" dirty="0" smtClean="0">
              <a:latin typeface="Agency FB" pitchFamily="34" charset="0"/>
            </a:endParaRPr>
          </a:p>
          <a:p>
            <a:pPr>
              <a:buFont typeface="Wingdings" pitchFamily="2" charset="2"/>
              <a:buChar char="Ø"/>
            </a:pPr>
            <a:r>
              <a:rPr lang="en-US" dirty="0" smtClean="0">
                <a:latin typeface="Agency FB" pitchFamily="34" charset="0"/>
              </a:rPr>
              <a:t>A possible exception is in patients with pre-excited </a:t>
            </a:r>
            <a:r>
              <a:rPr lang="en-US" dirty="0" err="1" smtClean="0">
                <a:latin typeface="Agency FB" pitchFamily="34" charset="0"/>
              </a:rPr>
              <a:t>atrial</a:t>
            </a:r>
            <a:endParaRPr lang="en-US" dirty="0" smtClean="0">
              <a:latin typeface="Agency FB" pitchFamily="34" charset="0"/>
            </a:endParaRPr>
          </a:p>
          <a:p>
            <a:pPr>
              <a:buFont typeface="Wingdings" pitchFamily="2" charset="2"/>
              <a:buChar char="Ø"/>
            </a:pPr>
            <a:r>
              <a:rPr lang="en-US" dirty="0" smtClean="0">
                <a:latin typeface="Agency FB" pitchFamily="34" charset="0"/>
              </a:rPr>
              <a:t>arrhythmias; the typical AV nodal blocking drugs are contraindicated in these patients and rate control may be achieved with </a:t>
            </a:r>
            <a:r>
              <a:rPr lang="en-US" dirty="0" err="1" smtClean="0">
                <a:latin typeface="Agency FB" pitchFamily="34" charset="0"/>
              </a:rPr>
              <a:t>antiarrhythmic</a:t>
            </a:r>
            <a:r>
              <a:rPr lang="en-US" dirty="0" smtClean="0">
                <a:latin typeface="Agency FB" pitchFamily="34" charset="0"/>
              </a:rPr>
              <a:t> medications. </a:t>
            </a:r>
            <a:endParaRPr lang="en-US" dirty="0">
              <a:latin typeface="Agency FB"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28670"/>
            <a:ext cx="8229600" cy="5380690"/>
          </a:xfrm>
        </p:spPr>
        <p:txBody>
          <a:bodyPr>
            <a:normAutofit lnSpcReduction="10000"/>
          </a:bodyPr>
          <a:lstStyle/>
          <a:p>
            <a:r>
              <a:rPr lang="en-US" sz="3800" b="1" i="1" dirty="0" smtClean="0">
                <a:solidFill>
                  <a:srgbClr val="FFFF00"/>
                </a:solidFill>
              </a:rPr>
              <a:t>Wide-Complex Tachycardia</a:t>
            </a:r>
          </a:p>
          <a:p>
            <a:r>
              <a:rPr lang="en-US" sz="3300" b="1" i="1" dirty="0" smtClean="0"/>
              <a:t>Evaluation</a:t>
            </a:r>
          </a:p>
          <a:p>
            <a:r>
              <a:rPr lang="en-US" dirty="0" smtClean="0">
                <a:solidFill>
                  <a:srgbClr val="FFFF00"/>
                </a:solidFill>
              </a:rPr>
              <a:t>The first step </a:t>
            </a:r>
            <a:r>
              <a:rPr lang="en-US" dirty="0" smtClean="0"/>
              <a:t>in the management of any tachycardia is to determine if the patient’s condition is </a:t>
            </a:r>
            <a:r>
              <a:rPr lang="en-US" b="1" dirty="0" smtClean="0">
                <a:solidFill>
                  <a:srgbClr val="FFFF00"/>
                </a:solidFill>
              </a:rPr>
              <a:t>stable or unstable</a:t>
            </a:r>
            <a:r>
              <a:rPr lang="en-US" b="1" dirty="0" smtClean="0"/>
              <a:t>. </a:t>
            </a:r>
            <a:r>
              <a:rPr lang="en-US" dirty="0" smtClean="0"/>
              <a:t>An unstable patient with a wide-complex tachycardia should be presumed to have VT and </a:t>
            </a:r>
            <a:r>
              <a:rPr lang="en-US" u="sng" dirty="0" smtClean="0"/>
              <a:t>immediate </a:t>
            </a:r>
            <a:r>
              <a:rPr lang="en-US" u="sng" dirty="0" err="1" smtClean="0"/>
              <a:t>cardioversion</a:t>
            </a:r>
            <a:r>
              <a:rPr lang="en-US" u="sng" dirty="0" smtClean="0"/>
              <a:t> </a:t>
            </a:r>
            <a:r>
              <a:rPr lang="en-US" dirty="0" smtClean="0"/>
              <a:t>should be performed .</a:t>
            </a:r>
            <a:r>
              <a:rPr lang="en-US" dirty="0" err="1" smtClean="0"/>
              <a:t>Precordial</a:t>
            </a:r>
            <a:r>
              <a:rPr lang="en-US" dirty="0" smtClean="0"/>
              <a:t> thump may be considered for patients with witnessed, </a:t>
            </a:r>
            <a:r>
              <a:rPr lang="en-US" dirty="0" err="1" smtClean="0"/>
              <a:t>monitored,unstable</a:t>
            </a:r>
            <a:r>
              <a:rPr lang="en-US" dirty="0" smtClean="0"/>
              <a:t> ventricular tachycardia if a defibrillator is not immediately ready for use (Class </a:t>
            </a:r>
            <a:r>
              <a:rPr lang="en-US" dirty="0" err="1" smtClean="0"/>
              <a:t>IIb</a:t>
            </a:r>
            <a:r>
              <a:rPr lang="en-US" dirty="0" smtClean="0"/>
              <a:t>, LOE C).</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00108"/>
            <a:ext cx="8229600" cy="5309252"/>
          </a:xfrm>
        </p:spPr>
        <p:txBody>
          <a:bodyPr>
            <a:normAutofit/>
          </a:bodyPr>
          <a:lstStyle/>
          <a:p>
            <a:pPr>
              <a:buNone/>
            </a:pPr>
            <a:r>
              <a:rPr lang="en-US" dirty="0" smtClean="0"/>
              <a:t>    If the patient is </a:t>
            </a:r>
            <a:r>
              <a:rPr lang="en-US" b="1" dirty="0" smtClean="0">
                <a:solidFill>
                  <a:srgbClr val="FFFF00"/>
                </a:solidFill>
              </a:rPr>
              <a:t>stable</a:t>
            </a:r>
            <a:r>
              <a:rPr lang="en-US" dirty="0" smtClean="0"/>
              <a:t>, the </a:t>
            </a:r>
            <a:r>
              <a:rPr lang="en-US" dirty="0" smtClean="0">
                <a:solidFill>
                  <a:srgbClr val="FFFF00"/>
                </a:solidFill>
              </a:rPr>
              <a:t>second step </a:t>
            </a:r>
            <a:r>
              <a:rPr lang="en-US" dirty="0" smtClean="0"/>
              <a:t>in management is to obtain a </a:t>
            </a:r>
            <a:r>
              <a:rPr lang="en-US" b="1" u="sng" dirty="0" smtClean="0">
                <a:effectLst>
                  <a:outerShdw blurRad="38100" dist="38100" dir="2700000" algn="tl">
                    <a:srgbClr val="000000">
                      <a:alpha val="43137"/>
                    </a:srgbClr>
                  </a:outerShdw>
                </a:effectLst>
              </a:rPr>
              <a:t>12-lead ECG</a:t>
            </a:r>
            <a:r>
              <a:rPr lang="en-US" dirty="0" smtClean="0"/>
              <a:t> to evaluate the rhythm. At this point the provider should consider the need to obtain expert consultation. If the patient becomes unstable at any time, proceed with synchronized </a:t>
            </a:r>
            <a:r>
              <a:rPr lang="en-US" dirty="0" err="1" smtClean="0">
                <a:solidFill>
                  <a:srgbClr val="FFFF00"/>
                </a:solidFill>
              </a:rPr>
              <a:t>cardioversion</a:t>
            </a:r>
            <a:r>
              <a:rPr lang="en-US" dirty="0" smtClean="0"/>
              <a:t> or unsynchronized defibrillation should the arrhythmia  deteriorate to VF or be due to a polymorphic VT.</a:t>
            </a:r>
          </a:p>
          <a:p>
            <a:pPr>
              <a:buNone/>
            </a:pPr>
            <a:endParaRPr lang="en-US"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928670"/>
            <a:ext cx="7929618" cy="4031873"/>
          </a:xfrm>
          <a:prstGeom prst="rect">
            <a:avLst/>
          </a:prstGeom>
        </p:spPr>
        <p:txBody>
          <a:bodyPr wrap="square">
            <a:spAutoFit/>
          </a:bodyPr>
          <a:lstStyle/>
          <a:p>
            <a:pPr>
              <a:buNone/>
            </a:pPr>
            <a:r>
              <a:rPr lang="en-US" sz="3200" b="1" dirty="0" smtClean="0">
                <a:solidFill>
                  <a:srgbClr val="FFFF00"/>
                </a:solidFill>
              </a:rPr>
              <a:t>The most common forms of wide complex tachycardia are:</a:t>
            </a:r>
          </a:p>
          <a:p>
            <a:pPr>
              <a:buNone/>
            </a:pPr>
            <a:endParaRPr lang="en-US" sz="3200" b="1" dirty="0" smtClean="0">
              <a:solidFill>
                <a:srgbClr val="FFFF00"/>
              </a:solidFill>
            </a:endParaRPr>
          </a:p>
          <a:p>
            <a:pPr>
              <a:buNone/>
            </a:pPr>
            <a:r>
              <a:rPr lang="en-US" sz="3200" dirty="0" smtClean="0"/>
              <a:t>● VT or VF</a:t>
            </a:r>
          </a:p>
          <a:p>
            <a:pPr>
              <a:buNone/>
            </a:pPr>
            <a:r>
              <a:rPr lang="en-US" sz="3200" dirty="0" smtClean="0"/>
              <a:t>● SVT with aberrancy</a:t>
            </a:r>
          </a:p>
          <a:p>
            <a:pPr>
              <a:buNone/>
            </a:pPr>
            <a:r>
              <a:rPr lang="en-US" sz="3200" dirty="0" smtClean="0"/>
              <a:t>● Pre-excited </a:t>
            </a:r>
            <a:r>
              <a:rPr lang="en-US" sz="3200" dirty="0" err="1" smtClean="0"/>
              <a:t>tachycardias</a:t>
            </a:r>
            <a:r>
              <a:rPr lang="en-US" sz="3200" dirty="0" smtClean="0"/>
              <a:t> (associated   with or </a:t>
            </a:r>
            <a:r>
              <a:rPr lang="en-US" sz="3200" dirty="0" err="1" smtClean="0"/>
              <a:t>mediatedby</a:t>
            </a:r>
            <a:r>
              <a:rPr lang="en-US" sz="3200" dirty="0" smtClean="0"/>
              <a:t> an accessory pathway)</a:t>
            </a:r>
          </a:p>
          <a:p>
            <a:pPr>
              <a:buNone/>
            </a:pPr>
            <a:r>
              <a:rPr lang="en-US" sz="3200" dirty="0" smtClean="0"/>
              <a:t>● Ventricular paced rhythms</a:t>
            </a:r>
            <a:endParaRPr lang="en-US" sz="32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00108"/>
            <a:ext cx="8229600" cy="5309252"/>
          </a:xfrm>
        </p:spPr>
        <p:txBody>
          <a:bodyPr>
            <a:normAutofit/>
          </a:bodyPr>
          <a:lstStyle/>
          <a:p>
            <a:pPr>
              <a:buNone/>
            </a:pPr>
            <a:r>
              <a:rPr lang="en-US" b="1" i="1" dirty="0" smtClean="0"/>
              <a:t>The</a:t>
            </a:r>
            <a:r>
              <a:rPr lang="en-US" i="1" dirty="0" smtClean="0"/>
              <a:t> </a:t>
            </a:r>
            <a:r>
              <a:rPr lang="en-US" b="1" i="1" dirty="0" smtClean="0"/>
              <a:t>third step </a:t>
            </a:r>
            <a:r>
              <a:rPr lang="en-US" i="1" dirty="0" smtClean="0"/>
              <a:t>in management of a tachycardia is to</a:t>
            </a:r>
          </a:p>
          <a:p>
            <a:pPr>
              <a:buNone/>
            </a:pPr>
            <a:r>
              <a:rPr lang="en-US" i="1" dirty="0" smtClean="0"/>
              <a:t>     determine if the rhythm is </a:t>
            </a:r>
            <a:r>
              <a:rPr lang="en-US" b="1" i="1" dirty="0" smtClean="0">
                <a:solidFill>
                  <a:srgbClr val="FFFF00"/>
                </a:solidFill>
              </a:rPr>
              <a:t>regular or irregular</a:t>
            </a:r>
            <a:r>
              <a:rPr lang="en-US" i="1" dirty="0" smtClean="0"/>
              <a:t>. A regular wide-complex tachycardia is likely to be VT or SVT with aberrancy. An </a:t>
            </a:r>
            <a:r>
              <a:rPr lang="en-US" i="1" dirty="0" smtClean="0">
                <a:solidFill>
                  <a:srgbClr val="FFFF00"/>
                </a:solidFill>
              </a:rPr>
              <a:t>irregular wide-complex tachycardia</a:t>
            </a:r>
            <a:r>
              <a:rPr lang="en-US" i="1" dirty="0" smtClean="0"/>
              <a:t> may be </a:t>
            </a:r>
            <a:r>
              <a:rPr lang="en-US" i="1" u="sng" dirty="0" err="1" smtClean="0">
                <a:solidFill>
                  <a:srgbClr val="FFFF00"/>
                </a:solidFill>
              </a:rPr>
              <a:t>atrial</a:t>
            </a:r>
            <a:r>
              <a:rPr lang="en-US" i="1" u="sng" dirty="0" smtClean="0">
                <a:solidFill>
                  <a:srgbClr val="FFFF00"/>
                </a:solidFill>
              </a:rPr>
              <a:t> fibrillation with aberrancy</a:t>
            </a:r>
            <a:r>
              <a:rPr lang="en-US" i="1" dirty="0" smtClean="0"/>
              <a:t>, </a:t>
            </a:r>
            <a:r>
              <a:rPr lang="en-US" i="1" u="sng" dirty="0" smtClean="0">
                <a:solidFill>
                  <a:srgbClr val="FFFF00"/>
                </a:solidFill>
              </a:rPr>
              <a:t>pre-excited </a:t>
            </a:r>
            <a:r>
              <a:rPr lang="en-US" i="1" u="sng" dirty="0" err="1" smtClean="0">
                <a:solidFill>
                  <a:srgbClr val="FFFF00"/>
                </a:solidFill>
              </a:rPr>
              <a:t>atrial</a:t>
            </a:r>
            <a:r>
              <a:rPr lang="en-US" i="1" u="sng" dirty="0" smtClean="0">
                <a:solidFill>
                  <a:srgbClr val="FFFF00"/>
                </a:solidFill>
              </a:rPr>
              <a:t> fibrillation</a:t>
            </a:r>
            <a:r>
              <a:rPr lang="en-US" i="1" dirty="0" smtClean="0"/>
              <a:t>(</a:t>
            </a:r>
            <a:r>
              <a:rPr lang="en-US" i="1" dirty="0" err="1" smtClean="0"/>
              <a:t>ie</a:t>
            </a:r>
            <a:r>
              <a:rPr lang="en-US" i="1" dirty="0" smtClean="0"/>
              <a:t>, </a:t>
            </a:r>
            <a:r>
              <a:rPr lang="en-US" i="1" dirty="0" err="1" smtClean="0"/>
              <a:t>atrial</a:t>
            </a:r>
            <a:r>
              <a:rPr lang="en-US" i="1" dirty="0" smtClean="0"/>
              <a:t> fibrillation using an accessory pathway for </a:t>
            </a:r>
            <a:r>
              <a:rPr lang="en-US" i="1" dirty="0" err="1" smtClean="0"/>
              <a:t>antegrade</a:t>
            </a:r>
            <a:r>
              <a:rPr lang="en-US" i="1" dirty="0" smtClean="0"/>
              <a:t> </a:t>
            </a:r>
            <a:r>
              <a:rPr lang="fr-FR" i="1" dirty="0" smtClean="0"/>
              <a:t>conduction), or </a:t>
            </a:r>
            <a:r>
              <a:rPr lang="fr-FR" i="1" u="sng" dirty="0" err="1" smtClean="0">
                <a:solidFill>
                  <a:srgbClr val="FFFF00"/>
                </a:solidFill>
              </a:rPr>
              <a:t>polymorphic</a:t>
            </a:r>
            <a:r>
              <a:rPr lang="fr-FR" i="1" u="sng" dirty="0" smtClean="0">
                <a:solidFill>
                  <a:srgbClr val="FFFF00"/>
                </a:solidFill>
              </a:rPr>
              <a:t> VT/torsades de pointes</a:t>
            </a:r>
            <a:r>
              <a:rPr lang="fr-FR" i="1" dirty="0" smtClean="0"/>
              <a:t>.</a:t>
            </a:r>
            <a:r>
              <a:rPr lang="en-US" i="1" dirty="0" smtClean="0"/>
              <a:t>Providers should consider the need for expert consultation when treating wide-complex </a:t>
            </a:r>
            <a:r>
              <a:rPr lang="en-US" i="1" dirty="0" err="1" smtClean="0"/>
              <a:t>tachycardias</a:t>
            </a:r>
            <a:r>
              <a:rPr lang="en-US" i="1" dirty="0" smtClean="0"/>
              <a:t>.</a:t>
            </a:r>
            <a:endParaRPr lang="en-US" i="1"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42918"/>
            <a:ext cx="8229600" cy="5483245"/>
          </a:xfrm>
        </p:spPr>
        <p:txBody>
          <a:bodyPr>
            <a:normAutofit fontScale="85000" lnSpcReduction="10000"/>
          </a:bodyPr>
          <a:lstStyle/>
          <a:p>
            <a:r>
              <a:rPr lang="en-US" sz="3100" b="1" i="1" u="sng" dirty="0" smtClean="0">
                <a:solidFill>
                  <a:srgbClr val="FFFF00"/>
                </a:solidFill>
              </a:rPr>
              <a:t>Therapy for Regular Wide-Complex </a:t>
            </a:r>
            <a:r>
              <a:rPr lang="en-US" sz="3100" b="1" i="1" u="sng" dirty="0" err="1" smtClean="0">
                <a:solidFill>
                  <a:srgbClr val="FFFF00"/>
                </a:solidFill>
              </a:rPr>
              <a:t>Tachycardias</a:t>
            </a:r>
            <a:endParaRPr lang="en-US" sz="3100" b="1" i="1" u="sng" dirty="0" smtClean="0">
              <a:solidFill>
                <a:srgbClr val="FFFF00"/>
              </a:solidFill>
            </a:endParaRPr>
          </a:p>
          <a:p>
            <a:r>
              <a:rPr lang="en-US" b="1" dirty="0" smtClean="0"/>
              <a:t>In patients with stable undifferentiated wide-QRS complex tachycardia, a reasonable approach is to try to identify the wide-complex tachycardia as SVT or VT and treat based on the algorithm for that rhythm.</a:t>
            </a:r>
          </a:p>
          <a:p>
            <a:endParaRPr lang="en-US" dirty="0" smtClean="0"/>
          </a:p>
          <a:p>
            <a:r>
              <a:rPr lang="en-US" i="1" dirty="0" smtClean="0"/>
              <a:t>If the etiology of the rhythm cannot be determined, the rate is</a:t>
            </a:r>
          </a:p>
          <a:p>
            <a:r>
              <a:rPr lang="en-US" b="1" i="1" u="sng" dirty="0" smtClean="0"/>
              <a:t>regular</a:t>
            </a:r>
            <a:r>
              <a:rPr lang="en-US" i="1" dirty="0" smtClean="0"/>
              <a:t>, and the QRS is </a:t>
            </a:r>
            <a:r>
              <a:rPr lang="en-US" b="1" i="1" u="sng" dirty="0" err="1" smtClean="0"/>
              <a:t>monomorphic</a:t>
            </a:r>
            <a:r>
              <a:rPr lang="en-US" i="1" dirty="0" smtClean="0"/>
              <a:t>, recent evidence suggests that IV adenosine is relatively safe for both treatment and diagnosis (Class </a:t>
            </a:r>
            <a:r>
              <a:rPr lang="en-US" i="1" dirty="0" err="1" smtClean="0"/>
              <a:t>IIb</a:t>
            </a:r>
            <a:r>
              <a:rPr lang="en-US" i="1" dirty="0" smtClean="0"/>
              <a:t>, LOE B). However, </a:t>
            </a:r>
            <a:r>
              <a:rPr lang="en-US" b="1" i="1" dirty="0" smtClean="0">
                <a:solidFill>
                  <a:srgbClr val="FFFF00"/>
                </a:solidFill>
              </a:rPr>
              <a:t>adenosine</a:t>
            </a:r>
            <a:r>
              <a:rPr lang="en-US" i="1" dirty="0" smtClean="0">
                <a:solidFill>
                  <a:srgbClr val="FFFF00"/>
                </a:solidFill>
              </a:rPr>
              <a:t> should not be given for </a:t>
            </a:r>
            <a:r>
              <a:rPr lang="en-US" i="1" u="sng" dirty="0" smtClean="0">
                <a:solidFill>
                  <a:srgbClr val="FFFF00"/>
                </a:solidFill>
              </a:rPr>
              <a:t>unstable</a:t>
            </a:r>
            <a:r>
              <a:rPr lang="en-US" i="1" dirty="0" smtClean="0">
                <a:solidFill>
                  <a:srgbClr val="FFFF00"/>
                </a:solidFill>
              </a:rPr>
              <a:t> or for </a:t>
            </a:r>
            <a:r>
              <a:rPr lang="en-US" i="1" u="sng" dirty="0" smtClean="0">
                <a:solidFill>
                  <a:srgbClr val="FFFF00"/>
                </a:solidFill>
              </a:rPr>
              <a:t>irregular</a:t>
            </a:r>
            <a:r>
              <a:rPr lang="en-US" i="1" dirty="0" smtClean="0">
                <a:solidFill>
                  <a:srgbClr val="FFFF00"/>
                </a:solidFill>
              </a:rPr>
              <a:t> or </a:t>
            </a:r>
            <a:r>
              <a:rPr lang="en-US" i="1" u="sng" dirty="0" smtClean="0">
                <a:solidFill>
                  <a:srgbClr val="FFFF00"/>
                </a:solidFill>
              </a:rPr>
              <a:t>polymorphic </a:t>
            </a:r>
            <a:r>
              <a:rPr lang="en-US" i="1" dirty="0" smtClean="0">
                <a:solidFill>
                  <a:srgbClr val="FFFF00"/>
                </a:solidFill>
              </a:rPr>
              <a:t>wide complex </a:t>
            </a:r>
            <a:r>
              <a:rPr lang="en-US" i="1" dirty="0" err="1" smtClean="0">
                <a:solidFill>
                  <a:srgbClr val="FFFF00"/>
                </a:solidFill>
              </a:rPr>
              <a:t>tachycardias</a:t>
            </a:r>
            <a:r>
              <a:rPr lang="en-US" i="1" dirty="0" smtClean="0">
                <a:solidFill>
                  <a:srgbClr val="FFFF00"/>
                </a:solidFill>
              </a:rPr>
              <a:t>, as it may cause degeneration of the arrhythmia to </a:t>
            </a:r>
            <a:r>
              <a:rPr lang="en-US" sz="3800" b="1" i="1" dirty="0" smtClean="0">
                <a:solidFill>
                  <a:srgbClr val="FFFF00"/>
                </a:solidFill>
              </a:rPr>
              <a:t>VF</a:t>
            </a:r>
            <a:r>
              <a:rPr lang="en-US" i="1" dirty="0" smtClean="0">
                <a:solidFill>
                  <a:srgbClr val="FFFF00"/>
                </a:solidFill>
              </a:rPr>
              <a:t> </a:t>
            </a:r>
            <a:r>
              <a:rPr lang="en-US" i="1" dirty="0" smtClean="0"/>
              <a:t>(Class III, LOE C).</a:t>
            </a:r>
            <a:endParaRPr lang="en-US" i="1"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t>Verapamil</a:t>
            </a:r>
            <a:r>
              <a:rPr lang="en-US" dirty="0" smtClean="0"/>
              <a:t> is contraindicated for wide-complex</a:t>
            </a:r>
          </a:p>
          <a:p>
            <a:r>
              <a:rPr lang="en-US" dirty="0" err="1" smtClean="0"/>
              <a:t>tachycardias</a:t>
            </a:r>
            <a:r>
              <a:rPr lang="en-US" dirty="0" smtClean="0"/>
              <a:t> unless known to be of </a:t>
            </a:r>
            <a:r>
              <a:rPr lang="en-US" dirty="0" err="1" smtClean="0"/>
              <a:t>supraventricular</a:t>
            </a:r>
            <a:r>
              <a:rPr lang="en-US" dirty="0" smtClean="0"/>
              <a:t> origin (Class III, LOE B). </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00098" y="1357298"/>
            <a:ext cx="10144196" cy="5500702"/>
          </a:xfrm>
        </p:spPr>
        <p:txBody>
          <a:bodyPr>
            <a:noAutofit/>
          </a:bodyPr>
          <a:lstStyle/>
          <a:p>
            <a:r>
              <a:rPr lang="en-US" sz="2400" b="1" dirty="0" smtClean="0"/>
              <a:t>For patients who are </a:t>
            </a:r>
            <a:r>
              <a:rPr lang="en-US" sz="2400" b="1" dirty="0" smtClean="0">
                <a:solidFill>
                  <a:srgbClr val="FFFF00"/>
                </a:solidFill>
              </a:rPr>
              <a:t>stable</a:t>
            </a:r>
            <a:r>
              <a:rPr lang="en-US" sz="2400" b="1" dirty="0" smtClean="0"/>
              <a:t> with likely VT, </a:t>
            </a:r>
            <a:r>
              <a:rPr lang="en-US" sz="2400" b="1" u="sng" dirty="0" smtClean="0"/>
              <a:t>IV </a:t>
            </a:r>
            <a:r>
              <a:rPr lang="en-US" sz="2400" b="1" u="sng" dirty="0" err="1" smtClean="0"/>
              <a:t>antiarrhythmic</a:t>
            </a:r>
            <a:endParaRPr lang="en-US" sz="2400" b="1" u="sng" dirty="0" smtClean="0"/>
          </a:p>
          <a:p>
            <a:r>
              <a:rPr lang="en-US" sz="2400" b="1" u="sng" dirty="0" smtClean="0"/>
              <a:t>drugs </a:t>
            </a:r>
            <a:r>
              <a:rPr lang="en-US" sz="2400" b="1" dirty="0" smtClean="0"/>
              <a:t>or </a:t>
            </a:r>
            <a:r>
              <a:rPr lang="en-US" sz="2400" b="1" u="sng" dirty="0" smtClean="0"/>
              <a:t>elective </a:t>
            </a:r>
            <a:r>
              <a:rPr lang="en-US" sz="2400" b="1" u="sng" dirty="0" err="1" smtClean="0"/>
              <a:t>cardioversion</a:t>
            </a:r>
            <a:r>
              <a:rPr lang="en-US" sz="2400" b="1" u="sng" dirty="0" smtClean="0"/>
              <a:t> </a:t>
            </a:r>
            <a:r>
              <a:rPr lang="en-US" sz="2400" b="1" dirty="0" smtClean="0"/>
              <a:t>is the preferred treatment strategy.</a:t>
            </a:r>
          </a:p>
          <a:p>
            <a:r>
              <a:rPr lang="en-US" sz="2400" b="1" dirty="0" smtClean="0"/>
              <a:t>If IV </a:t>
            </a:r>
            <a:r>
              <a:rPr lang="en-US" sz="2400" b="1" dirty="0" err="1" smtClean="0"/>
              <a:t>antiarrhythmics</a:t>
            </a:r>
            <a:r>
              <a:rPr lang="en-US" sz="2400" b="1" dirty="0" smtClean="0"/>
              <a:t> are administered, </a:t>
            </a:r>
            <a:r>
              <a:rPr lang="en-US" sz="2400" b="1" dirty="0" err="1" smtClean="0">
                <a:solidFill>
                  <a:srgbClr val="FFFF00"/>
                </a:solidFill>
              </a:rPr>
              <a:t>procainamide</a:t>
            </a:r>
            <a:r>
              <a:rPr lang="en-US" sz="2400" b="1" dirty="0" smtClean="0"/>
              <a:t> (Class</a:t>
            </a:r>
          </a:p>
          <a:p>
            <a:r>
              <a:rPr lang="en-US" sz="2400" b="1" dirty="0" err="1" smtClean="0"/>
              <a:t>IIa</a:t>
            </a:r>
            <a:r>
              <a:rPr lang="en-US" sz="2400" b="1" dirty="0" smtClean="0"/>
              <a:t>, LOE B), </a:t>
            </a:r>
            <a:r>
              <a:rPr lang="en-US" sz="2400" b="1" dirty="0" err="1" smtClean="0">
                <a:solidFill>
                  <a:srgbClr val="FFFF00"/>
                </a:solidFill>
              </a:rPr>
              <a:t>amiodarone</a:t>
            </a:r>
            <a:r>
              <a:rPr lang="en-US" sz="2400" b="1" dirty="0" smtClean="0"/>
              <a:t> (Class </a:t>
            </a:r>
            <a:r>
              <a:rPr lang="en-US" sz="2400" b="1" dirty="0" err="1" smtClean="0"/>
              <a:t>IIb</a:t>
            </a:r>
            <a:r>
              <a:rPr lang="en-US" sz="2400" b="1" dirty="0" smtClean="0"/>
              <a:t>, LOE B), or </a:t>
            </a:r>
            <a:r>
              <a:rPr lang="en-US" sz="2400" b="1" dirty="0" err="1" smtClean="0">
                <a:solidFill>
                  <a:srgbClr val="FFFF00"/>
                </a:solidFill>
              </a:rPr>
              <a:t>sotalol</a:t>
            </a:r>
            <a:r>
              <a:rPr lang="en-US" sz="2400" b="1" dirty="0" smtClean="0">
                <a:solidFill>
                  <a:srgbClr val="FFFF00"/>
                </a:solidFill>
              </a:rPr>
              <a:t> </a:t>
            </a:r>
            <a:r>
              <a:rPr lang="en-US" sz="2400" b="1" dirty="0" smtClean="0"/>
              <a:t>(Class</a:t>
            </a:r>
          </a:p>
          <a:p>
            <a:r>
              <a:rPr lang="en-US" sz="2400" b="1" dirty="0" err="1" smtClean="0"/>
              <a:t>IIb</a:t>
            </a:r>
            <a:r>
              <a:rPr lang="en-US" sz="2400" b="1" dirty="0" smtClean="0"/>
              <a:t>, LOE B) can be considered. </a:t>
            </a:r>
            <a:r>
              <a:rPr lang="en-US" sz="2400" b="1" u="sng" dirty="0" err="1" smtClean="0"/>
              <a:t>Procainamide</a:t>
            </a:r>
            <a:r>
              <a:rPr lang="en-US" sz="2400" b="1" u="sng" dirty="0" smtClean="0"/>
              <a:t> and </a:t>
            </a:r>
            <a:r>
              <a:rPr lang="en-US" sz="2400" b="1" u="sng" dirty="0" err="1" smtClean="0"/>
              <a:t>sotalol</a:t>
            </a:r>
            <a:r>
              <a:rPr lang="en-US" sz="2400" b="1" u="sng" dirty="0" smtClean="0"/>
              <a:t> </a:t>
            </a:r>
            <a:r>
              <a:rPr lang="en-US" sz="2400" b="1" dirty="0" smtClean="0"/>
              <a:t>should</a:t>
            </a:r>
          </a:p>
          <a:p>
            <a:r>
              <a:rPr lang="en-US" sz="2400" b="1" dirty="0" smtClean="0"/>
              <a:t>be avoided in patients with </a:t>
            </a:r>
            <a:r>
              <a:rPr lang="en-US" sz="2400" b="1" u="sng" dirty="0" smtClean="0"/>
              <a:t>prolonged QT</a:t>
            </a:r>
            <a:r>
              <a:rPr lang="en-US" sz="2400" b="1" dirty="0" smtClean="0"/>
              <a:t>. If one of these</a:t>
            </a:r>
          </a:p>
          <a:p>
            <a:r>
              <a:rPr lang="en-US" sz="2400" b="1" dirty="0" err="1" smtClean="0"/>
              <a:t>antiarrhythmic</a:t>
            </a:r>
            <a:r>
              <a:rPr lang="en-US" sz="2400" b="1" dirty="0" smtClean="0"/>
              <a:t> agents is given, a second agent should not be</a:t>
            </a:r>
          </a:p>
          <a:p>
            <a:r>
              <a:rPr lang="en-US" sz="2400" b="1" dirty="0" smtClean="0"/>
              <a:t>given without expert consultation (Class III, LOE B). </a:t>
            </a:r>
            <a:r>
              <a:rPr lang="en-US" sz="2400" b="1" dirty="0" smtClean="0">
                <a:solidFill>
                  <a:srgbClr val="FFFF00"/>
                </a:solidFill>
              </a:rPr>
              <a:t>If </a:t>
            </a:r>
            <a:r>
              <a:rPr lang="en-US" sz="2400" b="1" dirty="0" err="1" smtClean="0">
                <a:solidFill>
                  <a:srgbClr val="FFFF00"/>
                </a:solidFill>
              </a:rPr>
              <a:t>antiarrhythmic</a:t>
            </a:r>
            <a:r>
              <a:rPr lang="en-US" sz="2400" b="1" dirty="0" smtClean="0">
                <a:solidFill>
                  <a:srgbClr val="FFFF00"/>
                </a:solidFill>
              </a:rPr>
              <a:t> therapy is unsuccessful, </a:t>
            </a:r>
            <a:r>
              <a:rPr lang="en-US" sz="2400" b="1" dirty="0" err="1" smtClean="0">
                <a:solidFill>
                  <a:srgbClr val="FFFF00"/>
                </a:solidFill>
              </a:rPr>
              <a:t>cardioversion</a:t>
            </a:r>
            <a:r>
              <a:rPr lang="en-US" sz="2400" b="1" dirty="0" smtClean="0">
                <a:solidFill>
                  <a:srgbClr val="FFFF00"/>
                </a:solidFill>
              </a:rPr>
              <a:t> or expert consultation</a:t>
            </a:r>
            <a:r>
              <a:rPr lang="en-US" sz="2400" b="1" dirty="0" smtClean="0"/>
              <a:t> should be considered (Class </a:t>
            </a:r>
            <a:r>
              <a:rPr lang="en-US" sz="2400" b="1" dirty="0" err="1" smtClean="0"/>
              <a:t>IIa</a:t>
            </a:r>
            <a:r>
              <a:rPr lang="en-US" sz="2400" b="1" dirty="0" smtClean="0"/>
              <a:t>, LOE C).</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rgbClr val="000000"/>
      </a:dk1>
      <a:lt1>
        <a:srgbClr val="FFFFFF"/>
      </a:lt1>
      <a:dk2>
        <a:srgbClr val="1E1EFF"/>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2227</TotalTime>
  <Words>7936</Words>
  <Application>Microsoft Office PowerPoint</Application>
  <PresentationFormat>On-screen Show (4:3)</PresentationFormat>
  <Paragraphs>614</Paragraphs>
  <Slides>148</Slides>
  <Notes>148</Notes>
  <HiddenSlides>0</HiddenSlides>
  <MMClips>0</MMClips>
  <ScaleCrop>false</ScaleCrop>
  <HeadingPairs>
    <vt:vector size="4" baseType="variant">
      <vt:variant>
        <vt:lpstr>Theme</vt:lpstr>
      </vt:variant>
      <vt:variant>
        <vt:i4>1</vt:i4>
      </vt:variant>
      <vt:variant>
        <vt:lpstr>Slide Titles</vt:lpstr>
      </vt:variant>
      <vt:variant>
        <vt:i4>148</vt:i4>
      </vt:variant>
    </vt:vector>
  </HeadingPairs>
  <TitlesOfParts>
    <vt:vector size="149" baseType="lpstr">
      <vt:lpstr>Apex</vt:lpstr>
      <vt:lpstr> Electrical Therapies</vt:lpstr>
      <vt:lpstr>Slide 2</vt:lpstr>
      <vt:lpstr>Slide 3</vt:lpstr>
      <vt:lpstr>Slide 4</vt:lpstr>
      <vt:lpstr>Slide 5</vt:lpstr>
      <vt:lpstr>Slide 6</vt:lpstr>
      <vt:lpstr>Slide 7</vt:lpstr>
      <vt:lpstr>Slide 8</vt:lpstr>
      <vt:lpstr>Slide 9</vt:lpstr>
      <vt:lpstr>Two critical questions about integration of CPR with defibrillation</vt:lpstr>
      <vt:lpstr>Slide 11</vt:lpstr>
      <vt:lpstr>Slide 12</vt:lpstr>
      <vt:lpstr>1-Shock Protocol Versus 3-Shock Sequence</vt:lpstr>
      <vt:lpstr>Slide 14</vt:lpstr>
      <vt:lpstr>Slide 15</vt:lpstr>
      <vt:lpstr>Slide 16</vt:lpstr>
      <vt:lpstr>Slide 17</vt:lpstr>
      <vt:lpstr>Slide 18</vt:lpstr>
      <vt:lpstr>Slide 19</vt:lpstr>
      <vt:lpstr>In-Hospital Use of AEDs</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Management of Cardiac Arrest</vt:lpstr>
      <vt:lpstr>Slide 39</vt:lpstr>
      <vt:lpstr>Slide 40</vt:lpstr>
      <vt:lpstr>Slide 41</vt:lpstr>
      <vt:lpstr>Treatable Causes of Cardiac Arrest: The H’s and T’s</vt:lpstr>
      <vt:lpstr>Slide 43</vt:lpstr>
      <vt:lpstr>Slide 44</vt:lpstr>
      <vt:lpstr>Slide 45</vt:lpstr>
      <vt:lpstr>Slide 46</vt:lpstr>
      <vt:lpstr>Slide 47</vt:lpstr>
      <vt:lpstr>Slide 48</vt:lpstr>
      <vt:lpstr>Slide 49</vt:lpstr>
      <vt:lpstr>Slide 50</vt:lpstr>
      <vt:lpstr>Monitoring During CPR</vt:lpstr>
      <vt:lpstr>Slide 52</vt:lpstr>
      <vt:lpstr>Slide 53</vt:lpstr>
      <vt:lpstr>Slide 54</vt:lpstr>
      <vt:lpstr>Slide 55</vt:lpstr>
      <vt:lpstr>Slide 56</vt:lpstr>
      <vt:lpstr>Medications for Arrest Rhythms </vt:lpstr>
      <vt:lpstr>Slide 58</vt:lpstr>
      <vt:lpstr>Slide 59</vt:lpstr>
      <vt:lpstr>Slide 60</vt:lpstr>
      <vt:lpstr>Slide 61</vt:lpstr>
      <vt:lpstr>Slide 62</vt:lpstr>
      <vt:lpstr>Slide 63</vt:lpstr>
      <vt:lpstr>Slide 64</vt:lpstr>
      <vt:lpstr>Slide 65</vt:lpstr>
      <vt:lpstr>Magnesium Sulfate</vt:lpstr>
      <vt:lpstr>Slide 67</vt:lpstr>
      <vt:lpstr>Slide 68</vt:lpstr>
      <vt:lpstr>Slide 69</vt:lpstr>
      <vt:lpstr>Management of Symptomatic Bradycardia and Tachycardia</vt:lpstr>
      <vt:lpstr>Slide 71</vt:lpstr>
      <vt:lpstr>Slide 72</vt:lpstr>
      <vt:lpstr>Slide 73</vt:lpstr>
      <vt:lpstr>Slide 74</vt:lpstr>
      <vt:lpstr>Slide 75</vt:lpstr>
      <vt:lpstr>Slide 76</vt:lpstr>
      <vt:lpstr>Classification of Tachyarrhythmias </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 </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user</cp:lastModifiedBy>
  <cp:revision>258</cp:revision>
  <dcterms:created xsi:type="dcterms:W3CDTF">2012-11-25T07:38:51Z</dcterms:created>
  <dcterms:modified xsi:type="dcterms:W3CDTF">2017-07-31T07:32:14Z</dcterms:modified>
</cp:coreProperties>
</file>