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slides/slide99.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Layouts/slideLayout7.xml" ContentType="application/vnd.openxmlformats-officedocument.presentationml.slideLayout+xml"/>
  <Default Extension="png" ContentType="image/png"/>
  <Override PartName="/ppt/diagrams/drawing3.xml" ContentType="application/vnd.ms-office.drawingml.diagramDrawing+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rawing8.xml" ContentType="application/vnd.ms-office.drawingml.diagramDrawing+xml"/>
  <Override PartName="/ppt/slides/slide89.xml" ContentType="application/vnd.openxmlformats-officedocument.presentationml.slide+xml"/>
  <Override PartName="/ppt/slides/slide108.xml" ContentType="application/vnd.openxmlformats-officedocument.presentationml.slid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slides/slide79.xml" ContentType="application/vnd.openxmlformats-officedocument.presentationml.slide+xml"/>
  <Override PartName="/ppt/diagrams/colors6.xml" ContentType="application/vnd.openxmlformats-officedocument.drawingml.diagramColors+xml"/>
  <Override PartName="/ppt/diagrams/quickStyle9.xml" ContentType="application/vnd.openxmlformats-officedocument.drawingml.diagramStyl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slides/slide20.xml" ContentType="application/vnd.openxmlformats-officedocument.presentationml.slide+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slides/slide98.xml" ContentType="application/vnd.openxmlformats-officedocument.presentationml.slide+xml"/>
  <Override PartName="/ppt/diagrams/drawing6.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0"/>
  </p:notesMasterIdLst>
  <p:sldIdLst>
    <p:sldId id="392" r:id="rId2"/>
    <p:sldId id="393" r:id="rId3"/>
    <p:sldId id="256" r:id="rId4"/>
    <p:sldId id="257" r:id="rId5"/>
    <p:sldId id="258" r:id="rId6"/>
    <p:sldId id="259" r:id="rId7"/>
    <p:sldId id="368" r:id="rId8"/>
    <p:sldId id="261" r:id="rId9"/>
    <p:sldId id="262" r:id="rId10"/>
    <p:sldId id="263" r:id="rId11"/>
    <p:sldId id="369" r:id="rId12"/>
    <p:sldId id="371" r:id="rId13"/>
    <p:sldId id="264" r:id="rId14"/>
    <p:sldId id="265" r:id="rId15"/>
    <p:sldId id="266" r:id="rId16"/>
    <p:sldId id="267" r:id="rId17"/>
    <p:sldId id="354" r:id="rId18"/>
    <p:sldId id="268" r:id="rId19"/>
    <p:sldId id="298" r:id="rId20"/>
    <p:sldId id="364" r:id="rId21"/>
    <p:sldId id="299" r:id="rId22"/>
    <p:sldId id="300" r:id="rId23"/>
    <p:sldId id="301" r:id="rId24"/>
    <p:sldId id="372" r:id="rId25"/>
    <p:sldId id="346" r:id="rId26"/>
    <p:sldId id="302" r:id="rId27"/>
    <p:sldId id="373" r:id="rId28"/>
    <p:sldId id="303" r:id="rId29"/>
    <p:sldId id="304" r:id="rId30"/>
    <p:sldId id="305" r:id="rId31"/>
    <p:sldId id="269" r:id="rId32"/>
    <p:sldId id="270" r:id="rId33"/>
    <p:sldId id="374" r:id="rId34"/>
    <p:sldId id="273" r:id="rId35"/>
    <p:sldId id="349" r:id="rId36"/>
    <p:sldId id="274" r:id="rId37"/>
    <p:sldId id="350" r:id="rId38"/>
    <p:sldId id="275" r:id="rId39"/>
    <p:sldId id="276" r:id="rId40"/>
    <p:sldId id="375" r:id="rId41"/>
    <p:sldId id="277" r:id="rId42"/>
    <p:sldId id="278" r:id="rId43"/>
    <p:sldId id="376" r:id="rId44"/>
    <p:sldId id="377" r:id="rId45"/>
    <p:sldId id="292" r:id="rId46"/>
    <p:sldId id="381" r:id="rId47"/>
    <p:sldId id="308" r:id="rId48"/>
    <p:sldId id="358" r:id="rId49"/>
    <p:sldId id="311" r:id="rId50"/>
    <p:sldId id="361" r:id="rId51"/>
    <p:sldId id="312" r:id="rId52"/>
    <p:sldId id="313" r:id="rId53"/>
    <p:sldId id="314" r:id="rId54"/>
    <p:sldId id="316" r:id="rId55"/>
    <p:sldId id="382" r:id="rId56"/>
    <p:sldId id="317" r:id="rId57"/>
    <p:sldId id="360" r:id="rId58"/>
    <p:sldId id="318" r:id="rId59"/>
    <p:sldId id="319" r:id="rId60"/>
    <p:sldId id="320" r:id="rId61"/>
    <p:sldId id="321" r:id="rId62"/>
    <p:sldId id="352" r:id="rId63"/>
    <p:sldId id="322" r:id="rId64"/>
    <p:sldId id="325" r:id="rId65"/>
    <p:sldId id="327" r:id="rId66"/>
    <p:sldId id="328" r:id="rId67"/>
    <p:sldId id="329" r:id="rId68"/>
    <p:sldId id="394" r:id="rId69"/>
    <p:sldId id="395" r:id="rId70"/>
    <p:sldId id="396" r:id="rId71"/>
    <p:sldId id="397" r:id="rId72"/>
    <p:sldId id="398" r:id="rId73"/>
    <p:sldId id="399" r:id="rId74"/>
    <p:sldId id="400" r:id="rId75"/>
    <p:sldId id="401" r:id="rId76"/>
    <p:sldId id="402" r:id="rId77"/>
    <p:sldId id="403" r:id="rId78"/>
    <p:sldId id="404" r:id="rId79"/>
    <p:sldId id="405" r:id="rId80"/>
    <p:sldId id="406" r:id="rId81"/>
    <p:sldId id="407" r:id="rId82"/>
    <p:sldId id="408" r:id="rId83"/>
    <p:sldId id="409" r:id="rId84"/>
    <p:sldId id="410" r:id="rId85"/>
    <p:sldId id="411" r:id="rId86"/>
    <p:sldId id="412" r:id="rId87"/>
    <p:sldId id="413" r:id="rId88"/>
    <p:sldId id="330" r:id="rId89"/>
    <p:sldId id="331" r:id="rId90"/>
    <p:sldId id="332" r:id="rId91"/>
    <p:sldId id="333" r:id="rId92"/>
    <p:sldId id="334" r:id="rId93"/>
    <p:sldId id="335" r:id="rId94"/>
    <p:sldId id="336" r:id="rId95"/>
    <p:sldId id="337" r:id="rId96"/>
    <p:sldId id="338" r:id="rId97"/>
    <p:sldId id="353" r:id="rId98"/>
    <p:sldId id="388" r:id="rId99"/>
    <p:sldId id="339" r:id="rId100"/>
    <p:sldId id="340" r:id="rId101"/>
    <p:sldId id="384" r:id="rId102"/>
    <p:sldId id="385" r:id="rId103"/>
    <p:sldId id="386" r:id="rId104"/>
    <p:sldId id="342" r:id="rId105"/>
    <p:sldId id="387" r:id="rId106"/>
    <p:sldId id="343" r:id="rId107"/>
    <p:sldId id="344" r:id="rId108"/>
    <p:sldId id="391" r:id="rId10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FF"/>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115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984F1F-D673-4BA3-98B0-9895A908401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6E044613-FA0D-42CD-AF90-7BF6CC8C1B79}">
      <dgm:prSet/>
      <dgm:spPr>
        <a:solidFill>
          <a:srgbClr val="FFFF66"/>
        </a:solidFill>
      </dgm:spPr>
      <dgm:t>
        <a:bodyPr/>
        <a:lstStyle/>
        <a:p>
          <a:r>
            <a:rPr lang="en-US" dirty="0" smtClean="0">
              <a:solidFill>
                <a:schemeClr val="bg1">
                  <a:lumMod val="75000"/>
                </a:schemeClr>
              </a:solidFill>
            </a:rPr>
            <a:t>diabetes</a:t>
          </a:r>
          <a:endParaRPr lang="en-US" dirty="0">
            <a:solidFill>
              <a:schemeClr val="bg1">
                <a:lumMod val="75000"/>
              </a:schemeClr>
            </a:solidFill>
          </a:endParaRPr>
        </a:p>
      </dgm:t>
    </dgm:pt>
    <dgm:pt modelId="{B3A8782E-D321-45A2-AAF3-152FED6215AD}" type="parTrans" cxnId="{C5E4F86F-481F-4E91-B3FC-226BAF6C2B79}">
      <dgm:prSet/>
      <dgm:spPr/>
      <dgm:t>
        <a:bodyPr/>
        <a:lstStyle/>
        <a:p>
          <a:endParaRPr lang="en-US"/>
        </a:p>
      </dgm:t>
    </dgm:pt>
    <dgm:pt modelId="{8803F587-ACBE-4881-BD2F-C5F88D992240}" type="sibTrans" cxnId="{C5E4F86F-481F-4E91-B3FC-226BAF6C2B79}">
      <dgm:prSet/>
      <dgm:spPr/>
      <dgm:t>
        <a:bodyPr/>
        <a:lstStyle/>
        <a:p>
          <a:endParaRPr lang="en-US"/>
        </a:p>
      </dgm:t>
    </dgm:pt>
    <dgm:pt modelId="{8BD6F1BD-9148-40F9-BD2F-B2D4D7F0FFA7}">
      <dgm:prSet/>
      <dgm:spPr>
        <a:solidFill>
          <a:srgbClr val="FFFF99"/>
        </a:solidFill>
      </dgm:spPr>
      <dgm:t>
        <a:bodyPr/>
        <a:lstStyle/>
        <a:p>
          <a:r>
            <a:rPr lang="en-US" dirty="0" smtClean="0">
              <a:solidFill>
                <a:schemeClr val="bg1">
                  <a:lumMod val="75000"/>
                </a:schemeClr>
              </a:solidFill>
            </a:rPr>
            <a:t>low serum HDL cholesterol</a:t>
          </a:r>
          <a:endParaRPr lang="en-US" dirty="0">
            <a:solidFill>
              <a:schemeClr val="bg1">
                <a:lumMod val="75000"/>
              </a:schemeClr>
            </a:solidFill>
          </a:endParaRPr>
        </a:p>
      </dgm:t>
    </dgm:pt>
    <dgm:pt modelId="{17C3677A-0942-4785-8F0B-B3CDE0A38337}" type="parTrans" cxnId="{064FF14A-5CB7-4D4F-875F-8FA68C992911}">
      <dgm:prSet/>
      <dgm:spPr/>
      <dgm:t>
        <a:bodyPr/>
        <a:lstStyle/>
        <a:p>
          <a:endParaRPr lang="en-US"/>
        </a:p>
      </dgm:t>
    </dgm:pt>
    <dgm:pt modelId="{F5B2C263-D816-48E8-9FC0-DA003E634A29}" type="sibTrans" cxnId="{064FF14A-5CB7-4D4F-875F-8FA68C992911}">
      <dgm:prSet/>
      <dgm:spPr/>
      <dgm:t>
        <a:bodyPr/>
        <a:lstStyle/>
        <a:p>
          <a:endParaRPr lang="en-US"/>
        </a:p>
      </dgm:t>
    </dgm:pt>
    <dgm:pt modelId="{2B06DF21-0D22-4972-A5E7-A6D393C61C29}">
      <dgm:prSet/>
      <dgm:spPr>
        <a:solidFill>
          <a:srgbClr val="FFFF99"/>
        </a:solidFill>
      </dgm:spPr>
      <dgm:t>
        <a:bodyPr/>
        <a:lstStyle/>
        <a:p>
          <a:r>
            <a:rPr lang="en-US" dirty="0" smtClean="0">
              <a:solidFill>
                <a:schemeClr val="bg1">
                  <a:lumMod val="75000"/>
                </a:schemeClr>
              </a:solidFill>
            </a:rPr>
            <a:t>hypertension</a:t>
          </a:r>
          <a:endParaRPr lang="en-US" dirty="0">
            <a:solidFill>
              <a:schemeClr val="bg1">
                <a:lumMod val="75000"/>
              </a:schemeClr>
            </a:solidFill>
          </a:endParaRPr>
        </a:p>
      </dgm:t>
    </dgm:pt>
    <dgm:pt modelId="{34002BB0-C486-4BD1-B845-8F0B7D65F5AA}" type="parTrans" cxnId="{AB861978-371C-480B-B0F5-D93E8758F86A}">
      <dgm:prSet/>
      <dgm:spPr/>
      <dgm:t>
        <a:bodyPr/>
        <a:lstStyle/>
        <a:p>
          <a:endParaRPr lang="en-US"/>
        </a:p>
      </dgm:t>
    </dgm:pt>
    <dgm:pt modelId="{DB2BE3AE-3F7B-47DE-B2F6-1A19128AA173}" type="sibTrans" cxnId="{AB861978-371C-480B-B0F5-D93E8758F86A}">
      <dgm:prSet/>
      <dgm:spPr/>
      <dgm:t>
        <a:bodyPr/>
        <a:lstStyle/>
        <a:p>
          <a:endParaRPr lang="en-US"/>
        </a:p>
      </dgm:t>
    </dgm:pt>
    <dgm:pt modelId="{E0CDA9FE-0590-4D01-8EDE-D7579FFD7301}">
      <dgm:prSet/>
      <dgm:spPr/>
      <dgm:t>
        <a:bodyPr/>
        <a:lstStyle/>
        <a:p>
          <a:r>
            <a:rPr lang="en-US" smtClean="0">
              <a:solidFill>
                <a:schemeClr val="tx1"/>
              </a:solidFill>
            </a:rPr>
            <a:t>left ventricular hypertrophy </a:t>
          </a:r>
          <a:endParaRPr lang="en-US"/>
        </a:p>
      </dgm:t>
    </dgm:pt>
    <dgm:pt modelId="{C7766446-4BD1-4922-A261-68FDE5EDEAF3}" type="parTrans" cxnId="{30186A2F-C429-4A77-8298-55F0FBC0DE46}">
      <dgm:prSet/>
      <dgm:spPr/>
      <dgm:t>
        <a:bodyPr/>
        <a:lstStyle/>
        <a:p>
          <a:endParaRPr lang="en-US"/>
        </a:p>
      </dgm:t>
    </dgm:pt>
    <dgm:pt modelId="{15B0DB4C-617C-492C-8A6C-AED3BC082C71}" type="sibTrans" cxnId="{30186A2F-C429-4A77-8298-55F0FBC0DE46}">
      <dgm:prSet/>
      <dgm:spPr/>
      <dgm:t>
        <a:bodyPr/>
        <a:lstStyle/>
        <a:p>
          <a:endParaRPr lang="en-US"/>
        </a:p>
      </dgm:t>
    </dgm:pt>
    <dgm:pt modelId="{DE64978E-A166-431C-9EDD-7998A431D71A}">
      <dgm:prSet/>
      <dgm:spPr/>
      <dgm:t>
        <a:bodyPr/>
        <a:lstStyle/>
        <a:p>
          <a:r>
            <a:rPr lang="en-US" smtClean="0">
              <a:solidFill>
                <a:schemeClr val="tx1"/>
              </a:solidFill>
            </a:rPr>
            <a:t>increased age</a:t>
          </a:r>
          <a:endParaRPr lang="en-US"/>
        </a:p>
      </dgm:t>
    </dgm:pt>
    <dgm:pt modelId="{48C43000-03C5-41D3-A68F-D838BE6FFE3E}" type="parTrans" cxnId="{E9225626-3481-4985-BB05-0DD0AAB7F9CF}">
      <dgm:prSet/>
      <dgm:spPr/>
      <dgm:t>
        <a:bodyPr/>
        <a:lstStyle/>
        <a:p>
          <a:endParaRPr lang="en-US"/>
        </a:p>
      </dgm:t>
    </dgm:pt>
    <dgm:pt modelId="{1FE4B95C-1A14-42B1-BCC9-C7A63F4FB9A4}" type="sibTrans" cxnId="{E9225626-3481-4985-BB05-0DD0AAB7F9CF}">
      <dgm:prSet/>
      <dgm:spPr/>
      <dgm:t>
        <a:bodyPr/>
        <a:lstStyle/>
        <a:p>
          <a:endParaRPr lang="en-US"/>
        </a:p>
      </dgm:t>
    </dgm:pt>
    <dgm:pt modelId="{B57E3A95-AEF2-4DEC-A67E-28B736C244B0}" type="pres">
      <dgm:prSet presAssocID="{0F984F1F-D673-4BA3-98B0-9895A908401F}" presName="diagram" presStyleCnt="0">
        <dgm:presLayoutVars>
          <dgm:dir/>
          <dgm:resizeHandles val="exact"/>
        </dgm:presLayoutVars>
      </dgm:prSet>
      <dgm:spPr/>
      <dgm:t>
        <a:bodyPr/>
        <a:lstStyle/>
        <a:p>
          <a:endParaRPr lang="en-US"/>
        </a:p>
      </dgm:t>
    </dgm:pt>
    <dgm:pt modelId="{A6C56735-0812-4007-BC12-5742AACD22C2}" type="pres">
      <dgm:prSet presAssocID="{6E044613-FA0D-42CD-AF90-7BF6CC8C1B79}" presName="node" presStyleLbl="node1" presStyleIdx="0" presStyleCnt="5">
        <dgm:presLayoutVars>
          <dgm:bulletEnabled val="1"/>
        </dgm:presLayoutVars>
      </dgm:prSet>
      <dgm:spPr/>
      <dgm:t>
        <a:bodyPr/>
        <a:lstStyle/>
        <a:p>
          <a:endParaRPr lang="en-US"/>
        </a:p>
      </dgm:t>
    </dgm:pt>
    <dgm:pt modelId="{693A6B75-52D7-42E7-BE0D-E68B60791587}" type="pres">
      <dgm:prSet presAssocID="{8803F587-ACBE-4881-BD2F-C5F88D992240}" presName="sibTrans" presStyleCnt="0"/>
      <dgm:spPr/>
    </dgm:pt>
    <dgm:pt modelId="{08DDEF0E-C1A0-46E0-A8E1-4E0EC6681EAA}" type="pres">
      <dgm:prSet presAssocID="{8BD6F1BD-9148-40F9-BD2F-B2D4D7F0FFA7}" presName="node" presStyleLbl="node1" presStyleIdx="1" presStyleCnt="5">
        <dgm:presLayoutVars>
          <dgm:bulletEnabled val="1"/>
        </dgm:presLayoutVars>
      </dgm:prSet>
      <dgm:spPr/>
      <dgm:t>
        <a:bodyPr/>
        <a:lstStyle/>
        <a:p>
          <a:endParaRPr lang="en-US"/>
        </a:p>
      </dgm:t>
    </dgm:pt>
    <dgm:pt modelId="{126AEDEE-81C2-486A-8B8C-2855450682BA}" type="pres">
      <dgm:prSet presAssocID="{F5B2C263-D816-48E8-9FC0-DA003E634A29}" presName="sibTrans" presStyleCnt="0"/>
      <dgm:spPr/>
    </dgm:pt>
    <dgm:pt modelId="{877D33AE-BDEE-4113-BF71-A8F7F44A94F1}" type="pres">
      <dgm:prSet presAssocID="{2B06DF21-0D22-4972-A5E7-A6D393C61C29}" presName="node" presStyleLbl="node1" presStyleIdx="2" presStyleCnt="5">
        <dgm:presLayoutVars>
          <dgm:bulletEnabled val="1"/>
        </dgm:presLayoutVars>
      </dgm:prSet>
      <dgm:spPr/>
      <dgm:t>
        <a:bodyPr/>
        <a:lstStyle/>
        <a:p>
          <a:endParaRPr lang="en-US"/>
        </a:p>
      </dgm:t>
    </dgm:pt>
    <dgm:pt modelId="{CA02D790-93A7-4FEC-B81A-2C88D7D8092D}" type="pres">
      <dgm:prSet presAssocID="{DB2BE3AE-3F7B-47DE-B2F6-1A19128AA173}" presName="sibTrans" presStyleCnt="0"/>
      <dgm:spPr/>
    </dgm:pt>
    <dgm:pt modelId="{8EA1FB87-7695-4EE0-8791-DD80E2C17F4E}" type="pres">
      <dgm:prSet presAssocID="{E0CDA9FE-0590-4D01-8EDE-D7579FFD7301}" presName="node" presStyleLbl="node1" presStyleIdx="3" presStyleCnt="5">
        <dgm:presLayoutVars>
          <dgm:bulletEnabled val="1"/>
        </dgm:presLayoutVars>
      </dgm:prSet>
      <dgm:spPr/>
      <dgm:t>
        <a:bodyPr/>
        <a:lstStyle/>
        <a:p>
          <a:endParaRPr lang="en-US"/>
        </a:p>
      </dgm:t>
    </dgm:pt>
    <dgm:pt modelId="{32E9DE96-FD99-443D-95AE-9717E9102BC1}" type="pres">
      <dgm:prSet presAssocID="{15B0DB4C-617C-492C-8A6C-AED3BC082C71}" presName="sibTrans" presStyleCnt="0"/>
      <dgm:spPr/>
    </dgm:pt>
    <dgm:pt modelId="{E796FFB6-7E0D-4272-841B-698BC15A95F0}" type="pres">
      <dgm:prSet presAssocID="{DE64978E-A166-431C-9EDD-7998A431D71A}" presName="node" presStyleLbl="node1" presStyleIdx="4" presStyleCnt="5">
        <dgm:presLayoutVars>
          <dgm:bulletEnabled val="1"/>
        </dgm:presLayoutVars>
      </dgm:prSet>
      <dgm:spPr/>
      <dgm:t>
        <a:bodyPr/>
        <a:lstStyle/>
        <a:p>
          <a:endParaRPr lang="en-US"/>
        </a:p>
      </dgm:t>
    </dgm:pt>
  </dgm:ptLst>
  <dgm:cxnLst>
    <dgm:cxn modelId="{27ABDED7-3241-4680-A3B3-DDC23A349F36}" type="presOf" srcId="{E0CDA9FE-0590-4D01-8EDE-D7579FFD7301}" destId="{8EA1FB87-7695-4EE0-8791-DD80E2C17F4E}" srcOrd="0" destOrd="0" presId="urn:microsoft.com/office/officeart/2005/8/layout/default"/>
    <dgm:cxn modelId="{EF67C84C-76AB-46E5-A93C-1B94843AD2A3}" type="presOf" srcId="{6E044613-FA0D-42CD-AF90-7BF6CC8C1B79}" destId="{A6C56735-0812-4007-BC12-5742AACD22C2}" srcOrd="0" destOrd="0" presId="urn:microsoft.com/office/officeart/2005/8/layout/default"/>
    <dgm:cxn modelId="{A0F33C9C-83A1-4D1B-AD18-52A203C8CE19}" type="presOf" srcId="{DE64978E-A166-431C-9EDD-7998A431D71A}" destId="{E796FFB6-7E0D-4272-841B-698BC15A95F0}" srcOrd="0" destOrd="0" presId="urn:microsoft.com/office/officeart/2005/8/layout/default"/>
    <dgm:cxn modelId="{30186A2F-C429-4A77-8298-55F0FBC0DE46}" srcId="{0F984F1F-D673-4BA3-98B0-9895A908401F}" destId="{E0CDA9FE-0590-4D01-8EDE-D7579FFD7301}" srcOrd="3" destOrd="0" parTransId="{C7766446-4BD1-4922-A261-68FDE5EDEAF3}" sibTransId="{15B0DB4C-617C-492C-8A6C-AED3BC082C71}"/>
    <dgm:cxn modelId="{064FF14A-5CB7-4D4F-875F-8FA68C992911}" srcId="{0F984F1F-D673-4BA3-98B0-9895A908401F}" destId="{8BD6F1BD-9148-40F9-BD2F-B2D4D7F0FFA7}" srcOrd="1" destOrd="0" parTransId="{17C3677A-0942-4785-8F0B-B3CDE0A38337}" sibTransId="{F5B2C263-D816-48E8-9FC0-DA003E634A29}"/>
    <dgm:cxn modelId="{C5E4F86F-481F-4E91-B3FC-226BAF6C2B79}" srcId="{0F984F1F-D673-4BA3-98B0-9895A908401F}" destId="{6E044613-FA0D-42CD-AF90-7BF6CC8C1B79}" srcOrd="0" destOrd="0" parTransId="{B3A8782E-D321-45A2-AAF3-152FED6215AD}" sibTransId="{8803F587-ACBE-4881-BD2F-C5F88D992240}"/>
    <dgm:cxn modelId="{AB861978-371C-480B-B0F5-D93E8758F86A}" srcId="{0F984F1F-D673-4BA3-98B0-9895A908401F}" destId="{2B06DF21-0D22-4972-A5E7-A6D393C61C29}" srcOrd="2" destOrd="0" parTransId="{34002BB0-C486-4BD1-B845-8F0B7D65F5AA}" sibTransId="{DB2BE3AE-3F7B-47DE-B2F6-1A19128AA173}"/>
    <dgm:cxn modelId="{E9225626-3481-4985-BB05-0DD0AAB7F9CF}" srcId="{0F984F1F-D673-4BA3-98B0-9895A908401F}" destId="{DE64978E-A166-431C-9EDD-7998A431D71A}" srcOrd="4" destOrd="0" parTransId="{48C43000-03C5-41D3-A68F-D838BE6FFE3E}" sibTransId="{1FE4B95C-1A14-42B1-BCC9-C7A63F4FB9A4}"/>
    <dgm:cxn modelId="{F1CAEDFE-2D47-4919-9801-F8F28A8CA984}" type="presOf" srcId="{2B06DF21-0D22-4972-A5E7-A6D393C61C29}" destId="{877D33AE-BDEE-4113-BF71-A8F7F44A94F1}" srcOrd="0" destOrd="0" presId="urn:microsoft.com/office/officeart/2005/8/layout/default"/>
    <dgm:cxn modelId="{97599F48-3015-4C02-826D-74DE5B0A6529}" type="presOf" srcId="{8BD6F1BD-9148-40F9-BD2F-B2D4D7F0FFA7}" destId="{08DDEF0E-C1A0-46E0-A8E1-4E0EC6681EAA}" srcOrd="0" destOrd="0" presId="urn:microsoft.com/office/officeart/2005/8/layout/default"/>
    <dgm:cxn modelId="{129B75CD-4501-4B85-BAA4-94EEAE3F3A1A}" type="presOf" srcId="{0F984F1F-D673-4BA3-98B0-9895A908401F}" destId="{B57E3A95-AEF2-4DEC-A67E-28B736C244B0}" srcOrd="0" destOrd="0" presId="urn:microsoft.com/office/officeart/2005/8/layout/default"/>
    <dgm:cxn modelId="{F95CD3DA-80A9-4E53-B0CF-456B40AE761B}" type="presParOf" srcId="{B57E3A95-AEF2-4DEC-A67E-28B736C244B0}" destId="{A6C56735-0812-4007-BC12-5742AACD22C2}" srcOrd="0" destOrd="0" presId="urn:microsoft.com/office/officeart/2005/8/layout/default"/>
    <dgm:cxn modelId="{B4E4ED92-B998-43A3-9FC9-B406AEB8C4D7}" type="presParOf" srcId="{B57E3A95-AEF2-4DEC-A67E-28B736C244B0}" destId="{693A6B75-52D7-42E7-BE0D-E68B60791587}" srcOrd="1" destOrd="0" presId="urn:microsoft.com/office/officeart/2005/8/layout/default"/>
    <dgm:cxn modelId="{C0F977CE-780A-4EE0-B3F1-7E3D982995ED}" type="presParOf" srcId="{B57E3A95-AEF2-4DEC-A67E-28B736C244B0}" destId="{08DDEF0E-C1A0-46E0-A8E1-4E0EC6681EAA}" srcOrd="2" destOrd="0" presId="urn:microsoft.com/office/officeart/2005/8/layout/default"/>
    <dgm:cxn modelId="{503D0DDD-18EE-4135-B4E2-B4E4F48454DE}" type="presParOf" srcId="{B57E3A95-AEF2-4DEC-A67E-28B736C244B0}" destId="{126AEDEE-81C2-486A-8B8C-2855450682BA}" srcOrd="3" destOrd="0" presId="urn:microsoft.com/office/officeart/2005/8/layout/default"/>
    <dgm:cxn modelId="{5AD9EBDC-A179-49AD-99F3-22CC29F6C52E}" type="presParOf" srcId="{B57E3A95-AEF2-4DEC-A67E-28B736C244B0}" destId="{877D33AE-BDEE-4113-BF71-A8F7F44A94F1}" srcOrd="4" destOrd="0" presId="urn:microsoft.com/office/officeart/2005/8/layout/default"/>
    <dgm:cxn modelId="{5A00F47A-2249-4FB8-95E6-2940A160F5F2}" type="presParOf" srcId="{B57E3A95-AEF2-4DEC-A67E-28B736C244B0}" destId="{CA02D790-93A7-4FEC-B81A-2C88D7D8092D}" srcOrd="5" destOrd="0" presId="urn:microsoft.com/office/officeart/2005/8/layout/default"/>
    <dgm:cxn modelId="{5077D33E-ED9B-45C5-8445-9AD28AA04FD4}" type="presParOf" srcId="{B57E3A95-AEF2-4DEC-A67E-28B736C244B0}" destId="{8EA1FB87-7695-4EE0-8791-DD80E2C17F4E}" srcOrd="6" destOrd="0" presId="urn:microsoft.com/office/officeart/2005/8/layout/default"/>
    <dgm:cxn modelId="{A9AC8579-2C4C-4B16-AB9D-FBC0302FCBD4}" type="presParOf" srcId="{B57E3A95-AEF2-4DEC-A67E-28B736C244B0}" destId="{32E9DE96-FD99-443D-95AE-9717E9102BC1}" srcOrd="7" destOrd="0" presId="urn:microsoft.com/office/officeart/2005/8/layout/default"/>
    <dgm:cxn modelId="{66441946-894C-46BA-BC43-2815354C7DFF}" type="presParOf" srcId="{B57E3A95-AEF2-4DEC-A67E-28B736C244B0}" destId="{E796FFB6-7E0D-4272-841B-698BC15A95F0}" srcOrd="8"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C00EFA7-1737-488D-AEC4-973783DB2DB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D486A032-A60E-4ECC-A4F4-1A449C7A743D}">
      <dgm:prSet phldrT="[Text]" phldr="1"/>
      <dgm:spPr/>
      <dgm:t>
        <a:bodyPr/>
        <a:lstStyle/>
        <a:p>
          <a:endParaRPr lang="en-US"/>
        </a:p>
      </dgm:t>
    </dgm:pt>
    <dgm:pt modelId="{788BF288-E4E6-458F-97F9-478EA5945D5C}" type="parTrans" cxnId="{1CFDF46D-893B-4B3E-AC9F-49AE565D9ABF}">
      <dgm:prSet/>
      <dgm:spPr/>
      <dgm:t>
        <a:bodyPr/>
        <a:lstStyle/>
        <a:p>
          <a:endParaRPr lang="en-US"/>
        </a:p>
      </dgm:t>
    </dgm:pt>
    <dgm:pt modelId="{2C5C576F-6101-44CC-AB82-71787F5018B1}" type="sibTrans" cxnId="{1CFDF46D-893B-4B3E-AC9F-49AE565D9ABF}">
      <dgm:prSet/>
      <dgm:spPr/>
      <dgm:t>
        <a:bodyPr/>
        <a:lstStyle/>
        <a:p>
          <a:endParaRPr lang="en-US"/>
        </a:p>
      </dgm:t>
    </dgm:pt>
    <dgm:pt modelId="{BEE81D7A-E1C9-4A12-BEBA-DDEE3D575F3D}">
      <dgm:prSet phldrT="[Text]" custT="1"/>
      <dgm:spPr/>
      <dgm:t>
        <a:bodyPr/>
        <a:lstStyle/>
        <a:p>
          <a:r>
            <a:rPr lang="en-US" sz="3200" dirty="0" smtClean="0">
              <a:solidFill>
                <a:schemeClr val="accent1">
                  <a:lumMod val="50000"/>
                </a:schemeClr>
              </a:solidFill>
              <a:latin typeface="Berlin Sans FB Demi" pitchFamily="34" charset="0"/>
            </a:rPr>
            <a:t>If needed</a:t>
          </a:r>
          <a:endParaRPr lang="en-US" sz="3200" dirty="0">
            <a:solidFill>
              <a:schemeClr val="accent1">
                <a:lumMod val="50000"/>
              </a:schemeClr>
            </a:solidFill>
            <a:latin typeface="Berlin Sans FB Demi" pitchFamily="34" charset="0"/>
          </a:endParaRPr>
        </a:p>
      </dgm:t>
    </dgm:pt>
    <dgm:pt modelId="{F7EA1973-2E9C-4C89-997A-31E0731D7454}" type="parTrans" cxnId="{8BC5323D-BE02-4069-9FC4-C2EAA1654C76}">
      <dgm:prSet/>
      <dgm:spPr/>
      <dgm:t>
        <a:bodyPr/>
        <a:lstStyle/>
        <a:p>
          <a:endParaRPr lang="en-US"/>
        </a:p>
      </dgm:t>
    </dgm:pt>
    <dgm:pt modelId="{E883FE4F-CE8F-41E7-9DBE-3549F8F06741}" type="sibTrans" cxnId="{8BC5323D-BE02-4069-9FC4-C2EAA1654C76}">
      <dgm:prSet/>
      <dgm:spPr/>
      <dgm:t>
        <a:bodyPr/>
        <a:lstStyle/>
        <a:p>
          <a:endParaRPr lang="en-US"/>
        </a:p>
      </dgm:t>
    </dgm:pt>
    <dgm:pt modelId="{ED3462C4-7972-48E9-B71A-CDDF4B1745B2}">
      <dgm:prSet phldrT="[Text]" phldr="1" custT="1"/>
      <dgm:spPr/>
      <dgm:t>
        <a:bodyPr/>
        <a:lstStyle/>
        <a:p>
          <a:endParaRPr lang="en-US" sz="3200" dirty="0">
            <a:latin typeface="Berlin Sans FB Demi" pitchFamily="34" charset="0"/>
          </a:endParaRPr>
        </a:p>
      </dgm:t>
    </dgm:pt>
    <dgm:pt modelId="{CD51E095-C339-4610-8618-8574AF868726}" type="parTrans" cxnId="{6900F1C5-CC70-4AC5-8A4D-B3972856837C}">
      <dgm:prSet/>
      <dgm:spPr/>
      <dgm:t>
        <a:bodyPr/>
        <a:lstStyle/>
        <a:p>
          <a:endParaRPr lang="en-US"/>
        </a:p>
      </dgm:t>
    </dgm:pt>
    <dgm:pt modelId="{6939E6D5-51D9-4BF1-A87E-3C429F230C36}" type="sibTrans" cxnId="{6900F1C5-CC70-4AC5-8A4D-B3972856837C}">
      <dgm:prSet/>
      <dgm:spPr/>
      <dgm:t>
        <a:bodyPr/>
        <a:lstStyle/>
        <a:p>
          <a:endParaRPr lang="en-US"/>
        </a:p>
      </dgm:t>
    </dgm:pt>
    <dgm:pt modelId="{930DA883-5516-4691-8907-D598C95930D4}">
      <dgm:prSet phldrT="[Text]" phldr="1"/>
      <dgm:spPr/>
      <dgm:t>
        <a:bodyPr/>
        <a:lstStyle/>
        <a:p>
          <a:endParaRPr lang="en-US"/>
        </a:p>
      </dgm:t>
    </dgm:pt>
    <dgm:pt modelId="{83F3B033-04CF-45F9-9B52-D1E5F40C8759}" type="parTrans" cxnId="{F709B459-A743-4C0F-8E3E-D43051AFD295}">
      <dgm:prSet/>
      <dgm:spPr/>
      <dgm:t>
        <a:bodyPr/>
        <a:lstStyle/>
        <a:p>
          <a:endParaRPr lang="en-US"/>
        </a:p>
      </dgm:t>
    </dgm:pt>
    <dgm:pt modelId="{07DFE724-5DB5-4EFE-9055-77783CECBF50}" type="sibTrans" cxnId="{F709B459-A743-4C0F-8E3E-D43051AFD295}">
      <dgm:prSet/>
      <dgm:spPr/>
      <dgm:t>
        <a:bodyPr/>
        <a:lstStyle/>
        <a:p>
          <a:endParaRPr lang="en-US"/>
        </a:p>
      </dgm:t>
    </dgm:pt>
    <dgm:pt modelId="{38397E4B-522E-46C8-AC47-1A55476A2D21}">
      <dgm:prSet phldrT="[Text]" custT="1"/>
      <dgm:spPr/>
      <dgm:t>
        <a:bodyPr/>
        <a:lstStyle/>
        <a:p>
          <a:r>
            <a:rPr lang="en-US" sz="2400" dirty="0" smtClean="0">
              <a:solidFill>
                <a:schemeClr val="accent1">
                  <a:lumMod val="50000"/>
                </a:schemeClr>
              </a:solidFill>
              <a:latin typeface="Arial Rounded MT Bold" pitchFamily="34" charset="0"/>
            </a:rPr>
            <a:t>a </a:t>
          </a:r>
          <a:r>
            <a:rPr lang="en-US" sz="2400" dirty="0" err="1" smtClean="0">
              <a:solidFill>
                <a:schemeClr val="accent1">
                  <a:lumMod val="50000"/>
                </a:schemeClr>
              </a:solidFill>
              <a:latin typeface="Arial Rounded MT Bold" pitchFamily="34" charset="0"/>
            </a:rPr>
            <a:t>dihydropyridine</a:t>
          </a:r>
          <a:r>
            <a:rPr lang="en-US" sz="2400" dirty="0" smtClean="0">
              <a:solidFill>
                <a:schemeClr val="accent1">
                  <a:lumMod val="50000"/>
                </a:schemeClr>
              </a:solidFill>
              <a:latin typeface="Arial Rounded MT Bold" pitchFamily="34" charset="0"/>
            </a:rPr>
            <a:t> calcium channel blocker </a:t>
          </a:r>
          <a:endParaRPr lang="en-US" sz="2400" dirty="0">
            <a:solidFill>
              <a:schemeClr val="accent1">
                <a:lumMod val="50000"/>
              </a:schemeClr>
            </a:solidFill>
            <a:latin typeface="Arial Rounded MT Bold" pitchFamily="34" charset="0"/>
          </a:endParaRPr>
        </a:p>
      </dgm:t>
    </dgm:pt>
    <dgm:pt modelId="{CC4BEB78-1219-42ED-8187-B91AAE1BC753}" type="parTrans" cxnId="{D6E1FB3F-6908-4081-8BF3-44B8A5898277}">
      <dgm:prSet/>
      <dgm:spPr/>
      <dgm:t>
        <a:bodyPr/>
        <a:lstStyle/>
        <a:p>
          <a:endParaRPr lang="en-US"/>
        </a:p>
      </dgm:t>
    </dgm:pt>
    <dgm:pt modelId="{1CEF7153-191E-45C6-A244-86655B7B8735}" type="sibTrans" cxnId="{D6E1FB3F-6908-4081-8BF3-44B8A5898277}">
      <dgm:prSet/>
      <dgm:spPr/>
      <dgm:t>
        <a:bodyPr/>
        <a:lstStyle/>
        <a:p>
          <a:endParaRPr lang="en-US"/>
        </a:p>
      </dgm:t>
    </dgm:pt>
    <dgm:pt modelId="{06C62340-706F-407D-8642-768C2AB11A0A}">
      <dgm:prSet phldrT="[Text]" phldr="1" custT="1"/>
      <dgm:spPr/>
      <dgm:t>
        <a:bodyPr/>
        <a:lstStyle/>
        <a:p>
          <a:endParaRPr lang="en-US" sz="2400" dirty="0"/>
        </a:p>
      </dgm:t>
    </dgm:pt>
    <dgm:pt modelId="{8EB41768-589B-4F0E-B253-5ACC200C170E}" type="parTrans" cxnId="{D109ED7D-937C-44BB-AA8C-1E78CC704559}">
      <dgm:prSet/>
      <dgm:spPr/>
      <dgm:t>
        <a:bodyPr/>
        <a:lstStyle/>
        <a:p>
          <a:endParaRPr lang="en-US"/>
        </a:p>
      </dgm:t>
    </dgm:pt>
    <dgm:pt modelId="{72DACBD6-5F87-4F8F-986E-8727D0CDE023}" type="sibTrans" cxnId="{D109ED7D-937C-44BB-AA8C-1E78CC704559}">
      <dgm:prSet/>
      <dgm:spPr/>
      <dgm:t>
        <a:bodyPr/>
        <a:lstStyle/>
        <a:p>
          <a:endParaRPr lang="en-US"/>
        </a:p>
      </dgm:t>
    </dgm:pt>
    <dgm:pt modelId="{6D953C7D-E6AE-4005-AB09-21224A9BF2BC}">
      <dgm:prSet phldrT="[Text]" phldr="1"/>
      <dgm:spPr/>
      <dgm:t>
        <a:bodyPr/>
        <a:lstStyle/>
        <a:p>
          <a:endParaRPr lang="en-US"/>
        </a:p>
      </dgm:t>
    </dgm:pt>
    <dgm:pt modelId="{D4F9DAC5-5D5E-4C0E-A973-2CE0678D1A04}" type="parTrans" cxnId="{31DC7F84-EE04-41DB-A4C3-7C1689C3241E}">
      <dgm:prSet/>
      <dgm:spPr/>
      <dgm:t>
        <a:bodyPr/>
        <a:lstStyle/>
        <a:p>
          <a:endParaRPr lang="en-US"/>
        </a:p>
      </dgm:t>
    </dgm:pt>
    <dgm:pt modelId="{AA8C8376-1FCE-4447-A44A-B3E7DB95AB85}" type="sibTrans" cxnId="{31DC7F84-EE04-41DB-A4C3-7C1689C3241E}">
      <dgm:prSet/>
      <dgm:spPr/>
      <dgm:t>
        <a:bodyPr/>
        <a:lstStyle/>
        <a:p>
          <a:endParaRPr lang="en-US"/>
        </a:p>
      </dgm:t>
    </dgm:pt>
    <dgm:pt modelId="{29300D6E-76E6-485F-89C0-D26A356B253E}">
      <dgm:prSet phldrT="[Text]" custT="1"/>
      <dgm:spPr/>
      <dgm:t>
        <a:bodyPr/>
        <a:lstStyle/>
        <a:p>
          <a:r>
            <a:rPr lang="en-US" sz="2400" dirty="0" smtClean="0">
              <a:solidFill>
                <a:schemeClr val="accent1">
                  <a:lumMod val="50000"/>
                </a:schemeClr>
              </a:solidFill>
              <a:latin typeface="Arial Rounded MT Bold" pitchFamily="34" charset="0"/>
            </a:rPr>
            <a:t>and diuretic can be added as second- and third-line therapy, respectively.</a:t>
          </a:r>
          <a:endParaRPr lang="en-US" sz="2400" dirty="0">
            <a:solidFill>
              <a:schemeClr val="accent1">
                <a:lumMod val="50000"/>
              </a:schemeClr>
            </a:solidFill>
            <a:latin typeface="Arial Rounded MT Bold" pitchFamily="34" charset="0"/>
          </a:endParaRPr>
        </a:p>
      </dgm:t>
    </dgm:pt>
    <dgm:pt modelId="{8C65960C-92CB-4A0A-8999-CB0A15EBD792}" type="parTrans" cxnId="{CF44C287-80F9-4898-93BD-3D7937DAB0FB}">
      <dgm:prSet/>
      <dgm:spPr/>
      <dgm:t>
        <a:bodyPr/>
        <a:lstStyle/>
        <a:p>
          <a:endParaRPr lang="en-US"/>
        </a:p>
      </dgm:t>
    </dgm:pt>
    <dgm:pt modelId="{3D51324B-D85A-47ED-8098-5870CE1967D1}" type="sibTrans" cxnId="{CF44C287-80F9-4898-93BD-3D7937DAB0FB}">
      <dgm:prSet/>
      <dgm:spPr/>
      <dgm:t>
        <a:bodyPr/>
        <a:lstStyle/>
        <a:p>
          <a:endParaRPr lang="en-US"/>
        </a:p>
      </dgm:t>
    </dgm:pt>
    <dgm:pt modelId="{696C2C6A-5B54-4954-8645-9E6DF0AEB1E3}">
      <dgm:prSet phldrT="[Text]" phldr="1"/>
      <dgm:spPr/>
      <dgm:t>
        <a:bodyPr/>
        <a:lstStyle/>
        <a:p>
          <a:endParaRPr lang="en-US" sz="2100" dirty="0">
            <a:solidFill>
              <a:schemeClr val="accent1">
                <a:lumMod val="50000"/>
              </a:schemeClr>
            </a:solidFill>
          </a:endParaRPr>
        </a:p>
      </dgm:t>
    </dgm:pt>
    <dgm:pt modelId="{232DC481-673E-4A4F-B915-F59215553FE1}" type="parTrans" cxnId="{45DED727-2418-4CFF-8559-193419AFDC35}">
      <dgm:prSet/>
      <dgm:spPr/>
      <dgm:t>
        <a:bodyPr/>
        <a:lstStyle/>
        <a:p>
          <a:endParaRPr lang="en-US"/>
        </a:p>
      </dgm:t>
    </dgm:pt>
    <dgm:pt modelId="{78BC1AD0-D30C-4B1E-9FA8-F8437AE799CA}" type="sibTrans" cxnId="{45DED727-2418-4CFF-8559-193419AFDC35}">
      <dgm:prSet/>
      <dgm:spPr/>
      <dgm:t>
        <a:bodyPr/>
        <a:lstStyle/>
        <a:p>
          <a:endParaRPr lang="en-US"/>
        </a:p>
      </dgm:t>
    </dgm:pt>
    <dgm:pt modelId="{B6B60523-FE55-4B78-85F2-0F0B80C9BA7B}" type="pres">
      <dgm:prSet presAssocID="{2C00EFA7-1737-488D-AEC4-973783DB2DBE}" presName="linearFlow" presStyleCnt="0">
        <dgm:presLayoutVars>
          <dgm:dir/>
          <dgm:animLvl val="lvl"/>
          <dgm:resizeHandles val="exact"/>
        </dgm:presLayoutVars>
      </dgm:prSet>
      <dgm:spPr/>
      <dgm:t>
        <a:bodyPr/>
        <a:lstStyle/>
        <a:p>
          <a:endParaRPr lang="en-US"/>
        </a:p>
      </dgm:t>
    </dgm:pt>
    <dgm:pt modelId="{B23FFE17-8255-43F2-A380-39B58B03FC5A}" type="pres">
      <dgm:prSet presAssocID="{D486A032-A60E-4ECC-A4F4-1A449C7A743D}" presName="composite" presStyleCnt="0"/>
      <dgm:spPr/>
    </dgm:pt>
    <dgm:pt modelId="{38FB05DA-46B6-4E42-AFBF-055A6059B08D}" type="pres">
      <dgm:prSet presAssocID="{D486A032-A60E-4ECC-A4F4-1A449C7A743D}" presName="parentText" presStyleLbl="alignNode1" presStyleIdx="0" presStyleCnt="3">
        <dgm:presLayoutVars>
          <dgm:chMax val="1"/>
          <dgm:bulletEnabled val="1"/>
        </dgm:presLayoutVars>
      </dgm:prSet>
      <dgm:spPr/>
      <dgm:t>
        <a:bodyPr/>
        <a:lstStyle/>
        <a:p>
          <a:endParaRPr lang="en-US"/>
        </a:p>
      </dgm:t>
    </dgm:pt>
    <dgm:pt modelId="{6FBBF8CD-CED7-44B1-B712-C0BD07B964EE}" type="pres">
      <dgm:prSet presAssocID="{D486A032-A60E-4ECC-A4F4-1A449C7A743D}" presName="descendantText" presStyleLbl="alignAcc1" presStyleIdx="0" presStyleCnt="3">
        <dgm:presLayoutVars>
          <dgm:bulletEnabled val="1"/>
        </dgm:presLayoutVars>
      </dgm:prSet>
      <dgm:spPr/>
      <dgm:t>
        <a:bodyPr/>
        <a:lstStyle/>
        <a:p>
          <a:endParaRPr lang="en-US"/>
        </a:p>
      </dgm:t>
    </dgm:pt>
    <dgm:pt modelId="{BF20A6C8-9D37-40BF-9708-D36A04922189}" type="pres">
      <dgm:prSet presAssocID="{2C5C576F-6101-44CC-AB82-71787F5018B1}" presName="sp" presStyleCnt="0"/>
      <dgm:spPr/>
    </dgm:pt>
    <dgm:pt modelId="{658E7975-57DC-4A10-A7C2-66118797539E}" type="pres">
      <dgm:prSet presAssocID="{930DA883-5516-4691-8907-D598C95930D4}" presName="composite" presStyleCnt="0"/>
      <dgm:spPr/>
    </dgm:pt>
    <dgm:pt modelId="{82DFEAD9-A95F-4C35-B3D8-51E6427BAA06}" type="pres">
      <dgm:prSet presAssocID="{930DA883-5516-4691-8907-D598C95930D4}" presName="parentText" presStyleLbl="alignNode1" presStyleIdx="1" presStyleCnt="3">
        <dgm:presLayoutVars>
          <dgm:chMax val="1"/>
          <dgm:bulletEnabled val="1"/>
        </dgm:presLayoutVars>
      </dgm:prSet>
      <dgm:spPr/>
      <dgm:t>
        <a:bodyPr/>
        <a:lstStyle/>
        <a:p>
          <a:endParaRPr lang="en-US"/>
        </a:p>
      </dgm:t>
    </dgm:pt>
    <dgm:pt modelId="{5DE3C267-2799-44B1-B0A7-7A4CB1F6665F}" type="pres">
      <dgm:prSet presAssocID="{930DA883-5516-4691-8907-D598C95930D4}" presName="descendantText" presStyleLbl="alignAcc1" presStyleIdx="1" presStyleCnt="3">
        <dgm:presLayoutVars>
          <dgm:bulletEnabled val="1"/>
        </dgm:presLayoutVars>
      </dgm:prSet>
      <dgm:spPr/>
      <dgm:t>
        <a:bodyPr/>
        <a:lstStyle/>
        <a:p>
          <a:endParaRPr lang="en-US"/>
        </a:p>
      </dgm:t>
    </dgm:pt>
    <dgm:pt modelId="{5A460A9A-C171-43D5-9498-6AF780653950}" type="pres">
      <dgm:prSet presAssocID="{07DFE724-5DB5-4EFE-9055-77783CECBF50}" presName="sp" presStyleCnt="0"/>
      <dgm:spPr/>
    </dgm:pt>
    <dgm:pt modelId="{555AB431-F6E3-4B4C-A8F8-1C2B06B10276}" type="pres">
      <dgm:prSet presAssocID="{6D953C7D-E6AE-4005-AB09-21224A9BF2BC}" presName="composite" presStyleCnt="0"/>
      <dgm:spPr/>
    </dgm:pt>
    <dgm:pt modelId="{FB28FA1B-208F-4E29-9C36-EC979AAC1CD4}" type="pres">
      <dgm:prSet presAssocID="{6D953C7D-E6AE-4005-AB09-21224A9BF2BC}" presName="parentText" presStyleLbl="alignNode1" presStyleIdx="2" presStyleCnt="3">
        <dgm:presLayoutVars>
          <dgm:chMax val="1"/>
          <dgm:bulletEnabled val="1"/>
        </dgm:presLayoutVars>
      </dgm:prSet>
      <dgm:spPr/>
      <dgm:t>
        <a:bodyPr/>
        <a:lstStyle/>
        <a:p>
          <a:endParaRPr lang="en-US"/>
        </a:p>
      </dgm:t>
    </dgm:pt>
    <dgm:pt modelId="{018640D5-1AB1-4388-BE58-BF3D8280780D}" type="pres">
      <dgm:prSet presAssocID="{6D953C7D-E6AE-4005-AB09-21224A9BF2BC}" presName="descendantText" presStyleLbl="alignAcc1" presStyleIdx="2" presStyleCnt="3">
        <dgm:presLayoutVars>
          <dgm:bulletEnabled val="1"/>
        </dgm:presLayoutVars>
      </dgm:prSet>
      <dgm:spPr/>
      <dgm:t>
        <a:bodyPr/>
        <a:lstStyle/>
        <a:p>
          <a:endParaRPr lang="en-US"/>
        </a:p>
      </dgm:t>
    </dgm:pt>
  </dgm:ptLst>
  <dgm:cxnLst>
    <dgm:cxn modelId="{D6E1FB3F-6908-4081-8BF3-44B8A5898277}" srcId="{930DA883-5516-4691-8907-D598C95930D4}" destId="{38397E4B-522E-46C8-AC47-1A55476A2D21}" srcOrd="0" destOrd="0" parTransId="{CC4BEB78-1219-42ED-8187-B91AAE1BC753}" sibTransId="{1CEF7153-191E-45C6-A244-86655B7B8735}"/>
    <dgm:cxn modelId="{1CFDF46D-893B-4B3E-AC9F-49AE565D9ABF}" srcId="{2C00EFA7-1737-488D-AEC4-973783DB2DBE}" destId="{D486A032-A60E-4ECC-A4F4-1A449C7A743D}" srcOrd="0" destOrd="0" parTransId="{788BF288-E4E6-458F-97F9-478EA5945D5C}" sibTransId="{2C5C576F-6101-44CC-AB82-71787F5018B1}"/>
    <dgm:cxn modelId="{0F80BD2D-8783-4F22-A564-AF618BC0EAF7}" type="presOf" srcId="{ED3462C4-7972-48E9-B71A-CDDF4B1745B2}" destId="{6FBBF8CD-CED7-44B1-B712-C0BD07B964EE}" srcOrd="0" destOrd="1" presId="urn:microsoft.com/office/officeart/2005/8/layout/chevron2"/>
    <dgm:cxn modelId="{CF44C287-80F9-4898-93BD-3D7937DAB0FB}" srcId="{6D953C7D-E6AE-4005-AB09-21224A9BF2BC}" destId="{29300D6E-76E6-485F-89C0-D26A356B253E}" srcOrd="0" destOrd="0" parTransId="{8C65960C-92CB-4A0A-8999-CB0A15EBD792}" sibTransId="{3D51324B-D85A-47ED-8098-5870CE1967D1}"/>
    <dgm:cxn modelId="{A53A491B-702B-4E70-A715-D9619712CA6E}" type="presOf" srcId="{29300D6E-76E6-485F-89C0-D26A356B253E}" destId="{018640D5-1AB1-4388-BE58-BF3D8280780D}" srcOrd="0" destOrd="0" presId="urn:microsoft.com/office/officeart/2005/8/layout/chevron2"/>
    <dgm:cxn modelId="{D109ED7D-937C-44BB-AA8C-1E78CC704559}" srcId="{930DA883-5516-4691-8907-D598C95930D4}" destId="{06C62340-706F-407D-8642-768C2AB11A0A}" srcOrd="1" destOrd="0" parTransId="{8EB41768-589B-4F0E-B253-5ACC200C170E}" sibTransId="{72DACBD6-5F87-4F8F-986E-8727D0CDE023}"/>
    <dgm:cxn modelId="{F709B459-A743-4C0F-8E3E-D43051AFD295}" srcId="{2C00EFA7-1737-488D-AEC4-973783DB2DBE}" destId="{930DA883-5516-4691-8907-D598C95930D4}" srcOrd="1" destOrd="0" parTransId="{83F3B033-04CF-45F9-9B52-D1E5F40C8759}" sibTransId="{07DFE724-5DB5-4EFE-9055-77783CECBF50}"/>
    <dgm:cxn modelId="{8BC5323D-BE02-4069-9FC4-C2EAA1654C76}" srcId="{D486A032-A60E-4ECC-A4F4-1A449C7A743D}" destId="{BEE81D7A-E1C9-4A12-BEBA-DDEE3D575F3D}" srcOrd="0" destOrd="0" parTransId="{F7EA1973-2E9C-4C89-997A-31E0731D7454}" sibTransId="{E883FE4F-CE8F-41E7-9DBE-3549F8F06741}"/>
    <dgm:cxn modelId="{D4091CA2-6FE3-4F61-A24F-52058A912C4A}" type="presOf" srcId="{696C2C6A-5B54-4954-8645-9E6DF0AEB1E3}" destId="{018640D5-1AB1-4388-BE58-BF3D8280780D}" srcOrd="0" destOrd="1" presId="urn:microsoft.com/office/officeart/2005/8/layout/chevron2"/>
    <dgm:cxn modelId="{6922AAA9-1A4A-4B13-AEB7-CA221BB8D58A}" type="presOf" srcId="{BEE81D7A-E1C9-4A12-BEBA-DDEE3D575F3D}" destId="{6FBBF8CD-CED7-44B1-B712-C0BD07B964EE}" srcOrd="0" destOrd="0" presId="urn:microsoft.com/office/officeart/2005/8/layout/chevron2"/>
    <dgm:cxn modelId="{A670B2D5-24D4-4E77-A605-CB72C750BA12}" type="presOf" srcId="{2C00EFA7-1737-488D-AEC4-973783DB2DBE}" destId="{B6B60523-FE55-4B78-85F2-0F0B80C9BA7B}" srcOrd="0" destOrd="0" presId="urn:microsoft.com/office/officeart/2005/8/layout/chevron2"/>
    <dgm:cxn modelId="{6900F1C5-CC70-4AC5-8A4D-B3972856837C}" srcId="{D486A032-A60E-4ECC-A4F4-1A449C7A743D}" destId="{ED3462C4-7972-48E9-B71A-CDDF4B1745B2}" srcOrd="1" destOrd="0" parTransId="{CD51E095-C339-4610-8618-8574AF868726}" sibTransId="{6939E6D5-51D9-4BF1-A87E-3C429F230C36}"/>
    <dgm:cxn modelId="{BDC1F442-4D90-4660-9351-57B47D845F86}" type="presOf" srcId="{6D953C7D-E6AE-4005-AB09-21224A9BF2BC}" destId="{FB28FA1B-208F-4E29-9C36-EC979AAC1CD4}" srcOrd="0" destOrd="0" presId="urn:microsoft.com/office/officeart/2005/8/layout/chevron2"/>
    <dgm:cxn modelId="{D511E600-EA4F-4C52-BCD2-2F02F24B8798}" type="presOf" srcId="{38397E4B-522E-46C8-AC47-1A55476A2D21}" destId="{5DE3C267-2799-44B1-B0A7-7A4CB1F6665F}" srcOrd="0" destOrd="0" presId="urn:microsoft.com/office/officeart/2005/8/layout/chevron2"/>
    <dgm:cxn modelId="{45DED727-2418-4CFF-8559-193419AFDC35}" srcId="{6D953C7D-E6AE-4005-AB09-21224A9BF2BC}" destId="{696C2C6A-5B54-4954-8645-9E6DF0AEB1E3}" srcOrd="1" destOrd="0" parTransId="{232DC481-673E-4A4F-B915-F59215553FE1}" sibTransId="{78BC1AD0-D30C-4B1E-9FA8-F8437AE799CA}"/>
    <dgm:cxn modelId="{338E1CC3-623F-4E6C-9086-03F8704C43AB}" type="presOf" srcId="{D486A032-A60E-4ECC-A4F4-1A449C7A743D}" destId="{38FB05DA-46B6-4E42-AFBF-055A6059B08D}" srcOrd="0" destOrd="0" presId="urn:microsoft.com/office/officeart/2005/8/layout/chevron2"/>
    <dgm:cxn modelId="{E2FB528E-C518-45DF-8F72-E108A1221381}" type="presOf" srcId="{930DA883-5516-4691-8907-D598C95930D4}" destId="{82DFEAD9-A95F-4C35-B3D8-51E6427BAA06}" srcOrd="0" destOrd="0" presId="urn:microsoft.com/office/officeart/2005/8/layout/chevron2"/>
    <dgm:cxn modelId="{31DC7F84-EE04-41DB-A4C3-7C1689C3241E}" srcId="{2C00EFA7-1737-488D-AEC4-973783DB2DBE}" destId="{6D953C7D-E6AE-4005-AB09-21224A9BF2BC}" srcOrd="2" destOrd="0" parTransId="{D4F9DAC5-5D5E-4C0E-A973-2CE0678D1A04}" sibTransId="{AA8C8376-1FCE-4447-A44A-B3E7DB95AB85}"/>
    <dgm:cxn modelId="{DD686511-4115-4A74-A84F-AE8969BFB9DB}" type="presOf" srcId="{06C62340-706F-407D-8642-768C2AB11A0A}" destId="{5DE3C267-2799-44B1-B0A7-7A4CB1F6665F}" srcOrd="0" destOrd="1" presId="urn:microsoft.com/office/officeart/2005/8/layout/chevron2"/>
    <dgm:cxn modelId="{6C5249DF-3883-4BF5-A681-217F90D86F11}" type="presParOf" srcId="{B6B60523-FE55-4B78-85F2-0F0B80C9BA7B}" destId="{B23FFE17-8255-43F2-A380-39B58B03FC5A}" srcOrd="0" destOrd="0" presId="urn:microsoft.com/office/officeart/2005/8/layout/chevron2"/>
    <dgm:cxn modelId="{27A09806-A708-48CF-8592-F759CD1FF617}" type="presParOf" srcId="{B23FFE17-8255-43F2-A380-39B58B03FC5A}" destId="{38FB05DA-46B6-4E42-AFBF-055A6059B08D}" srcOrd="0" destOrd="0" presId="urn:microsoft.com/office/officeart/2005/8/layout/chevron2"/>
    <dgm:cxn modelId="{EB6F5E7D-91FC-4C95-973B-C3B09FD2CF45}" type="presParOf" srcId="{B23FFE17-8255-43F2-A380-39B58B03FC5A}" destId="{6FBBF8CD-CED7-44B1-B712-C0BD07B964EE}" srcOrd="1" destOrd="0" presId="urn:microsoft.com/office/officeart/2005/8/layout/chevron2"/>
    <dgm:cxn modelId="{D666127F-48DC-4AA1-B6E3-1537A34BB8BE}" type="presParOf" srcId="{B6B60523-FE55-4B78-85F2-0F0B80C9BA7B}" destId="{BF20A6C8-9D37-40BF-9708-D36A04922189}" srcOrd="1" destOrd="0" presId="urn:microsoft.com/office/officeart/2005/8/layout/chevron2"/>
    <dgm:cxn modelId="{1E55FDBF-1987-4428-B8D0-841A34754DEE}" type="presParOf" srcId="{B6B60523-FE55-4B78-85F2-0F0B80C9BA7B}" destId="{658E7975-57DC-4A10-A7C2-66118797539E}" srcOrd="2" destOrd="0" presId="urn:microsoft.com/office/officeart/2005/8/layout/chevron2"/>
    <dgm:cxn modelId="{1AFF7225-D364-4925-AD37-18B06231697B}" type="presParOf" srcId="{658E7975-57DC-4A10-A7C2-66118797539E}" destId="{82DFEAD9-A95F-4C35-B3D8-51E6427BAA06}" srcOrd="0" destOrd="0" presId="urn:microsoft.com/office/officeart/2005/8/layout/chevron2"/>
    <dgm:cxn modelId="{2513E9D1-1F2D-4490-8D5D-411BD2BD00CB}" type="presParOf" srcId="{658E7975-57DC-4A10-A7C2-66118797539E}" destId="{5DE3C267-2799-44B1-B0A7-7A4CB1F6665F}" srcOrd="1" destOrd="0" presId="urn:microsoft.com/office/officeart/2005/8/layout/chevron2"/>
    <dgm:cxn modelId="{32A3D64F-1D46-4275-9747-FFFF2FF89123}" type="presParOf" srcId="{B6B60523-FE55-4B78-85F2-0F0B80C9BA7B}" destId="{5A460A9A-C171-43D5-9498-6AF780653950}" srcOrd="3" destOrd="0" presId="urn:microsoft.com/office/officeart/2005/8/layout/chevron2"/>
    <dgm:cxn modelId="{37DECAF2-C306-47A5-A652-73B001A961D8}" type="presParOf" srcId="{B6B60523-FE55-4B78-85F2-0F0B80C9BA7B}" destId="{555AB431-F6E3-4B4C-A8F8-1C2B06B10276}" srcOrd="4" destOrd="0" presId="urn:microsoft.com/office/officeart/2005/8/layout/chevron2"/>
    <dgm:cxn modelId="{D533EB19-1E4D-4347-A012-65DBF2A7241B}" type="presParOf" srcId="{555AB431-F6E3-4B4C-A8F8-1C2B06B10276}" destId="{FB28FA1B-208F-4E29-9C36-EC979AAC1CD4}" srcOrd="0" destOrd="0" presId="urn:microsoft.com/office/officeart/2005/8/layout/chevron2"/>
    <dgm:cxn modelId="{BB176A96-D1AB-4914-BBB4-924C7CBADEDC}" type="presParOf" srcId="{555AB431-F6E3-4B4C-A8F8-1C2B06B10276}" destId="{018640D5-1AB1-4388-BE58-BF3D8280780D}"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2F843C-9BA4-4676-A31A-A6D892BC6642}" type="doc">
      <dgm:prSet loTypeId="urn:microsoft.com/office/officeart/2005/8/layout/target1" loCatId="relationship" qsTypeId="urn:microsoft.com/office/officeart/2005/8/quickstyle/simple1" qsCatId="simple" csTypeId="urn:microsoft.com/office/officeart/2005/8/colors/accent3_4" csCatId="accent3" phldr="1"/>
      <dgm:spPr/>
      <dgm:t>
        <a:bodyPr/>
        <a:lstStyle/>
        <a:p>
          <a:endParaRPr lang="en-US"/>
        </a:p>
      </dgm:t>
    </dgm:pt>
    <dgm:pt modelId="{3BC19156-30FD-4FFC-9AFF-8C4053690F3A}">
      <dgm:prSet custT="1"/>
      <dgm:spPr/>
      <dgm:t>
        <a:bodyPr/>
        <a:lstStyle/>
        <a:p>
          <a:pPr rtl="0"/>
          <a:r>
            <a:rPr lang="en-US" sz="2400" b="1" dirty="0" smtClean="0"/>
            <a:t>markedly enhanced oxidant stress,</a:t>
          </a:r>
        </a:p>
        <a:p>
          <a:pPr rtl="0"/>
          <a:r>
            <a:rPr lang="en-US" sz="2400" b="1" dirty="0" smtClean="0"/>
            <a:t> the production of complement fragments and</a:t>
          </a:r>
        </a:p>
        <a:p>
          <a:pPr rtl="0"/>
          <a:r>
            <a:rPr lang="en-US" sz="2400" b="1" dirty="0" smtClean="0"/>
            <a:t> cytokines,</a:t>
          </a:r>
        </a:p>
        <a:p>
          <a:pPr rtl="0"/>
          <a:r>
            <a:rPr lang="en-US" sz="2400" b="1" dirty="0" smtClean="0"/>
            <a:t> increased adhesion molecules in endothelial cells,</a:t>
          </a:r>
        </a:p>
        <a:p>
          <a:pPr rtl="0"/>
          <a:r>
            <a:rPr lang="en-US" sz="2400" b="1" dirty="0" smtClean="0"/>
            <a:t> and other </a:t>
          </a:r>
          <a:r>
            <a:rPr lang="en-US" sz="2400" b="1" dirty="0" err="1" smtClean="0"/>
            <a:t>proinflammatory</a:t>
          </a:r>
          <a:r>
            <a:rPr lang="en-US" sz="2400" b="1" dirty="0" smtClean="0"/>
            <a:t> factors .</a:t>
          </a:r>
          <a:endParaRPr lang="en-US" sz="2400" b="1" dirty="0"/>
        </a:p>
      </dgm:t>
    </dgm:pt>
    <dgm:pt modelId="{23866079-6134-4533-80B0-A490775881BB}" type="parTrans" cxnId="{6609830E-FAA7-4567-8E58-35BAFF95FC05}">
      <dgm:prSet/>
      <dgm:spPr/>
      <dgm:t>
        <a:bodyPr/>
        <a:lstStyle/>
        <a:p>
          <a:endParaRPr lang="en-US"/>
        </a:p>
      </dgm:t>
    </dgm:pt>
    <dgm:pt modelId="{A48E9AB1-8FBA-4B91-ACA2-BBE373823B22}" type="sibTrans" cxnId="{6609830E-FAA7-4567-8E58-35BAFF95FC05}">
      <dgm:prSet/>
      <dgm:spPr/>
      <dgm:t>
        <a:bodyPr/>
        <a:lstStyle/>
        <a:p>
          <a:endParaRPr lang="en-US"/>
        </a:p>
      </dgm:t>
    </dgm:pt>
    <dgm:pt modelId="{CAA4FB68-E7FA-489B-8994-91CD8DC853B7}" type="pres">
      <dgm:prSet presAssocID="{F32F843C-9BA4-4676-A31A-A6D892BC6642}" presName="composite" presStyleCnt="0">
        <dgm:presLayoutVars>
          <dgm:chMax val="5"/>
          <dgm:dir/>
          <dgm:resizeHandles val="exact"/>
        </dgm:presLayoutVars>
      </dgm:prSet>
      <dgm:spPr/>
      <dgm:t>
        <a:bodyPr/>
        <a:lstStyle/>
        <a:p>
          <a:endParaRPr lang="en-US"/>
        </a:p>
      </dgm:t>
    </dgm:pt>
    <dgm:pt modelId="{A05879BC-09A6-4870-969E-7070BA857E84}" type="pres">
      <dgm:prSet presAssocID="{3BC19156-30FD-4FFC-9AFF-8C4053690F3A}" presName="circle1" presStyleLbl="lnNode1" presStyleIdx="0" presStyleCnt="1" custScaleY="103471" custLinFactNeighborX="5580" custLinFactNeighborY="-32470"/>
      <dgm:spPr/>
    </dgm:pt>
    <dgm:pt modelId="{AFF8AE14-0B09-46DF-8D36-9A764FB6EC15}" type="pres">
      <dgm:prSet presAssocID="{3BC19156-30FD-4FFC-9AFF-8C4053690F3A}" presName="text1" presStyleLbl="revTx" presStyleIdx="0" presStyleCnt="1" custScaleX="288564" custScaleY="169379" custLinFactX="-78504" custLinFactNeighborX="-100000" custLinFactNeighborY="86472">
        <dgm:presLayoutVars>
          <dgm:bulletEnabled val="1"/>
        </dgm:presLayoutVars>
      </dgm:prSet>
      <dgm:spPr/>
      <dgm:t>
        <a:bodyPr/>
        <a:lstStyle/>
        <a:p>
          <a:endParaRPr lang="en-US"/>
        </a:p>
      </dgm:t>
    </dgm:pt>
    <dgm:pt modelId="{BFFB617F-799E-4868-A4CA-B959322D29F5}" type="pres">
      <dgm:prSet presAssocID="{3BC19156-30FD-4FFC-9AFF-8C4053690F3A}" presName="line1" presStyleLbl="callout" presStyleIdx="0" presStyleCnt="2" custLinFactX="99030" custLinFactY="-200000" custLinFactNeighborX="100000" custLinFactNeighborY="-201281"/>
      <dgm:spPr/>
    </dgm:pt>
    <dgm:pt modelId="{223C1DFF-4A03-485E-BC8F-CA26F4C23D30}" type="pres">
      <dgm:prSet presAssocID="{3BC19156-30FD-4FFC-9AFF-8C4053690F3A}" presName="d1" presStyleLbl="callout" presStyleIdx="1" presStyleCnt="2" custLinFactX="25305" custLinFactNeighborX="100000" custLinFactNeighborY="427"/>
      <dgm:spPr/>
    </dgm:pt>
  </dgm:ptLst>
  <dgm:cxnLst>
    <dgm:cxn modelId="{A6E79591-2E95-4640-9584-BBEF66046F9D}" type="presOf" srcId="{F32F843C-9BA4-4676-A31A-A6D892BC6642}" destId="{CAA4FB68-E7FA-489B-8994-91CD8DC853B7}" srcOrd="0" destOrd="0" presId="urn:microsoft.com/office/officeart/2005/8/layout/target1"/>
    <dgm:cxn modelId="{51474510-6175-4BBE-A377-FF11F961345C}" type="presOf" srcId="{3BC19156-30FD-4FFC-9AFF-8C4053690F3A}" destId="{AFF8AE14-0B09-46DF-8D36-9A764FB6EC15}" srcOrd="0" destOrd="0" presId="urn:microsoft.com/office/officeart/2005/8/layout/target1"/>
    <dgm:cxn modelId="{6609830E-FAA7-4567-8E58-35BAFF95FC05}" srcId="{F32F843C-9BA4-4676-A31A-A6D892BC6642}" destId="{3BC19156-30FD-4FFC-9AFF-8C4053690F3A}" srcOrd="0" destOrd="0" parTransId="{23866079-6134-4533-80B0-A490775881BB}" sibTransId="{A48E9AB1-8FBA-4B91-ACA2-BBE373823B22}"/>
    <dgm:cxn modelId="{5186879E-F097-497A-BB0F-E647079D4CFD}" type="presParOf" srcId="{CAA4FB68-E7FA-489B-8994-91CD8DC853B7}" destId="{A05879BC-09A6-4870-969E-7070BA857E84}" srcOrd="0" destOrd="0" presId="urn:microsoft.com/office/officeart/2005/8/layout/target1"/>
    <dgm:cxn modelId="{6C2AAA0C-5119-4E06-86BE-7CDE6A2BC2FF}" type="presParOf" srcId="{CAA4FB68-E7FA-489B-8994-91CD8DC853B7}" destId="{AFF8AE14-0B09-46DF-8D36-9A764FB6EC15}" srcOrd="1" destOrd="0" presId="urn:microsoft.com/office/officeart/2005/8/layout/target1"/>
    <dgm:cxn modelId="{A3331CB4-31A1-46EF-9079-6BA0AE4D4DF8}" type="presParOf" srcId="{CAA4FB68-E7FA-489B-8994-91CD8DC853B7}" destId="{BFFB617F-799E-4868-A4CA-B959322D29F5}" srcOrd="2" destOrd="0" presId="urn:microsoft.com/office/officeart/2005/8/layout/target1"/>
    <dgm:cxn modelId="{669D0848-C78F-4A6C-9A0A-EE4D11FBC9D9}" type="presParOf" srcId="{CAA4FB68-E7FA-489B-8994-91CD8DC853B7}" destId="{223C1DFF-4A03-485E-BC8F-CA26F4C23D30}" srcOrd="3" destOrd="0" presId="urn:microsoft.com/office/officeart/2005/8/layout/targe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3FB1931-CF32-4609-8582-693003C78DC0}"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A16DA589-327C-4172-B307-6BED8A6FC80C}">
      <dgm:prSet phldrT="[Text]"/>
      <dgm:spPr/>
      <dgm:t>
        <a:bodyPr/>
        <a:lstStyle/>
        <a:p>
          <a:r>
            <a:rPr lang="en-US" dirty="0" smtClean="0">
              <a:latin typeface="Book Antiqua"/>
            </a:rPr>
            <a:t>?</a:t>
          </a:r>
          <a:endParaRPr lang="en-US" dirty="0"/>
        </a:p>
      </dgm:t>
    </dgm:pt>
    <dgm:pt modelId="{B2BCB54D-0836-471E-9BD7-8D65C5B77A01}" type="parTrans" cxnId="{7CCA9307-F19B-4E5F-AE5A-5F5608785BB6}">
      <dgm:prSet/>
      <dgm:spPr/>
      <dgm:t>
        <a:bodyPr/>
        <a:lstStyle/>
        <a:p>
          <a:endParaRPr lang="en-US"/>
        </a:p>
      </dgm:t>
    </dgm:pt>
    <dgm:pt modelId="{4AFF98BE-0F4F-4F52-A38B-97377FBD2C74}" type="sibTrans" cxnId="{7CCA9307-F19B-4E5F-AE5A-5F5608785BB6}">
      <dgm:prSet/>
      <dgm:spPr/>
      <dgm:t>
        <a:bodyPr/>
        <a:lstStyle/>
        <a:p>
          <a:endParaRPr lang="en-US"/>
        </a:p>
      </dgm:t>
    </dgm:pt>
    <dgm:pt modelId="{74609256-4E2D-4986-A4E6-D18260EA1C70}">
      <dgm:prSet phldrT="[Text]"/>
      <dgm:spPr/>
      <dgm:t>
        <a:bodyPr/>
        <a:lstStyle/>
        <a:p>
          <a:r>
            <a:rPr lang="en-US" b="1" dirty="0" smtClean="0">
              <a:solidFill>
                <a:schemeClr val="accent3">
                  <a:lumMod val="60000"/>
                  <a:lumOff val="40000"/>
                </a:schemeClr>
              </a:solidFill>
            </a:rPr>
            <a:t>noninvasive tests </a:t>
          </a:r>
          <a:endParaRPr lang="en-US" dirty="0">
            <a:solidFill>
              <a:schemeClr val="accent3">
                <a:lumMod val="60000"/>
                <a:lumOff val="40000"/>
              </a:schemeClr>
            </a:solidFill>
          </a:endParaRPr>
        </a:p>
      </dgm:t>
    </dgm:pt>
    <dgm:pt modelId="{85D6B0FF-F73F-4C95-B433-844928C3383D}" type="parTrans" cxnId="{3272D5FA-B820-4121-9858-EB5C89A50D3B}">
      <dgm:prSet/>
      <dgm:spPr/>
      <dgm:t>
        <a:bodyPr/>
        <a:lstStyle/>
        <a:p>
          <a:endParaRPr lang="en-US"/>
        </a:p>
      </dgm:t>
    </dgm:pt>
    <dgm:pt modelId="{CF28183B-CCD5-45CC-80F5-C7B8BC350E77}" type="sibTrans" cxnId="{3272D5FA-B820-4121-9858-EB5C89A50D3B}">
      <dgm:prSet/>
      <dgm:spPr/>
      <dgm:t>
        <a:bodyPr/>
        <a:lstStyle/>
        <a:p>
          <a:endParaRPr lang="en-US"/>
        </a:p>
      </dgm:t>
    </dgm:pt>
    <dgm:pt modelId="{2A7352A5-D9D6-46AC-BC00-4F69DA429888}">
      <dgm:prSet phldrT="[Text]" phldr="1"/>
      <dgm:spPr/>
      <dgm:t>
        <a:bodyPr/>
        <a:lstStyle/>
        <a:p>
          <a:endParaRPr lang="en-US" dirty="0"/>
        </a:p>
      </dgm:t>
    </dgm:pt>
    <dgm:pt modelId="{79D8A53A-91C7-4EC0-826A-98E10FA5CFBE}" type="parTrans" cxnId="{70647307-B3CE-4146-8755-6FD9CCEE659F}">
      <dgm:prSet/>
      <dgm:spPr/>
      <dgm:t>
        <a:bodyPr/>
        <a:lstStyle/>
        <a:p>
          <a:endParaRPr lang="en-US"/>
        </a:p>
      </dgm:t>
    </dgm:pt>
    <dgm:pt modelId="{96047EA9-CE02-4CBF-9901-DF2A9C4D23F9}" type="sibTrans" cxnId="{70647307-B3CE-4146-8755-6FD9CCEE659F}">
      <dgm:prSet/>
      <dgm:spPr/>
      <dgm:t>
        <a:bodyPr/>
        <a:lstStyle/>
        <a:p>
          <a:endParaRPr lang="en-US"/>
        </a:p>
      </dgm:t>
    </dgm:pt>
    <dgm:pt modelId="{B5541A6F-2FEE-4A5F-8F7F-C49131526516}">
      <dgm:prSet/>
      <dgm:spPr/>
      <dgm:t>
        <a:bodyPr/>
        <a:lstStyle/>
        <a:p>
          <a:r>
            <a:rPr lang="en-US" smtClean="0">
              <a:latin typeface="Book Antiqua"/>
            </a:rPr>
            <a:t>?</a:t>
          </a:r>
          <a:endParaRPr lang="en-US" dirty="0"/>
        </a:p>
      </dgm:t>
    </dgm:pt>
    <dgm:pt modelId="{74BFBB33-633E-47E3-B0D1-ED30D14A5E55}" type="parTrans" cxnId="{31AC3ACC-D171-496A-9601-8512769EF393}">
      <dgm:prSet/>
      <dgm:spPr/>
      <dgm:t>
        <a:bodyPr/>
        <a:lstStyle/>
        <a:p>
          <a:endParaRPr lang="en-US"/>
        </a:p>
      </dgm:t>
    </dgm:pt>
    <dgm:pt modelId="{17A9CD15-4BB7-4BA5-BC99-9E42CD05C8D4}" type="sibTrans" cxnId="{31AC3ACC-D171-496A-9601-8512769EF393}">
      <dgm:prSet/>
      <dgm:spPr/>
      <dgm:t>
        <a:bodyPr/>
        <a:lstStyle/>
        <a:p>
          <a:endParaRPr lang="en-US"/>
        </a:p>
      </dgm:t>
    </dgm:pt>
    <dgm:pt modelId="{A7D18BEB-92A3-4605-A989-969EE1C189C8}">
      <dgm:prSet/>
      <dgm:spPr/>
      <dgm:t>
        <a:bodyPr/>
        <a:lstStyle/>
        <a:p>
          <a:r>
            <a:rPr lang="en-US" dirty="0" smtClean="0">
              <a:solidFill>
                <a:schemeClr val="accent3">
                  <a:lumMod val="60000"/>
                  <a:lumOff val="40000"/>
                </a:schemeClr>
              </a:solidFill>
            </a:rPr>
            <a:t>coronary angiography</a:t>
          </a:r>
          <a:endParaRPr lang="en-US" dirty="0">
            <a:solidFill>
              <a:schemeClr val="accent3">
                <a:lumMod val="60000"/>
                <a:lumOff val="40000"/>
              </a:schemeClr>
            </a:solidFill>
          </a:endParaRPr>
        </a:p>
      </dgm:t>
    </dgm:pt>
    <dgm:pt modelId="{79C4290B-22BB-4929-9FD4-B191FA7F5CBF}" type="parTrans" cxnId="{DE967247-2FB9-4596-89D9-48A03096A129}">
      <dgm:prSet/>
      <dgm:spPr/>
      <dgm:t>
        <a:bodyPr/>
        <a:lstStyle/>
        <a:p>
          <a:endParaRPr lang="en-US"/>
        </a:p>
      </dgm:t>
    </dgm:pt>
    <dgm:pt modelId="{4E41D4AE-28DF-4B4F-B590-AD3375EB23CA}" type="sibTrans" cxnId="{DE967247-2FB9-4596-89D9-48A03096A129}">
      <dgm:prSet/>
      <dgm:spPr/>
      <dgm:t>
        <a:bodyPr/>
        <a:lstStyle/>
        <a:p>
          <a:endParaRPr lang="en-US"/>
        </a:p>
      </dgm:t>
    </dgm:pt>
    <dgm:pt modelId="{4C22BCD4-7434-4892-9BFA-045B312EE9DE}" type="pres">
      <dgm:prSet presAssocID="{A3FB1931-CF32-4609-8582-693003C78DC0}" presName="Name0" presStyleCnt="0">
        <dgm:presLayoutVars>
          <dgm:dir/>
          <dgm:animLvl val="lvl"/>
          <dgm:resizeHandles/>
        </dgm:presLayoutVars>
      </dgm:prSet>
      <dgm:spPr/>
      <dgm:t>
        <a:bodyPr/>
        <a:lstStyle/>
        <a:p>
          <a:endParaRPr lang="en-US"/>
        </a:p>
      </dgm:t>
    </dgm:pt>
    <dgm:pt modelId="{D16A79BA-6D51-4BCF-98B3-6BE9A3F0D103}" type="pres">
      <dgm:prSet presAssocID="{A16DA589-327C-4172-B307-6BED8A6FC80C}" presName="linNode" presStyleCnt="0"/>
      <dgm:spPr/>
    </dgm:pt>
    <dgm:pt modelId="{F142FA11-585F-45AC-AF2C-E245BB890C83}" type="pres">
      <dgm:prSet presAssocID="{A16DA589-327C-4172-B307-6BED8A6FC80C}" presName="parentShp" presStyleLbl="node1" presStyleIdx="0" presStyleCnt="2">
        <dgm:presLayoutVars>
          <dgm:bulletEnabled val="1"/>
        </dgm:presLayoutVars>
      </dgm:prSet>
      <dgm:spPr/>
      <dgm:t>
        <a:bodyPr/>
        <a:lstStyle/>
        <a:p>
          <a:endParaRPr lang="en-US"/>
        </a:p>
      </dgm:t>
    </dgm:pt>
    <dgm:pt modelId="{4C62BF23-3954-4649-BACD-85B1A2818A1E}" type="pres">
      <dgm:prSet presAssocID="{A16DA589-327C-4172-B307-6BED8A6FC80C}" presName="childShp" presStyleLbl="bgAccFollowNode1" presStyleIdx="0" presStyleCnt="2">
        <dgm:presLayoutVars>
          <dgm:bulletEnabled val="1"/>
        </dgm:presLayoutVars>
      </dgm:prSet>
      <dgm:spPr/>
      <dgm:t>
        <a:bodyPr/>
        <a:lstStyle/>
        <a:p>
          <a:endParaRPr lang="en-US"/>
        </a:p>
      </dgm:t>
    </dgm:pt>
    <dgm:pt modelId="{C17401B6-0135-4DFD-8CF7-9D691DF5A898}" type="pres">
      <dgm:prSet presAssocID="{4AFF98BE-0F4F-4F52-A38B-97377FBD2C74}" presName="spacing" presStyleCnt="0"/>
      <dgm:spPr/>
    </dgm:pt>
    <dgm:pt modelId="{69687F9B-D947-4F28-96AF-C23804482DFC}" type="pres">
      <dgm:prSet presAssocID="{B5541A6F-2FEE-4A5F-8F7F-C49131526516}" presName="linNode" presStyleCnt="0"/>
      <dgm:spPr/>
    </dgm:pt>
    <dgm:pt modelId="{996EC75A-225B-4926-84D7-9348268A31EE}" type="pres">
      <dgm:prSet presAssocID="{B5541A6F-2FEE-4A5F-8F7F-C49131526516}" presName="parentShp" presStyleLbl="node1" presStyleIdx="1" presStyleCnt="2">
        <dgm:presLayoutVars>
          <dgm:bulletEnabled val="1"/>
        </dgm:presLayoutVars>
      </dgm:prSet>
      <dgm:spPr/>
      <dgm:t>
        <a:bodyPr/>
        <a:lstStyle/>
        <a:p>
          <a:endParaRPr lang="en-US"/>
        </a:p>
      </dgm:t>
    </dgm:pt>
    <dgm:pt modelId="{2F78A1D9-1BFA-4BF8-B896-3CD9EA698B9C}" type="pres">
      <dgm:prSet presAssocID="{B5541A6F-2FEE-4A5F-8F7F-C49131526516}" presName="childShp" presStyleLbl="bgAccFollowNode1" presStyleIdx="1" presStyleCnt="2" custLinFactNeighborX="877" custLinFactNeighborY="-1795">
        <dgm:presLayoutVars>
          <dgm:bulletEnabled val="1"/>
        </dgm:presLayoutVars>
      </dgm:prSet>
      <dgm:spPr/>
      <dgm:t>
        <a:bodyPr/>
        <a:lstStyle/>
        <a:p>
          <a:endParaRPr lang="en-US"/>
        </a:p>
      </dgm:t>
    </dgm:pt>
  </dgm:ptLst>
  <dgm:cxnLst>
    <dgm:cxn modelId="{2FC7CB3B-FEE9-4F67-A392-4290099F359B}" type="presOf" srcId="{B5541A6F-2FEE-4A5F-8F7F-C49131526516}" destId="{996EC75A-225B-4926-84D7-9348268A31EE}" srcOrd="0" destOrd="0" presId="urn:microsoft.com/office/officeart/2005/8/layout/vList6"/>
    <dgm:cxn modelId="{B14B89BA-FF17-490F-BB46-200E959FDA82}" type="presOf" srcId="{2A7352A5-D9D6-46AC-BC00-4F69DA429888}" destId="{4C62BF23-3954-4649-BACD-85B1A2818A1E}" srcOrd="0" destOrd="1" presId="urn:microsoft.com/office/officeart/2005/8/layout/vList6"/>
    <dgm:cxn modelId="{7CCA9307-F19B-4E5F-AE5A-5F5608785BB6}" srcId="{A3FB1931-CF32-4609-8582-693003C78DC0}" destId="{A16DA589-327C-4172-B307-6BED8A6FC80C}" srcOrd="0" destOrd="0" parTransId="{B2BCB54D-0836-471E-9BD7-8D65C5B77A01}" sibTransId="{4AFF98BE-0F4F-4F52-A38B-97377FBD2C74}"/>
    <dgm:cxn modelId="{31AC3ACC-D171-496A-9601-8512769EF393}" srcId="{A3FB1931-CF32-4609-8582-693003C78DC0}" destId="{B5541A6F-2FEE-4A5F-8F7F-C49131526516}" srcOrd="1" destOrd="0" parTransId="{74BFBB33-633E-47E3-B0D1-ED30D14A5E55}" sibTransId="{17A9CD15-4BB7-4BA5-BC99-9E42CD05C8D4}"/>
    <dgm:cxn modelId="{DE967247-2FB9-4596-89D9-48A03096A129}" srcId="{B5541A6F-2FEE-4A5F-8F7F-C49131526516}" destId="{A7D18BEB-92A3-4605-A989-969EE1C189C8}" srcOrd="0" destOrd="0" parTransId="{79C4290B-22BB-4929-9FD4-B191FA7F5CBF}" sibTransId="{4E41D4AE-28DF-4B4F-B590-AD3375EB23CA}"/>
    <dgm:cxn modelId="{9110D6FF-BDD0-4A88-83C4-EB363077B61F}" type="presOf" srcId="{74609256-4E2D-4986-A4E6-D18260EA1C70}" destId="{4C62BF23-3954-4649-BACD-85B1A2818A1E}" srcOrd="0" destOrd="0" presId="urn:microsoft.com/office/officeart/2005/8/layout/vList6"/>
    <dgm:cxn modelId="{18EEAAFE-FC58-408E-9FA2-38FB1779EDCC}" type="presOf" srcId="{A7D18BEB-92A3-4605-A989-969EE1C189C8}" destId="{2F78A1D9-1BFA-4BF8-B896-3CD9EA698B9C}" srcOrd="0" destOrd="0" presId="urn:microsoft.com/office/officeart/2005/8/layout/vList6"/>
    <dgm:cxn modelId="{F7A011E2-398C-4E77-93B5-514095AF52D5}" type="presOf" srcId="{A3FB1931-CF32-4609-8582-693003C78DC0}" destId="{4C22BCD4-7434-4892-9BFA-045B312EE9DE}" srcOrd="0" destOrd="0" presId="urn:microsoft.com/office/officeart/2005/8/layout/vList6"/>
    <dgm:cxn modelId="{0C166F6C-6069-4E34-BC21-D04A50A661E7}" type="presOf" srcId="{A16DA589-327C-4172-B307-6BED8A6FC80C}" destId="{F142FA11-585F-45AC-AF2C-E245BB890C83}" srcOrd="0" destOrd="0" presId="urn:microsoft.com/office/officeart/2005/8/layout/vList6"/>
    <dgm:cxn modelId="{70647307-B3CE-4146-8755-6FD9CCEE659F}" srcId="{A16DA589-327C-4172-B307-6BED8A6FC80C}" destId="{2A7352A5-D9D6-46AC-BC00-4F69DA429888}" srcOrd="1" destOrd="0" parTransId="{79D8A53A-91C7-4EC0-826A-98E10FA5CFBE}" sibTransId="{96047EA9-CE02-4CBF-9901-DF2A9C4D23F9}"/>
    <dgm:cxn modelId="{3272D5FA-B820-4121-9858-EB5C89A50D3B}" srcId="{A16DA589-327C-4172-B307-6BED8A6FC80C}" destId="{74609256-4E2D-4986-A4E6-D18260EA1C70}" srcOrd="0" destOrd="0" parTransId="{85D6B0FF-F73F-4C95-B433-844928C3383D}" sibTransId="{CF28183B-CCD5-45CC-80F5-C7B8BC350E77}"/>
    <dgm:cxn modelId="{F2DF1581-245C-4784-9CDC-5868F75106A8}" type="presParOf" srcId="{4C22BCD4-7434-4892-9BFA-045B312EE9DE}" destId="{D16A79BA-6D51-4BCF-98B3-6BE9A3F0D103}" srcOrd="0" destOrd="0" presId="urn:microsoft.com/office/officeart/2005/8/layout/vList6"/>
    <dgm:cxn modelId="{CDF87BD0-C0AE-440E-B4C0-E7E03D8CAABC}" type="presParOf" srcId="{D16A79BA-6D51-4BCF-98B3-6BE9A3F0D103}" destId="{F142FA11-585F-45AC-AF2C-E245BB890C83}" srcOrd="0" destOrd="0" presId="urn:microsoft.com/office/officeart/2005/8/layout/vList6"/>
    <dgm:cxn modelId="{B429B26D-A9B7-4E64-A2E9-857F6A7D501C}" type="presParOf" srcId="{D16A79BA-6D51-4BCF-98B3-6BE9A3F0D103}" destId="{4C62BF23-3954-4649-BACD-85B1A2818A1E}" srcOrd="1" destOrd="0" presId="urn:microsoft.com/office/officeart/2005/8/layout/vList6"/>
    <dgm:cxn modelId="{EAF97BFB-3949-4B70-879D-2C00C0A21E4F}" type="presParOf" srcId="{4C22BCD4-7434-4892-9BFA-045B312EE9DE}" destId="{C17401B6-0135-4DFD-8CF7-9D691DF5A898}" srcOrd="1" destOrd="0" presId="urn:microsoft.com/office/officeart/2005/8/layout/vList6"/>
    <dgm:cxn modelId="{DF0508C7-5A77-43FA-ABA7-296B4F05A9B4}" type="presParOf" srcId="{4C22BCD4-7434-4892-9BFA-045B312EE9DE}" destId="{69687F9B-D947-4F28-96AF-C23804482DFC}" srcOrd="2" destOrd="0" presId="urn:microsoft.com/office/officeart/2005/8/layout/vList6"/>
    <dgm:cxn modelId="{EDB29448-9FC9-404D-B3EF-FCC138F5C64B}" type="presParOf" srcId="{69687F9B-D947-4F28-96AF-C23804482DFC}" destId="{996EC75A-225B-4926-84D7-9348268A31EE}" srcOrd="0" destOrd="0" presId="urn:microsoft.com/office/officeart/2005/8/layout/vList6"/>
    <dgm:cxn modelId="{43F787A3-D1DD-4288-B271-512B90CB38CC}" type="presParOf" srcId="{69687F9B-D947-4F28-96AF-C23804482DFC}" destId="{2F78A1D9-1BFA-4BF8-B896-3CD9EA698B9C}"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864A253-F897-4C34-B7DE-4EA63B5AD509}"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267B1D17-3AC5-4ECF-96B2-75C520FE3533}">
      <dgm:prSet custT="1"/>
      <dgm:spPr/>
      <dgm:t>
        <a:bodyPr/>
        <a:lstStyle/>
        <a:p>
          <a:pPr rtl="0"/>
          <a:r>
            <a:rPr lang="en-US" sz="2800" dirty="0" smtClean="0">
              <a:solidFill>
                <a:schemeClr val="accent3">
                  <a:lumMod val="60000"/>
                  <a:lumOff val="40000"/>
                </a:schemeClr>
              </a:solidFill>
            </a:rPr>
            <a:t>Coronary angiography is the gold standard for the diagnosis of coronary disease. </a:t>
          </a:r>
          <a:endParaRPr lang="en-US" sz="2800" dirty="0">
            <a:solidFill>
              <a:schemeClr val="accent3">
                <a:lumMod val="60000"/>
                <a:lumOff val="40000"/>
              </a:schemeClr>
            </a:solidFill>
          </a:endParaRPr>
        </a:p>
      </dgm:t>
    </dgm:pt>
    <dgm:pt modelId="{091F8541-4AA8-49F2-88DE-813036066571}" type="parTrans" cxnId="{4CCE2EE8-7F23-4DBB-9B6D-F0CFFC5DE14B}">
      <dgm:prSet/>
      <dgm:spPr/>
      <dgm:t>
        <a:bodyPr/>
        <a:lstStyle/>
        <a:p>
          <a:endParaRPr lang="en-US"/>
        </a:p>
      </dgm:t>
    </dgm:pt>
    <dgm:pt modelId="{4EDB9C75-B3DA-4F44-91F8-68CD297168AD}" type="sibTrans" cxnId="{4CCE2EE8-7F23-4DBB-9B6D-F0CFFC5DE14B}">
      <dgm:prSet/>
      <dgm:spPr/>
      <dgm:t>
        <a:bodyPr/>
        <a:lstStyle/>
        <a:p>
          <a:endParaRPr lang="en-US"/>
        </a:p>
      </dgm:t>
    </dgm:pt>
    <dgm:pt modelId="{DFBDEBE0-F1AA-4A8B-8564-730AD7EB7108}" type="pres">
      <dgm:prSet presAssocID="{0864A253-F897-4C34-B7DE-4EA63B5AD509}" presName="arrowDiagram" presStyleCnt="0">
        <dgm:presLayoutVars>
          <dgm:chMax val="5"/>
          <dgm:dir/>
          <dgm:resizeHandles val="exact"/>
        </dgm:presLayoutVars>
      </dgm:prSet>
      <dgm:spPr/>
      <dgm:t>
        <a:bodyPr/>
        <a:lstStyle/>
        <a:p>
          <a:endParaRPr lang="en-US"/>
        </a:p>
      </dgm:t>
    </dgm:pt>
    <dgm:pt modelId="{CCACDCB9-8FEA-4C75-8AAD-FD060D2E6D04}" type="pres">
      <dgm:prSet presAssocID="{0864A253-F897-4C34-B7DE-4EA63B5AD509}" presName="arrow" presStyleLbl="bgShp" presStyleIdx="0" presStyleCnt="1" custLinFactNeighborX="-10777" custLinFactNeighborY="-9085"/>
      <dgm:spPr/>
    </dgm:pt>
    <dgm:pt modelId="{704726D6-8724-4C1A-84A4-A6F3912DC7C5}" type="pres">
      <dgm:prSet presAssocID="{0864A253-F897-4C34-B7DE-4EA63B5AD509}" presName="arrowDiagram1" presStyleCnt="0">
        <dgm:presLayoutVars>
          <dgm:bulletEnabled val="1"/>
        </dgm:presLayoutVars>
      </dgm:prSet>
      <dgm:spPr/>
    </dgm:pt>
    <dgm:pt modelId="{13949BDB-31CE-4CAB-84F5-D794FDB82468}" type="pres">
      <dgm:prSet presAssocID="{267B1D17-3AC5-4ECF-96B2-75C520FE3533}" presName="bullet1" presStyleLbl="node1" presStyleIdx="0" presStyleCnt="1"/>
      <dgm:spPr/>
    </dgm:pt>
    <dgm:pt modelId="{ACF16AF3-0EFC-4D63-B982-011BB11DFC79}" type="pres">
      <dgm:prSet presAssocID="{267B1D17-3AC5-4ECF-96B2-75C520FE3533}" presName="textBox1" presStyleLbl="revTx" presStyleIdx="0" presStyleCnt="1" custScaleX="206567" custScaleY="40492" custLinFactNeighborX="11528" custLinFactNeighborY="-6844">
        <dgm:presLayoutVars>
          <dgm:bulletEnabled val="1"/>
        </dgm:presLayoutVars>
      </dgm:prSet>
      <dgm:spPr/>
      <dgm:t>
        <a:bodyPr/>
        <a:lstStyle/>
        <a:p>
          <a:endParaRPr lang="en-US"/>
        </a:p>
      </dgm:t>
    </dgm:pt>
  </dgm:ptLst>
  <dgm:cxnLst>
    <dgm:cxn modelId="{4CCE2EE8-7F23-4DBB-9B6D-F0CFFC5DE14B}" srcId="{0864A253-F897-4C34-B7DE-4EA63B5AD509}" destId="{267B1D17-3AC5-4ECF-96B2-75C520FE3533}" srcOrd="0" destOrd="0" parTransId="{091F8541-4AA8-49F2-88DE-813036066571}" sibTransId="{4EDB9C75-B3DA-4F44-91F8-68CD297168AD}"/>
    <dgm:cxn modelId="{B0621129-0529-4A82-8284-B33D75C2FDD3}" type="presOf" srcId="{0864A253-F897-4C34-B7DE-4EA63B5AD509}" destId="{DFBDEBE0-F1AA-4A8B-8564-730AD7EB7108}" srcOrd="0" destOrd="0" presId="urn:microsoft.com/office/officeart/2005/8/layout/arrow2"/>
    <dgm:cxn modelId="{4A5F1259-B70F-4254-8413-9FA3C7080A5A}" type="presOf" srcId="{267B1D17-3AC5-4ECF-96B2-75C520FE3533}" destId="{ACF16AF3-0EFC-4D63-B982-011BB11DFC79}" srcOrd="0" destOrd="0" presId="urn:microsoft.com/office/officeart/2005/8/layout/arrow2"/>
    <dgm:cxn modelId="{1F238556-24C1-4BB1-B23A-AF164BA949E2}" type="presParOf" srcId="{DFBDEBE0-F1AA-4A8B-8564-730AD7EB7108}" destId="{CCACDCB9-8FEA-4C75-8AAD-FD060D2E6D04}" srcOrd="0" destOrd="0" presId="urn:microsoft.com/office/officeart/2005/8/layout/arrow2"/>
    <dgm:cxn modelId="{D7D422B7-2345-429B-9B0B-90A0C968E51B}" type="presParOf" srcId="{DFBDEBE0-F1AA-4A8B-8564-730AD7EB7108}" destId="{704726D6-8724-4C1A-84A4-A6F3912DC7C5}" srcOrd="1" destOrd="0" presId="urn:microsoft.com/office/officeart/2005/8/layout/arrow2"/>
    <dgm:cxn modelId="{2804A105-3E14-4352-AAF4-E9824B1C31F6}" type="presParOf" srcId="{704726D6-8724-4C1A-84A4-A6F3912DC7C5}" destId="{13949BDB-31CE-4CAB-84F5-D794FDB82468}" srcOrd="0" destOrd="0" presId="urn:microsoft.com/office/officeart/2005/8/layout/arrow2"/>
    <dgm:cxn modelId="{3783EF95-3143-4A3C-B871-98F9036C208E}" type="presParOf" srcId="{704726D6-8724-4C1A-84A4-A6F3912DC7C5}" destId="{ACF16AF3-0EFC-4D63-B982-011BB11DFC79}" srcOrd="1" destOrd="0" presId="urn:microsoft.com/office/officeart/2005/8/layout/arrow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91A6B69-53D6-4DE0-9598-24B0E8215860}"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n-US"/>
        </a:p>
      </dgm:t>
    </dgm:pt>
    <dgm:pt modelId="{5C473ABB-CB66-4188-9813-B9127231D5A4}">
      <dgm:prSet phldrT="[Text]" custT="1"/>
      <dgm:spPr/>
      <dgm:t>
        <a:bodyPr/>
        <a:lstStyle/>
        <a:p>
          <a:r>
            <a:rPr lang="en-US" sz="2800" dirty="0" smtClean="0">
              <a:solidFill>
                <a:srgbClr val="FFFF99"/>
              </a:solidFill>
            </a:rPr>
            <a:t>Both </a:t>
          </a:r>
          <a:endParaRPr lang="en-US" sz="2800" dirty="0"/>
        </a:p>
      </dgm:t>
    </dgm:pt>
    <dgm:pt modelId="{CE0738D9-198E-46F5-B8A5-C28BDDA6AA88}" type="parTrans" cxnId="{725C9A83-6C42-4F0A-9D17-E6E8BB2D3565}">
      <dgm:prSet/>
      <dgm:spPr/>
      <dgm:t>
        <a:bodyPr/>
        <a:lstStyle/>
        <a:p>
          <a:endParaRPr lang="en-US"/>
        </a:p>
      </dgm:t>
    </dgm:pt>
    <dgm:pt modelId="{A99DFD93-E1D1-4CD6-8461-2FF9FD265B82}" type="sibTrans" cxnId="{725C9A83-6C42-4F0A-9D17-E6E8BB2D3565}">
      <dgm:prSet/>
      <dgm:spPr/>
      <dgm:t>
        <a:bodyPr/>
        <a:lstStyle/>
        <a:p>
          <a:endParaRPr lang="en-US"/>
        </a:p>
      </dgm:t>
    </dgm:pt>
    <dgm:pt modelId="{36128F36-6FC6-45B4-B9D2-F364454E52D7}">
      <dgm:prSet phldrT="[Text]" custT="1"/>
      <dgm:spPr/>
      <dgm:t>
        <a:bodyPr/>
        <a:lstStyle/>
        <a:p>
          <a:r>
            <a:rPr lang="en-US" sz="1800" b="1" dirty="0" smtClean="0">
              <a:solidFill>
                <a:srgbClr val="FFFF99"/>
              </a:solidFill>
            </a:rPr>
            <a:t>decreased GFR </a:t>
          </a:r>
          <a:endParaRPr lang="en-US" sz="1800" b="1" dirty="0"/>
        </a:p>
      </dgm:t>
    </dgm:pt>
    <dgm:pt modelId="{4A81AF63-ED02-456A-A352-8B2081FE020D}" type="parTrans" cxnId="{1C71FD32-98EB-4FEB-8D48-6C71698B2B11}">
      <dgm:prSet/>
      <dgm:spPr/>
      <dgm:t>
        <a:bodyPr/>
        <a:lstStyle/>
        <a:p>
          <a:endParaRPr lang="en-US"/>
        </a:p>
      </dgm:t>
    </dgm:pt>
    <dgm:pt modelId="{5E2E502E-86FA-4E0B-B0E4-653B768B3E7E}" type="sibTrans" cxnId="{1C71FD32-98EB-4FEB-8D48-6C71698B2B11}">
      <dgm:prSet/>
      <dgm:spPr/>
      <dgm:t>
        <a:bodyPr/>
        <a:lstStyle/>
        <a:p>
          <a:endParaRPr lang="en-US"/>
        </a:p>
      </dgm:t>
    </dgm:pt>
    <dgm:pt modelId="{30436EB7-6EC8-40A5-868D-61755A46CE1A}">
      <dgm:prSet custT="1"/>
      <dgm:spPr/>
      <dgm:t>
        <a:bodyPr/>
        <a:lstStyle/>
        <a:p>
          <a:r>
            <a:rPr lang="en-US" sz="1600" b="1" dirty="0" smtClean="0">
              <a:solidFill>
                <a:srgbClr val="FFFF99"/>
              </a:solidFill>
            </a:rPr>
            <a:t>increased </a:t>
          </a:r>
          <a:r>
            <a:rPr lang="en-US" sz="1600" b="1" dirty="0" err="1" smtClean="0">
              <a:solidFill>
                <a:srgbClr val="FFFF99"/>
              </a:solidFill>
            </a:rPr>
            <a:t>proteinuria</a:t>
          </a:r>
          <a:endParaRPr lang="en-US" sz="1600" b="1" dirty="0"/>
        </a:p>
      </dgm:t>
    </dgm:pt>
    <dgm:pt modelId="{2284A261-7D92-48BC-B5E5-E79534A2F4FC}" type="parTrans" cxnId="{D3ACF0B3-134C-4A6C-A0E6-0C142C68BB4D}">
      <dgm:prSet/>
      <dgm:spPr/>
      <dgm:t>
        <a:bodyPr/>
        <a:lstStyle/>
        <a:p>
          <a:endParaRPr lang="en-US"/>
        </a:p>
      </dgm:t>
    </dgm:pt>
    <dgm:pt modelId="{F1C0C1D3-AD77-4EAA-B7B0-2088EB4FF174}" type="sibTrans" cxnId="{D3ACF0B3-134C-4A6C-A0E6-0C142C68BB4D}">
      <dgm:prSet/>
      <dgm:spPr/>
      <dgm:t>
        <a:bodyPr/>
        <a:lstStyle/>
        <a:p>
          <a:endParaRPr lang="en-US"/>
        </a:p>
      </dgm:t>
    </dgm:pt>
    <dgm:pt modelId="{32779D94-5192-40A3-BDD3-B11A1C55868A}">
      <dgm:prSet custT="1"/>
      <dgm:spPr/>
      <dgm:t>
        <a:bodyPr/>
        <a:lstStyle/>
        <a:p>
          <a:r>
            <a:rPr lang="en-US" sz="1800" dirty="0" smtClean="0">
              <a:solidFill>
                <a:srgbClr val="FFFF99"/>
              </a:solidFill>
            </a:rPr>
            <a:t>increase the risk of cardiovascular disease.</a:t>
          </a:r>
          <a:endParaRPr lang="en-US" sz="1800" dirty="0"/>
        </a:p>
      </dgm:t>
    </dgm:pt>
    <dgm:pt modelId="{18A051A8-64A1-4414-87E9-1010AC0FA8E0}" type="parTrans" cxnId="{9D81E46B-99F9-4F92-8D9C-4A38C8B23BD5}">
      <dgm:prSet/>
      <dgm:spPr/>
      <dgm:t>
        <a:bodyPr/>
        <a:lstStyle/>
        <a:p>
          <a:endParaRPr lang="en-US"/>
        </a:p>
      </dgm:t>
    </dgm:pt>
    <dgm:pt modelId="{CF14E44D-D73C-4FD2-8F47-CE0DD2ABE8E0}" type="sibTrans" cxnId="{9D81E46B-99F9-4F92-8D9C-4A38C8B23BD5}">
      <dgm:prSet/>
      <dgm:spPr/>
      <dgm:t>
        <a:bodyPr/>
        <a:lstStyle/>
        <a:p>
          <a:endParaRPr lang="en-US"/>
        </a:p>
      </dgm:t>
    </dgm:pt>
    <dgm:pt modelId="{D52D2F25-A729-4E63-8A5A-25FCE4F2E92D}" type="pres">
      <dgm:prSet presAssocID="{C91A6B69-53D6-4DE0-9598-24B0E8215860}" presName="Name0" presStyleCnt="0">
        <dgm:presLayoutVars>
          <dgm:chMax val="7"/>
          <dgm:resizeHandles val="exact"/>
        </dgm:presLayoutVars>
      </dgm:prSet>
      <dgm:spPr/>
      <dgm:t>
        <a:bodyPr/>
        <a:lstStyle/>
        <a:p>
          <a:endParaRPr lang="en-US"/>
        </a:p>
      </dgm:t>
    </dgm:pt>
    <dgm:pt modelId="{E70F7BCD-8B17-4215-9A2D-39889D6EE4D1}" type="pres">
      <dgm:prSet presAssocID="{C91A6B69-53D6-4DE0-9598-24B0E8215860}" presName="comp1" presStyleCnt="0"/>
      <dgm:spPr/>
    </dgm:pt>
    <dgm:pt modelId="{D80F86B9-7C1A-4367-9BE7-FD1B0E0B992B}" type="pres">
      <dgm:prSet presAssocID="{C91A6B69-53D6-4DE0-9598-24B0E8215860}" presName="circle1" presStyleLbl="node1" presStyleIdx="0" presStyleCnt="4"/>
      <dgm:spPr/>
      <dgm:t>
        <a:bodyPr/>
        <a:lstStyle/>
        <a:p>
          <a:endParaRPr lang="en-US"/>
        </a:p>
      </dgm:t>
    </dgm:pt>
    <dgm:pt modelId="{B0EE4168-01C8-4A04-A6A5-807E72E48B3D}" type="pres">
      <dgm:prSet presAssocID="{C91A6B69-53D6-4DE0-9598-24B0E8215860}" presName="c1text" presStyleLbl="node1" presStyleIdx="0" presStyleCnt="4">
        <dgm:presLayoutVars>
          <dgm:bulletEnabled val="1"/>
        </dgm:presLayoutVars>
      </dgm:prSet>
      <dgm:spPr/>
      <dgm:t>
        <a:bodyPr/>
        <a:lstStyle/>
        <a:p>
          <a:endParaRPr lang="en-US"/>
        </a:p>
      </dgm:t>
    </dgm:pt>
    <dgm:pt modelId="{2B7D7500-D0D5-4691-8239-3C3F185931B0}" type="pres">
      <dgm:prSet presAssocID="{C91A6B69-53D6-4DE0-9598-24B0E8215860}" presName="comp2" presStyleCnt="0"/>
      <dgm:spPr/>
    </dgm:pt>
    <dgm:pt modelId="{93F94512-B091-48F6-BF02-4D9AE311A741}" type="pres">
      <dgm:prSet presAssocID="{C91A6B69-53D6-4DE0-9598-24B0E8215860}" presName="circle2" presStyleLbl="node1" presStyleIdx="1" presStyleCnt="4" custScaleX="127290" custLinFactNeighborX="-509" custLinFactNeighborY="-579"/>
      <dgm:spPr/>
      <dgm:t>
        <a:bodyPr/>
        <a:lstStyle/>
        <a:p>
          <a:endParaRPr lang="en-US"/>
        </a:p>
      </dgm:t>
    </dgm:pt>
    <dgm:pt modelId="{FED64C78-2872-470D-A838-EDEFF12BA623}" type="pres">
      <dgm:prSet presAssocID="{C91A6B69-53D6-4DE0-9598-24B0E8215860}" presName="c2text" presStyleLbl="node1" presStyleIdx="1" presStyleCnt="4">
        <dgm:presLayoutVars>
          <dgm:bulletEnabled val="1"/>
        </dgm:presLayoutVars>
      </dgm:prSet>
      <dgm:spPr/>
      <dgm:t>
        <a:bodyPr/>
        <a:lstStyle/>
        <a:p>
          <a:endParaRPr lang="en-US"/>
        </a:p>
      </dgm:t>
    </dgm:pt>
    <dgm:pt modelId="{6D66C907-BFDA-483F-AD1D-ACCB8017BD80}" type="pres">
      <dgm:prSet presAssocID="{C91A6B69-53D6-4DE0-9598-24B0E8215860}" presName="comp3" presStyleCnt="0"/>
      <dgm:spPr/>
    </dgm:pt>
    <dgm:pt modelId="{4A1D1946-0498-4753-84A1-CE107B070F03}" type="pres">
      <dgm:prSet presAssocID="{C91A6B69-53D6-4DE0-9598-24B0E8215860}" presName="circle3" presStyleLbl="node1" presStyleIdx="2" presStyleCnt="4" custScaleX="107647" custLinFactNeighborX="-509" custLinFactNeighborY="1889"/>
      <dgm:spPr/>
      <dgm:t>
        <a:bodyPr/>
        <a:lstStyle/>
        <a:p>
          <a:endParaRPr lang="en-US"/>
        </a:p>
      </dgm:t>
    </dgm:pt>
    <dgm:pt modelId="{A73B6A30-517C-41DA-B71E-BFA8286823CE}" type="pres">
      <dgm:prSet presAssocID="{C91A6B69-53D6-4DE0-9598-24B0E8215860}" presName="c3text" presStyleLbl="node1" presStyleIdx="2" presStyleCnt="4">
        <dgm:presLayoutVars>
          <dgm:bulletEnabled val="1"/>
        </dgm:presLayoutVars>
      </dgm:prSet>
      <dgm:spPr/>
      <dgm:t>
        <a:bodyPr/>
        <a:lstStyle/>
        <a:p>
          <a:endParaRPr lang="en-US"/>
        </a:p>
      </dgm:t>
    </dgm:pt>
    <dgm:pt modelId="{5778B6FD-4471-4A96-BC8C-31E01A86054C}" type="pres">
      <dgm:prSet presAssocID="{C91A6B69-53D6-4DE0-9598-24B0E8215860}" presName="comp4" presStyleCnt="0"/>
      <dgm:spPr/>
    </dgm:pt>
    <dgm:pt modelId="{54A4E4A7-D753-49BD-9F5F-938C9C9BC97A}" type="pres">
      <dgm:prSet presAssocID="{C91A6B69-53D6-4DE0-9598-24B0E8215860}" presName="circle4" presStyleLbl="node1" presStyleIdx="3" presStyleCnt="4" custScaleX="141064" custLinFactNeighborX="1022" custLinFactNeighborY="-379"/>
      <dgm:spPr/>
      <dgm:t>
        <a:bodyPr/>
        <a:lstStyle/>
        <a:p>
          <a:endParaRPr lang="en-US"/>
        </a:p>
      </dgm:t>
    </dgm:pt>
    <dgm:pt modelId="{A58CC253-A7B5-44ED-B9AF-28728343CB0E}" type="pres">
      <dgm:prSet presAssocID="{C91A6B69-53D6-4DE0-9598-24B0E8215860}" presName="c4text" presStyleLbl="node1" presStyleIdx="3" presStyleCnt="4">
        <dgm:presLayoutVars>
          <dgm:bulletEnabled val="1"/>
        </dgm:presLayoutVars>
      </dgm:prSet>
      <dgm:spPr/>
      <dgm:t>
        <a:bodyPr/>
        <a:lstStyle/>
        <a:p>
          <a:endParaRPr lang="en-US"/>
        </a:p>
      </dgm:t>
    </dgm:pt>
  </dgm:ptLst>
  <dgm:cxnLst>
    <dgm:cxn modelId="{D3ACF0B3-134C-4A6C-A0E6-0C142C68BB4D}" srcId="{C91A6B69-53D6-4DE0-9598-24B0E8215860}" destId="{30436EB7-6EC8-40A5-868D-61755A46CE1A}" srcOrd="2" destOrd="0" parTransId="{2284A261-7D92-48BC-B5E5-E79534A2F4FC}" sibTransId="{F1C0C1D3-AD77-4EAA-B7B0-2088EB4FF174}"/>
    <dgm:cxn modelId="{973A58C7-6679-48B1-8447-8D97D6AD6D71}" type="presOf" srcId="{5C473ABB-CB66-4188-9813-B9127231D5A4}" destId="{D80F86B9-7C1A-4367-9BE7-FD1B0E0B992B}" srcOrd="0" destOrd="0" presId="urn:microsoft.com/office/officeart/2005/8/layout/venn2"/>
    <dgm:cxn modelId="{64CFA602-AAAB-4DD2-A5CE-CB6839DBC568}" type="presOf" srcId="{5C473ABB-CB66-4188-9813-B9127231D5A4}" destId="{B0EE4168-01C8-4A04-A6A5-807E72E48B3D}" srcOrd="1" destOrd="0" presId="urn:microsoft.com/office/officeart/2005/8/layout/venn2"/>
    <dgm:cxn modelId="{8FCE7EEB-FEFA-4EF1-9E33-9A3DCC975B71}" type="presOf" srcId="{C91A6B69-53D6-4DE0-9598-24B0E8215860}" destId="{D52D2F25-A729-4E63-8A5A-25FCE4F2E92D}" srcOrd="0" destOrd="0" presId="urn:microsoft.com/office/officeart/2005/8/layout/venn2"/>
    <dgm:cxn modelId="{2C389A68-3448-4AC7-A424-5FCD42116276}" type="presOf" srcId="{32779D94-5192-40A3-BDD3-B11A1C55868A}" destId="{A58CC253-A7B5-44ED-B9AF-28728343CB0E}" srcOrd="1" destOrd="0" presId="urn:microsoft.com/office/officeart/2005/8/layout/venn2"/>
    <dgm:cxn modelId="{9D81E46B-99F9-4F92-8D9C-4A38C8B23BD5}" srcId="{C91A6B69-53D6-4DE0-9598-24B0E8215860}" destId="{32779D94-5192-40A3-BDD3-B11A1C55868A}" srcOrd="3" destOrd="0" parTransId="{18A051A8-64A1-4414-87E9-1010AC0FA8E0}" sibTransId="{CF14E44D-D73C-4FD2-8F47-CE0DD2ABE8E0}"/>
    <dgm:cxn modelId="{FBFC6796-CAED-49B9-9A8C-8C32CCCA4BD8}" type="presOf" srcId="{30436EB7-6EC8-40A5-868D-61755A46CE1A}" destId="{4A1D1946-0498-4753-84A1-CE107B070F03}" srcOrd="0" destOrd="0" presId="urn:microsoft.com/office/officeart/2005/8/layout/venn2"/>
    <dgm:cxn modelId="{1C71FD32-98EB-4FEB-8D48-6C71698B2B11}" srcId="{C91A6B69-53D6-4DE0-9598-24B0E8215860}" destId="{36128F36-6FC6-45B4-B9D2-F364454E52D7}" srcOrd="1" destOrd="0" parTransId="{4A81AF63-ED02-456A-A352-8B2081FE020D}" sibTransId="{5E2E502E-86FA-4E0B-B0E4-653B768B3E7E}"/>
    <dgm:cxn modelId="{B0DB6C00-9158-4B04-9ADD-D13CC5F6D43E}" type="presOf" srcId="{30436EB7-6EC8-40A5-868D-61755A46CE1A}" destId="{A73B6A30-517C-41DA-B71E-BFA8286823CE}" srcOrd="1" destOrd="0" presId="urn:microsoft.com/office/officeart/2005/8/layout/venn2"/>
    <dgm:cxn modelId="{725C9A83-6C42-4F0A-9D17-E6E8BB2D3565}" srcId="{C91A6B69-53D6-4DE0-9598-24B0E8215860}" destId="{5C473ABB-CB66-4188-9813-B9127231D5A4}" srcOrd="0" destOrd="0" parTransId="{CE0738D9-198E-46F5-B8A5-C28BDDA6AA88}" sibTransId="{A99DFD93-E1D1-4CD6-8461-2FF9FD265B82}"/>
    <dgm:cxn modelId="{DE2F22BD-0432-4E91-A12C-4BD679A3884F}" type="presOf" srcId="{36128F36-6FC6-45B4-B9D2-F364454E52D7}" destId="{93F94512-B091-48F6-BF02-4D9AE311A741}" srcOrd="0" destOrd="0" presId="urn:microsoft.com/office/officeart/2005/8/layout/venn2"/>
    <dgm:cxn modelId="{D5F324E2-73FA-42F8-ACB0-6F9705B4DBA7}" type="presOf" srcId="{32779D94-5192-40A3-BDD3-B11A1C55868A}" destId="{54A4E4A7-D753-49BD-9F5F-938C9C9BC97A}" srcOrd="0" destOrd="0" presId="urn:microsoft.com/office/officeart/2005/8/layout/venn2"/>
    <dgm:cxn modelId="{42DFC22A-CEBB-4B6D-AC13-B4C20AB80CD9}" type="presOf" srcId="{36128F36-6FC6-45B4-B9D2-F364454E52D7}" destId="{FED64C78-2872-470D-A838-EDEFF12BA623}" srcOrd="1" destOrd="0" presId="urn:microsoft.com/office/officeart/2005/8/layout/venn2"/>
    <dgm:cxn modelId="{E944871F-01C8-4C49-8596-1B940520E3A8}" type="presParOf" srcId="{D52D2F25-A729-4E63-8A5A-25FCE4F2E92D}" destId="{E70F7BCD-8B17-4215-9A2D-39889D6EE4D1}" srcOrd="0" destOrd="0" presId="urn:microsoft.com/office/officeart/2005/8/layout/venn2"/>
    <dgm:cxn modelId="{50326978-1913-4B58-A4B4-1981183636C8}" type="presParOf" srcId="{E70F7BCD-8B17-4215-9A2D-39889D6EE4D1}" destId="{D80F86B9-7C1A-4367-9BE7-FD1B0E0B992B}" srcOrd="0" destOrd="0" presId="urn:microsoft.com/office/officeart/2005/8/layout/venn2"/>
    <dgm:cxn modelId="{D44A85DC-C186-4A8D-B9AF-E69FA62F45D2}" type="presParOf" srcId="{E70F7BCD-8B17-4215-9A2D-39889D6EE4D1}" destId="{B0EE4168-01C8-4A04-A6A5-807E72E48B3D}" srcOrd="1" destOrd="0" presId="urn:microsoft.com/office/officeart/2005/8/layout/venn2"/>
    <dgm:cxn modelId="{20EC2905-3224-4E3E-BB02-392AF3EEECA2}" type="presParOf" srcId="{D52D2F25-A729-4E63-8A5A-25FCE4F2E92D}" destId="{2B7D7500-D0D5-4691-8239-3C3F185931B0}" srcOrd="1" destOrd="0" presId="urn:microsoft.com/office/officeart/2005/8/layout/venn2"/>
    <dgm:cxn modelId="{590DFA15-93B0-4742-B86D-2D4646C84950}" type="presParOf" srcId="{2B7D7500-D0D5-4691-8239-3C3F185931B0}" destId="{93F94512-B091-48F6-BF02-4D9AE311A741}" srcOrd="0" destOrd="0" presId="urn:microsoft.com/office/officeart/2005/8/layout/venn2"/>
    <dgm:cxn modelId="{A33EECD7-9955-4B12-BC08-AD0F85D3E1D5}" type="presParOf" srcId="{2B7D7500-D0D5-4691-8239-3C3F185931B0}" destId="{FED64C78-2872-470D-A838-EDEFF12BA623}" srcOrd="1" destOrd="0" presId="urn:microsoft.com/office/officeart/2005/8/layout/venn2"/>
    <dgm:cxn modelId="{CDE82A59-9142-4E9A-B55D-74BE6014FC98}" type="presParOf" srcId="{D52D2F25-A729-4E63-8A5A-25FCE4F2E92D}" destId="{6D66C907-BFDA-483F-AD1D-ACCB8017BD80}" srcOrd="2" destOrd="0" presId="urn:microsoft.com/office/officeart/2005/8/layout/venn2"/>
    <dgm:cxn modelId="{48B1B58E-94EC-4B91-869A-684ABEB19863}" type="presParOf" srcId="{6D66C907-BFDA-483F-AD1D-ACCB8017BD80}" destId="{4A1D1946-0498-4753-84A1-CE107B070F03}" srcOrd="0" destOrd="0" presId="urn:microsoft.com/office/officeart/2005/8/layout/venn2"/>
    <dgm:cxn modelId="{5ACEB5AB-E42B-4B67-9F4F-3805805A7268}" type="presParOf" srcId="{6D66C907-BFDA-483F-AD1D-ACCB8017BD80}" destId="{A73B6A30-517C-41DA-B71E-BFA8286823CE}" srcOrd="1" destOrd="0" presId="urn:microsoft.com/office/officeart/2005/8/layout/venn2"/>
    <dgm:cxn modelId="{ABCFDB06-917A-4F84-8B85-DD72BEA859D0}" type="presParOf" srcId="{D52D2F25-A729-4E63-8A5A-25FCE4F2E92D}" destId="{5778B6FD-4471-4A96-BC8C-31E01A86054C}" srcOrd="3" destOrd="0" presId="urn:microsoft.com/office/officeart/2005/8/layout/venn2"/>
    <dgm:cxn modelId="{24CC0392-2234-4298-BCA6-BB7F70E19D1F}" type="presParOf" srcId="{5778B6FD-4471-4A96-BC8C-31E01A86054C}" destId="{54A4E4A7-D753-49BD-9F5F-938C9C9BC97A}" srcOrd="0" destOrd="0" presId="urn:microsoft.com/office/officeart/2005/8/layout/venn2"/>
    <dgm:cxn modelId="{7A23B65F-F814-4B2F-916F-75BF53C2E9C8}" type="presParOf" srcId="{5778B6FD-4471-4A96-BC8C-31E01A86054C}" destId="{A58CC253-A7B5-44ED-B9AF-28728343CB0E}" srcOrd="1" destOrd="0" presId="urn:microsoft.com/office/officeart/2005/8/layout/ven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D7683B5-3DEA-41E1-ACF8-77BB7BC33905}"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3714EF4A-9090-4593-B9D7-39254E713D66}">
      <dgm:prSet/>
      <dgm:spPr/>
      <dgm:t>
        <a:bodyPr/>
        <a:lstStyle/>
        <a:p>
          <a:r>
            <a:rPr lang="en-US" b="1" dirty="0" smtClean="0">
              <a:solidFill>
                <a:srgbClr val="FFFF99"/>
              </a:solidFill>
            </a:rPr>
            <a:t>In patients with </a:t>
          </a:r>
          <a:r>
            <a:rPr lang="en-US" b="1" i="1" dirty="0" err="1" smtClean="0">
              <a:solidFill>
                <a:schemeClr val="accent1">
                  <a:lumMod val="40000"/>
                  <a:lumOff val="60000"/>
                </a:schemeClr>
              </a:solidFill>
              <a:effectLst>
                <a:outerShdw blurRad="38100" dist="38100" dir="2700000" algn="tl">
                  <a:srgbClr val="000000">
                    <a:alpha val="43137"/>
                  </a:srgbClr>
                </a:outerShdw>
              </a:effectLst>
            </a:rPr>
            <a:t>proteinuric</a:t>
          </a:r>
          <a:r>
            <a:rPr lang="en-US" b="1" dirty="0" smtClean="0">
              <a:solidFill>
                <a:srgbClr val="FFFF99"/>
              </a:solidFill>
            </a:rPr>
            <a:t> CKD </a:t>
          </a:r>
          <a:endParaRPr lang="en-US" b="1" dirty="0"/>
        </a:p>
      </dgm:t>
    </dgm:pt>
    <dgm:pt modelId="{2738ADC7-E3BF-4E7C-898B-D17CEF4260BE}" type="parTrans" cxnId="{2CEF2911-B458-4614-87E5-B546D8985893}">
      <dgm:prSet/>
      <dgm:spPr/>
      <dgm:t>
        <a:bodyPr/>
        <a:lstStyle/>
        <a:p>
          <a:endParaRPr lang="en-US"/>
        </a:p>
      </dgm:t>
    </dgm:pt>
    <dgm:pt modelId="{33BB11C1-152B-4322-909F-9770A594F647}" type="sibTrans" cxnId="{2CEF2911-B458-4614-87E5-B546D8985893}">
      <dgm:prSet/>
      <dgm:spPr/>
      <dgm:t>
        <a:bodyPr/>
        <a:lstStyle/>
        <a:p>
          <a:endParaRPr lang="en-US"/>
        </a:p>
      </dgm:t>
    </dgm:pt>
    <dgm:pt modelId="{249F702D-8849-4FB7-926A-99973A865E06}">
      <dgm:prSet/>
      <dgm:spPr/>
      <dgm:t>
        <a:bodyPr/>
        <a:lstStyle/>
        <a:p>
          <a:r>
            <a:rPr lang="en-US" dirty="0" err="1" smtClean="0">
              <a:solidFill>
                <a:schemeClr val="accent1">
                  <a:lumMod val="50000"/>
                </a:schemeClr>
              </a:solidFill>
            </a:rPr>
            <a:t>angiotensin</a:t>
          </a:r>
          <a:r>
            <a:rPr lang="en-US" dirty="0" smtClean="0">
              <a:solidFill>
                <a:schemeClr val="accent1">
                  <a:lumMod val="50000"/>
                </a:schemeClr>
              </a:solidFill>
            </a:rPr>
            <a:t> blockade and a goal blood pressure of less than 130/80 mmHg</a:t>
          </a:r>
          <a:endParaRPr lang="en-US" dirty="0">
            <a:solidFill>
              <a:schemeClr val="accent1">
                <a:lumMod val="50000"/>
              </a:schemeClr>
            </a:solidFill>
          </a:endParaRPr>
        </a:p>
      </dgm:t>
    </dgm:pt>
    <dgm:pt modelId="{381CEDEB-FB08-4785-87A8-28974E63EA12}" type="parTrans" cxnId="{0FD97501-4FA0-4727-9C60-1130A903CDE6}">
      <dgm:prSet/>
      <dgm:spPr/>
      <dgm:t>
        <a:bodyPr/>
        <a:lstStyle/>
        <a:p>
          <a:endParaRPr lang="en-US"/>
        </a:p>
      </dgm:t>
    </dgm:pt>
    <dgm:pt modelId="{DFCC674C-C457-494A-AB5E-CD273A5745E8}" type="sibTrans" cxnId="{0FD97501-4FA0-4727-9C60-1130A903CDE6}">
      <dgm:prSet/>
      <dgm:spPr/>
      <dgm:t>
        <a:bodyPr/>
        <a:lstStyle/>
        <a:p>
          <a:endParaRPr lang="en-US"/>
        </a:p>
      </dgm:t>
    </dgm:pt>
    <dgm:pt modelId="{9192C25F-2682-4F13-B0C0-3FF00A1786FE}">
      <dgm:prSet/>
      <dgm:spPr/>
      <dgm:t>
        <a:bodyPr/>
        <a:lstStyle/>
        <a:p>
          <a:r>
            <a:rPr lang="en-US" b="1" dirty="0" smtClean="0">
              <a:solidFill>
                <a:srgbClr val="FFFF99"/>
              </a:solidFill>
            </a:rPr>
            <a:t>In patients with </a:t>
          </a:r>
          <a:r>
            <a:rPr lang="en-US" b="1" i="1" dirty="0" smtClean="0">
              <a:solidFill>
                <a:srgbClr val="FFC000"/>
              </a:solidFill>
              <a:effectLst>
                <a:outerShdw blurRad="38100" dist="38100" dir="2700000" algn="tl">
                  <a:srgbClr val="000000">
                    <a:alpha val="43137"/>
                  </a:srgbClr>
                </a:outerShdw>
              </a:effectLst>
            </a:rPr>
            <a:t>non-</a:t>
          </a:r>
          <a:r>
            <a:rPr lang="en-US" b="1" i="1" dirty="0" err="1" smtClean="0">
              <a:solidFill>
                <a:srgbClr val="FFC000"/>
              </a:solidFill>
              <a:effectLst>
                <a:outerShdw blurRad="38100" dist="38100" dir="2700000" algn="tl">
                  <a:srgbClr val="000000">
                    <a:alpha val="43137"/>
                  </a:srgbClr>
                </a:outerShdw>
              </a:effectLst>
            </a:rPr>
            <a:t>proteinuric</a:t>
          </a:r>
          <a:r>
            <a:rPr lang="en-US" b="1" i="1" dirty="0" smtClean="0">
              <a:solidFill>
                <a:srgbClr val="FFC000"/>
              </a:solidFill>
              <a:effectLst>
                <a:outerShdw blurRad="38100" dist="38100" dir="2700000" algn="tl">
                  <a:srgbClr val="000000">
                    <a:alpha val="43137"/>
                  </a:srgbClr>
                </a:outerShdw>
              </a:effectLst>
            </a:rPr>
            <a:t> </a:t>
          </a:r>
          <a:r>
            <a:rPr lang="en-US" b="1" dirty="0" smtClean="0">
              <a:solidFill>
                <a:srgbClr val="FFFF99"/>
              </a:solidFill>
            </a:rPr>
            <a:t>CKD</a:t>
          </a:r>
          <a:endParaRPr lang="en-US" b="1" dirty="0"/>
        </a:p>
      </dgm:t>
    </dgm:pt>
    <dgm:pt modelId="{3C2D9F09-2470-45B7-BAEF-D8621F8F11D0}" type="parTrans" cxnId="{7F45E245-7F1A-44E8-BE2F-B4910A40CA2A}">
      <dgm:prSet/>
      <dgm:spPr/>
      <dgm:t>
        <a:bodyPr/>
        <a:lstStyle/>
        <a:p>
          <a:endParaRPr lang="en-US"/>
        </a:p>
      </dgm:t>
    </dgm:pt>
    <dgm:pt modelId="{BBF6E4DC-137F-4BFD-91E4-A2F2DFB82D43}" type="sibTrans" cxnId="{7F45E245-7F1A-44E8-BE2F-B4910A40CA2A}">
      <dgm:prSet/>
      <dgm:spPr/>
      <dgm:t>
        <a:bodyPr/>
        <a:lstStyle/>
        <a:p>
          <a:endParaRPr lang="en-US"/>
        </a:p>
      </dgm:t>
    </dgm:pt>
    <dgm:pt modelId="{C8852C1A-F63A-471B-B2D9-03776871D112}">
      <dgm:prSet/>
      <dgm:spPr/>
      <dgm:t>
        <a:bodyPr/>
        <a:lstStyle/>
        <a:p>
          <a:r>
            <a:rPr lang="en-US" dirty="0" smtClean="0">
              <a:solidFill>
                <a:schemeClr val="accent1">
                  <a:lumMod val="50000"/>
                </a:schemeClr>
              </a:solidFill>
            </a:rPr>
            <a:t>a goal blood pressure of less than 140/90 mmHg</a:t>
          </a:r>
          <a:endParaRPr lang="en-US" dirty="0"/>
        </a:p>
      </dgm:t>
    </dgm:pt>
    <dgm:pt modelId="{F89ED7CD-EB41-4FCF-B4A3-6A41CBB05DAA}" type="parTrans" cxnId="{16630380-9C57-4F0B-94DE-0466C79D76E9}">
      <dgm:prSet/>
      <dgm:spPr/>
    </dgm:pt>
    <dgm:pt modelId="{070937AE-E3D3-456C-BCA8-3B44EFCB4B2C}" type="sibTrans" cxnId="{16630380-9C57-4F0B-94DE-0466C79D76E9}">
      <dgm:prSet/>
      <dgm:spPr/>
    </dgm:pt>
    <dgm:pt modelId="{5059E9F4-DBC8-4D68-AD82-8F447B1AA932}" type="pres">
      <dgm:prSet presAssocID="{DD7683B5-3DEA-41E1-ACF8-77BB7BC33905}" presName="Name0" presStyleCnt="0">
        <dgm:presLayoutVars>
          <dgm:dir/>
          <dgm:animLvl val="lvl"/>
          <dgm:resizeHandles/>
        </dgm:presLayoutVars>
      </dgm:prSet>
      <dgm:spPr/>
      <dgm:t>
        <a:bodyPr/>
        <a:lstStyle/>
        <a:p>
          <a:endParaRPr lang="en-US"/>
        </a:p>
      </dgm:t>
    </dgm:pt>
    <dgm:pt modelId="{AA98F694-FA50-4EBC-B7D0-65D4DEBF10C3}" type="pres">
      <dgm:prSet presAssocID="{3714EF4A-9090-4593-B9D7-39254E713D66}" presName="linNode" presStyleCnt="0"/>
      <dgm:spPr/>
    </dgm:pt>
    <dgm:pt modelId="{159E3DB0-E8DC-40E1-83CF-1169A50A380A}" type="pres">
      <dgm:prSet presAssocID="{3714EF4A-9090-4593-B9D7-39254E713D66}" presName="parentShp" presStyleLbl="node1" presStyleIdx="0" presStyleCnt="2">
        <dgm:presLayoutVars>
          <dgm:bulletEnabled val="1"/>
        </dgm:presLayoutVars>
      </dgm:prSet>
      <dgm:spPr/>
      <dgm:t>
        <a:bodyPr/>
        <a:lstStyle/>
        <a:p>
          <a:endParaRPr lang="en-US"/>
        </a:p>
      </dgm:t>
    </dgm:pt>
    <dgm:pt modelId="{C61AC0C4-BB78-4D0A-A767-DF5CBD158FC8}" type="pres">
      <dgm:prSet presAssocID="{3714EF4A-9090-4593-B9D7-39254E713D66}" presName="childShp" presStyleLbl="bgAccFollowNode1" presStyleIdx="0" presStyleCnt="2">
        <dgm:presLayoutVars>
          <dgm:bulletEnabled val="1"/>
        </dgm:presLayoutVars>
      </dgm:prSet>
      <dgm:spPr/>
      <dgm:t>
        <a:bodyPr/>
        <a:lstStyle/>
        <a:p>
          <a:endParaRPr lang="en-US"/>
        </a:p>
      </dgm:t>
    </dgm:pt>
    <dgm:pt modelId="{7220D0B7-0127-4A19-9F26-B3E3D11AD2AE}" type="pres">
      <dgm:prSet presAssocID="{33BB11C1-152B-4322-909F-9770A594F647}" presName="spacing" presStyleCnt="0"/>
      <dgm:spPr/>
    </dgm:pt>
    <dgm:pt modelId="{2DE7877D-E79C-4EB5-9ECB-3880E8F5154A}" type="pres">
      <dgm:prSet presAssocID="{9192C25F-2682-4F13-B0C0-3FF00A1786FE}" presName="linNode" presStyleCnt="0"/>
      <dgm:spPr/>
    </dgm:pt>
    <dgm:pt modelId="{FF9A3034-7BE2-4889-BC96-F6CB3C37F399}" type="pres">
      <dgm:prSet presAssocID="{9192C25F-2682-4F13-B0C0-3FF00A1786FE}" presName="parentShp" presStyleLbl="node1" presStyleIdx="1" presStyleCnt="2">
        <dgm:presLayoutVars>
          <dgm:bulletEnabled val="1"/>
        </dgm:presLayoutVars>
      </dgm:prSet>
      <dgm:spPr/>
      <dgm:t>
        <a:bodyPr/>
        <a:lstStyle/>
        <a:p>
          <a:endParaRPr lang="en-US"/>
        </a:p>
      </dgm:t>
    </dgm:pt>
    <dgm:pt modelId="{32FC9B66-6FF5-4199-BE19-70745E593C94}" type="pres">
      <dgm:prSet presAssocID="{9192C25F-2682-4F13-B0C0-3FF00A1786FE}" presName="childShp" presStyleLbl="bgAccFollowNode1" presStyleIdx="1" presStyleCnt="2">
        <dgm:presLayoutVars>
          <dgm:bulletEnabled val="1"/>
        </dgm:presLayoutVars>
      </dgm:prSet>
      <dgm:spPr/>
      <dgm:t>
        <a:bodyPr/>
        <a:lstStyle/>
        <a:p>
          <a:endParaRPr lang="en-US"/>
        </a:p>
      </dgm:t>
    </dgm:pt>
  </dgm:ptLst>
  <dgm:cxnLst>
    <dgm:cxn modelId="{6550AAA5-B98B-4133-81B1-8C2D444E3BB2}" type="presOf" srcId="{C8852C1A-F63A-471B-B2D9-03776871D112}" destId="{32FC9B66-6FF5-4199-BE19-70745E593C94}" srcOrd="0" destOrd="0" presId="urn:microsoft.com/office/officeart/2005/8/layout/vList6"/>
    <dgm:cxn modelId="{2CEF2911-B458-4614-87E5-B546D8985893}" srcId="{DD7683B5-3DEA-41E1-ACF8-77BB7BC33905}" destId="{3714EF4A-9090-4593-B9D7-39254E713D66}" srcOrd="0" destOrd="0" parTransId="{2738ADC7-E3BF-4E7C-898B-D17CEF4260BE}" sibTransId="{33BB11C1-152B-4322-909F-9770A594F647}"/>
    <dgm:cxn modelId="{16630380-9C57-4F0B-94DE-0466C79D76E9}" srcId="{9192C25F-2682-4F13-B0C0-3FF00A1786FE}" destId="{C8852C1A-F63A-471B-B2D9-03776871D112}" srcOrd="0" destOrd="0" parTransId="{F89ED7CD-EB41-4FCF-B4A3-6A41CBB05DAA}" sibTransId="{070937AE-E3D3-456C-BCA8-3B44EFCB4B2C}"/>
    <dgm:cxn modelId="{7F45E245-7F1A-44E8-BE2F-B4910A40CA2A}" srcId="{DD7683B5-3DEA-41E1-ACF8-77BB7BC33905}" destId="{9192C25F-2682-4F13-B0C0-3FF00A1786FE}" srcOrd="1" destOrd="0" parTransId="{3C2D9F09-2470-45B7-BAEF-D8621F8F11D0}" sibTransId="{BBF6E4DC-137F-4BFD-91E4-A2F2DFB82D43}"/>
    <dgm:cxn modelId="{5D97E539-D6C7-4319-8D59-8A8081C70CBB}" type="presOf" srcId="{DD7683B5-3DEA-41E1-ACF8-77BB7BC33905}" destId="{5059E9F4-DBC8-4D68-AD82-8F447B1AA932}" srcOrd="0" destOrd="0" presId="urn:microsoft.com/office/officeart/2005/8/layout/vList6"/>
    <dgm:cxn modelId="{6F28AEE8-77AE-40FB-87F3-13A2645648B4}" type="presOf" srcId="{249F702D-8849-4FB7-926A-99973A865E06}" destId="{C61AC0C4-BB78-4D0A-A767-DF5CBD158FC8}" srcOrd="0" destOrd="0" presId="urn:microsoft.com/office/officeart/2005/8/layout/vList6"/>
    <dgm:cxn modelId="{0FD97501-4FA0-4727-9C60-1130A903CDE6}" srcId="{3714EF4A-9090-4593-B9D7-39254E713D66}" destId="{249F702D-8849-4FB7-926A-99973A865E06}" srcOrd="0" destOrd="0" parTransId="{381CEDEB-FB08-4785-87A8-28974E63EA12}" sibTransId="{DFCC674C-C457-494A-AB5E-CD273A5745E8}"/>
    <dgm:cxn modelId="{6D4FB730-B251-4611-9B55-7D9218D08B43}" type="presOf" srcId="{3714EF4A-9090-4593-B9D7-39254E713D66}" destId="{159E3DB0-E8DC-40E1-83CF-1169A50A380A}" srcOrd="0" destOrd="0" presId="urn:microsoft.com/office/officeart/2005/8/layout/vList6"/>
    <dgm:cxn modelId="{7598B4AF-A739-4257-A78F-190196DDB75D}" type="presOf" srcId="{9192C25F-2682-4F13-B0C0-3FF00A1786FE}" destId="{FF9A3034-7BE2-4889-BC96-F6CB3C37F399}" srcOrd="0" destOrd="0" presId="urn:microsoft.com/office/officeart/2005/8/layout/vList6"/>
    <dgm:cxn modelId="{20EEE367-C36E-4553-BDCB-2A12DC5FBEBF}" type="presParOf" srcId="{5059E9F4-DBC8-4D68-AD82-8F447B1AA932}" destId="{AA98F694-FA50-4EBC-B7D0-65D4DEBF10C3}" srcOrd="0" destOrd="0" presId="urn:microsoft.com/office/officeart/2005/8/layout/vList6"/>
    <dgm:cxn modelId="{008D6258-6069-4244-B21B-5C731B5024F8}" type="presParOf" srcId="{AA98F694-FA50-4EBC-B7D0-65D4DEBF10C3}" destId="{159E3DB0-E8DC-40E1-83CF-1169A50A380A}" srcOrd="0" destOrd="0" presId="urn:microsoft.com/office/officeart/2005/8/layout/vList6"/>
    <dgm:cxn modelId="{C2477306-C43C-4D69-BBE0-05E4F193CA65}" type="presParOf" srcId="{AA98F694-FA50-4EBC-B7D0-65D4DEBF10C3}" destId="{C61AC0C4-BB78-4D0A-A767-DF5CBD158FC8}" srcOrd="1" destOrd="0" presId="urn:microsoft.com/office/officeart/2005/8/layout/vList6"/>
    <dgm:cxn modelId="{326D03FB-314E-40DB-AC55-4B62ED1D2B0F}" type="presParOf" srcId="{5059E9F4-DBC8-4D68-AD82-8F447B1AA932}" destId="{7220D0B7-0127-4A19-9F26-B3E3D11AD2AE}" srcOrd="1" destOrd="0" presId="urn:microsoft.com/office/officeart/2005/8/layout/vList6"/>
    <dgm:cxn modelId="{ED0B3190-32C4-4290-824B-B99DEA2B1328}" type="presParOf" srcId="{5059E9F4-DBC8-4D68-AD82-8F447B1AA932}" destId="{2DE7877D-E79C-4EB5-9ECB-3880E8F5154A}" srcOrd="2" destOrd="0" presId="urn:microsoft.com/office/officeart/2005/8/layout/vList6"/>
    <dgm:cxn modelId="{C1E92F77-7613-476F-82E0-D1859F228307}" type="presParOf" srcId="{2DE7877D-E79C-4EB5-9ECB-3880E8F5154A}" destId="{FF9A3034-7BE2-4889-BC96-F6CB3C37F399}" srcOrd="0" destOrd="0" presId="urn:microsoft.com/office/officeart/2005/8/layout/vList6"/>
    <dgm:cxn modelId="{79836EEC-CDFF-49CC-830B-930B2EE4BF12}" type="presParOf" srcId="{2DE7877D-E79C-4EB5-9ECB-3880E8F5154A}" destId="{32FC9B66-6FF5-4199-BE19-70745E593C94}"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FCF0A53-5DF4-4B50-9D0B-4841620EC57E}"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0C745908-AF9F-4543-B78F-778CAC70BE2E}">
      <dgm:prSet phldrT="[Text]" phldr="1"/>
      <dgm:spPr/>
      <dgm:t>
        <a:bodyPr/>
        <a:lstStyle/>
        <a:p>
          <a:endParaRPr lang="en-US" dirty="0"/>
        </a:p>
      </dgm:t>
    </dgm:pt>
    <dgm:pt modelId="{840C8A86-359A-48E2-8738-013D45D0A541}" type="parTrans" cxnId="{2DF2C116-78B2-4B9E-BA28-4941922021E4}">
      <dgm:prSet/>
      <dgm:spPr/>
      <dgm:t>
        <a:bodyPr/>
        <a:lstStyle/>
        <a:p>
          <a:endParaRPr lang="en-US"/>
        </a:p>
      </dgm:t>
    </dgm:pt>
    <dgm:pt modelId="{596863BF-32B9-4988-BBCA-04743B0062F5}" type="sibTrans" cxnId="{2DF2C116-78B2-4B9E-BA28-4941922021E4}">
      <dgm:prSet/>
      <dgm:spPr/>
      <dgm:t>
        <a:bodyPr/>
        <a:lstStyle/>
        <a:p>
          <a:endParaRPr lang="en-US"/>
        </a:p>
      </dgm:t>
    </dgm:pt>
    <dgm:pt modelId="{9C1A2E5F-351B-4B2F-B6AC-A16E870C72C3}">
      <dgm:prSet/>
      <dgm:spPr/>
      <dgm:t>
        <a:bodyPr/>
        <a:lstStyle/>
        <a:p>
          <a:endParaRPr lang="en-US"/>
        </a:p>
      </dgm:t>
    </dgm:pt>
    <dgm:pt modelId="{AED6D63F-F5AB-4987-A93A-28211C8CFCDC}" type="parTrans" cxnId="{50194041-5D24-45F2-BC4B-7A3F65ED058C}">
      <dgm:prSet/>
      <dgm:spPr/>
      <dgm:t>
        <a:bodyPr/>
        <a:lstStyle/>
        <a:p>
          <a:endParaRPr lang="en-US"/>
        </a:p>
      </dgm:t>
    </dgm:pt>
    <dgm:pt modelId="{2519B509-337A-4A3D-8618-BA4CC41A09A9}" type="sibTrans" cxnId="{50194041-5D24-45F2-BC4B-7A3F65ED058C}">
      <dgm:prSet/>
      <dgm:spPr/>
      <dgm:t>
        <a:bodyPr/>
        <a:lstStyle/>
        <a:p>
          <a:endParaRPr lang="en-US"/>
        </a:p>
      </dgm:t>
    </dgm:pt>
    <dgm:pt modelId="{36A6DDC6-C824-41DE-8E13-7893A5B28C93}">
      <dgm:prSet/>
      <dgm:spPr/>
      <dgm:t>
        <a:bodyPr/>
        <a:lstStyle/>
        <a:p>
          <a:endParaRPr lang="en-US"/>
        </a:p>
      </dgm:t>
    </dgm:pt>
    <dgm:pt modelId="{8190EAF7-7A73-465E-969E-8EBBEFFEB1DB}" type="parTrans" cxnId="{B92C9F0B-76D2-4F39-8412-579BBFAC7FCC}">
      <dgm:prSet/>
      <dgm:spPr/>
      <dgm:t>
        <a:bodyPr/>
        <a:lstStyle/>
        <a:p>
          <a:endParaRPr lang="en-US"/>
        </a:p>
      </dgm:t>
    </dgm:pt>
    <dgm:pt modelId="{84C5ADB0-6B2D-40B5-A830-A074F8C65544}" type="sibTrans" cxnId="{B92C9F0B-76D2-4F39-8412-579BBFAC7FCC}">
      <dgm:prSet/>
      <dgm:spPr/>
      <dgm:t>
        <a:bodyPr/>
        <a:lstStyle/>
        <a:p>
          <a:endParaRPr lang="en-US"/>
        </a:p>
      </dgm:t>
    </dgm:pt>
    <dgm:pt modelId="{A6B8CD26-40A7-435F-ADD4-2C723C44EEAB}">
      <dgm:prSet/>
      <dgm:spPr/>
      <dgm:t>
        <a:bodyPr/>
        <a:lstStyle/>
        <a:p>
          <a:endParaRPr lang="en-US"/>
        </a:p>
      </dgm:t>
    </dgm:pt>
    <dgm:pt modelId="{4EFF7A3E-F23C-40D5-BCF7-E86771777C6D}" type="parTrans" cxnId="{45C5B5F7-8F90-4418-BDD1-0240A831AB2E}">
      <dgm:prSet/>
      <dgm:spPr/>
      <dgm:t>
        <a:bodyPr/>
        <a:lstStyle/>
        <a:p>
          <a:endParaRPr lang="en-US"/>
        </a:p>
      </dgm:t>
    </dgm:pt>
    <dgm:pt modelId="{7CD829CE-B017-49C0-995D-CD12EE56EEFB}" type="sibTrans" cxnId="{45C5B5F7-8F90-4418-BDD1-0240A831AB2E}">
      <dgm:prSet/>
      <dgm:spPr/>
      <dgm:t>
        <a:bodyPr/>
        <a:lstStyle/>
        <a:p>
          <a:endParaRPr lang="en-US"/>
        </a:p>
      </dgm:t>
    </dgm:pt>
    <dgm:pt modelId="{BC9DB847-165A-43B0-B312-67B17B433C96}">
      <dgm:prSet/>
      <dgm:spPr/>
      <dgm:t>
        <a:bodyPr/>
        <a:lstStyle/>
        <a:p>
          <a:endParaRPr lang="en-US"/>
        </a:p>
      </dgm:t>
    </dgm:pt>
    <dgm:pt modelId="{165692C2-D0C9-4911-8968-CC4B9577CEBF}" type="parTrans" cxnId="{D95CE9BA-8864-484F-B6C1-6C3C7C143ABF}">
      <dgm:prSet/>
      <dgm:spPr/>
      <dgm:t>
        <a:bodyPr/>
        <a:lstStyle/>
        <a:p>
          <a:endParaRPr lang="en-US"/>
        </a:p>
      </dgm:t>
    </dgm:pt>
    <dgm:pt modelId="{CA08F2D2-9DA6-4FEA-BECF-2D8C1711E722}" type="sibTrans" cxnId="{D95CE9BA-8864-484F-B6C1-6C3C7C143ABF}">
      <dgm:prSet/>
      <dgm:spPr/>
      <dgm:t>
        <a:bodyPr/>
        <a:lstStyle/>
        <a:p>
          <a:endParaRPr lang="en-US"/>
        </a:p>
      </dgm:t>
    </dgm:pt>
    <dgm:pt modelId="{6A11DF18-2FAD-4B5F-9538-81E2BF4A35A1}">
      <dgm:prSet/>
      <dgm:spPr/>
      <dgm:t>
        <a:bodyPr/>
        <a:lstStyle/>
        <a:p>
          <a:endParaRPr lang="en-US"/>
        </a:p>
      </dgm:t>
    </dgm:pt>
    <dgm:pt modelId="{41721E9C-9A43-4C54-A87F-E82EBD6B634D}" type="parTrans" cxnId="{35280B91-563A-4346-A93B-FDCDADE340F5}">
      <dgm:prSet/>
      <dgm:spPr/>
      <dgm:t>
        <a:bodyPr/>
        <a:lstStyle/>
        <a:p>
          <a:endParaRPr lang="en-US"/>
        </a:p>
      </dgm:t>
    </dgm:pt>
    <dgm:pt modelId="{5FA172FE-35C2-4846-A277-1681809193C0}" type="sibTrans" cxnId="{35280B91-563A-4346-A93B-FDCDADE340F5}">
      <dgm:prSet/>
      <dgm:spPr/>
      <dgm:t>
        <a:bodyPr/>
        <a:lstStyle/>
        <a:p>
          <a:endParaRPr lang="en-US"/>
        </a:p>
      </dgm:t>
    </dgm:pt>
    <dgm:pt modelId="{28643B93-09E9-40F2-8266-3D9B3C1DFD77}">
      <dgm:prSet custT="1"/>
      <dgm:spPr/>
      <dgm:t>
        <a:bodyPr/>
        <a:lstStyle/>
        <a:p>
          <a:r>
            <a:rPr lang="en-US" sz="2400" b="1" dirty="0" smtClean="0">
              <a:solidFill>
                <a:srgbClr val="FFFF99"/>
              </a:solidFill>
            </a:rPr>
            <a:t>In all patients</a:t>
          </a:r>
          <a:endParaRPr lang="en-US" sz="2400" b="1" dirty="0"/>
        </a:p>
      </dgm:t>
    </dgm:pt>
    <dgm:pt modelId="{8EEBECC5-501B-45A8-B0F0-CF1F1E9FB412}" type="parTrans" cxnId="{667117CF-7E44-410F-ABAF-B70B122B64FD}">
      <dgm:prSet/>
      <dgm:spPr/>
      <dgm:t>
        <a:bodyPr/>
        <a:lstStyle/>
        <a:p>
          <a:endParaRPr lang="en-US"/>
        </a:p>
      </dgm:t>
    </dgm:pt>
    <dgm:pt modelId="{DAAA545E-FEFE-4E09-857C-01E499F1FF04}" type="sibTrans" cxnId="{667117CF-7E44-410F-ABAF-B70B122B64FD}">
      <dgm:prSet/>
      <dgm:spPr/>
      <dgm:t>
        <a:bodyPr/>
        <a:lstStyle/>
        <a:p>
          <a:endParaRPr lang="en-US"/>
        </a:p>
      </dgm:t>
    </dgm:pt>
    <dgm:pt modelId="{AAB4F03C-F007-4D32-A893-1777D3499197}">
      <dgm:prSet custT="1"/>
      <dgm:spPr/>
      <dgm:t>
        <a:bodyPr/>
        <a:lstStyle/>
        <a:p>
          <a:r>
            <a:rPr lang="en-US" sz="2400" b="0" dirty="0" smtClean="0">
              <a:solidFill>
                <a:srgbClr val="FFFF99"/>
              </a:solidFill>
              <a:effectLst>
                <a:outerShdw blurRad="38100" dist="38100" dir="2700000" algn="tl">
                  <a:srgbClr val="000000">
                    <a:alpha val="43137"/>
                  </a:srgbClr>
                </a:outerShdw>
              </a:effectLst>
            </a:rPr>
            <a:t>smoking </a:t>
          </a:r>
          <a:r>
            <a:rPr lang="en-US" sz="2000" b="0" dirty="0" smtClean="0">
              <a:solidFill>
                <a:srgbClr val="FFFF99"/>
              </a:solidFill>
              <a:effectLst>
                <a:outerShdw blurRad="38100" dist="38100" dir="2700000" algn="tl">
                  <a:srgbClr val="000000">
                    <a:alpha val="43137"/>
                  </a:srgbClr>
                </a:outerShdw>
              </a:effectLst>
            </a:rPr>
            <a:t>cessation</a:t>
          </a:r>
          <a:endParaRPr lang="en-US" sz="2000" b="0" dirty="0">
            <a:effectLst>
              <a:outerShdw blurRad="38100" dist="38100" dir="2700000" algn="tl">
                <a:srgbClr val="000000">
                  <a:alpha val="43137"/>
                </a:srgbClr>
              </a:outerShdw>
            </a:effectLst>
          </a:endParaRPr>
        </a:p>
      </dgm:t>
    </dgm:pt>
    <dgm:pt modelId="{F8AD7426-C4E2-4637-A732-28B5440B20BB}" type="parTrans" cxnId="{726E62F1-59A2-4364-BA31-F89CE33E404E}">
      <dgm:prSet/>
      <dgm:spPr/>
      <dgm:t>
        <a:bodyPr/>
        <a:lstStyle/>
        <a:p>
          <a:endParaRPr lang="en-US"/>
        </a:p>
      </dgm:t>
    </dgm:pt>
    <dgm:pt modelId="{AA47ECE6-3CF8-456A-A187-E1B8D4CF8DE2}" type="sibTrans" cxnId="{726E62F1-59A2-4364-BA31-F89CE33E404E}">
      <dgm:prSet/>
      <dgm:spPr/>
      <dgm:t>
        <a:bodyPr/>
        <a:lstStyle/>
        <a:p>
          <a:endParaRPr lang="en-US"/>
        </a:p>
      </dgm:t>
    </dgm:pt>
    <dgm:pt modelId="{EC82D7AB-6CD0-4D4E-827C-EAF25267D5A6}">
      <dgm:prSet custT="1"/>
      <dgm:spPr/>
      <dgm:t>
        <a:bodyPr/>
        <a:lstStyle/>
        <a:p>
          <a:r>
            <a:rPr lang="en-US" sz="2400" dirty="0" smtClean="0">
              <a:solidFill>
                <a:srgbClr val="FFFF99"/>
              </a:solidFill>
              <a:effectLst>
                <a:outerShdw blurRad="38100" dist="38100" dir="2700000" algn="tl">
                  <a:srgbClr val="000000">
                    <a:alpha val="43137"/>
                  </a:srgbClr>
                </a:outerShdw>
              </a:effectLst>
            </a:rPr>
            <a:t>maintenance of an ideal body weigh</a:t>
          </a:r>
          <a:r>
            <a:rPr lang="en-US" sz="2400" dirty="0" smtClean="0">
              <a:solidFill>
                <a:srgbClr val="FFFF99"/>
              </a:solidFill>
            </a:rPr>
            <a:t>t</a:t>
          </a:r>
          <a:endParaRPr lang="en-US" sz="2400" dirty="0"/>
        </a:p>
      </dgm:t>
    </dgm:pt>
    <dgm:pt modelId="{0DD114F2-AEE9-4F6B-B5EE-A8B082128176}" type="parTrans" cxnId="{A6B22F75-0E1E-4D72-8FC3-A46FC90DB720}">
      <dgm:prSet/>
      <dgm:spPr/>
      <dgm:t>
        <a:bodyPr/>
        <a:lstStyle/>
        <a:p>
          <a:endParaRPr lang="en-US"/>
        </a:p>
      </dgm:t>
    </dgm:pt>
    <dgm:pt modelId="{EC00EF2B-71C0-4F5B-AC1C-D0AD43F71BE4}" type="sibTrans" cxnId="{A6B22F75-0E1E-4D72-8FC3-A46FC90DB720}">
      <dgm:prSet/>
      <dgm:spPr/>
      <dgm:t>
        <a:bodyPr/>
        <a:lstStyle/>
        <a:p>
          <a:endParaRPr lang="en-US"/>
        </a:p>
      </dgm:t>
    </dgm:pt>
    <dgm:pt modelId="{9CCD910B-3B4F-4908-93C7-C61F5F2850DF}">
      <dgm:prSet custT="1"/>
      <dgm:spPr/>
      <dgm:t>
        <a:bodyPr/>
        <a:lstStyle/>
        <a:p>
          <a:r>
            <a:rPr lang="en-US" sz="2400" dirty="0" smtClean="0">
              <a:solidFill>
                <a:srgbClr val="FFFF99"/>
              </a:solidFill>
              <a:effectLst>
                <a:outerShdw blurRad="38100" dist="38100" dir="2700000" algn="tl">
                  <a:srgbClr val="000000">
                    <a:alpha val="43137"/>
                  </a:srgbClr>
                </a:outerShdw>
              </a:effectLst>
            </a:rPr>
            <a:t>active lifestyle</a:t>
          </a:r>
          <a:endParaRPr lang="en-US" sz="2400" dirty="0">
            <a:effectLst>
              <a:outerShdw blurRad="38100" dist="38100" dir="2700000" algn="tl">
                <a:srgbClr val="000000">
                  <a:alpha val="43137"/>
                </a:srgbClr>
              </a:outerShdw>
            </a:effectLst>
          </a:endParaRPr>
        </a:p>
      </dgm:t>
    </dgm:pt>
    <dgm:pt modelId="{8F98C43C-4DFF-44D3-8A80-90F27A3E8081}" type="parTrans" cxnId="{C6042C0B-D17E-48E4-A2D7-F45A25D0A2D1}">
      <dgm:prSet/>
      <dgm:spPr/>
      <dgm:t>
        <a:bodyPr/>
        <a:lstStyle/>
        <a:p>
          <a:endParaRPr lang="en-US"/>
        </a:p>
      </dgm:t>
    </dgm:pt>
    <dgm:pt modelId="{35C66B92-9113-46EA-974F-17C1DD984679}" type="sibTrans" cxnId="{C6042C0B-D17E-48E4-A2D7-F45A25D0A2D1}">
      <dgm:prSet/>
      <dgm:spPr/>
      <dgm:t>
        <a:bodyPr/>
        <a:lstStyle/>
        <a:p>
          <a:endParaRPr lang="en-US"/>
        </a:p>
      </dgm:t>
    </dgm:pt>
    <dgm:pt modelId="{56A5D81E-37D0-44E9-AF30-B157AAE6C12D}" type="pres">
      <dgm:prSet presAssocID="{7FCF0A53-5DF4-4B50-9D0B-4841620EC57E}" presName="Name0" presStyleCnt="0">
        <dgm:presLayoutVars>
          <dgm:chMax val="1"/>
          <dgm:dir/>
          <dgm:animLvl val="ctr"/>
          <dgm:resizeHandles val="exact"/>
        </dgm:presLayoutVars>
      </dgm:prSet>
      <dgm:spPr/>
      <dgm:t>
        <a:bodyPr/>
        <a:lstStyle/>
        <a:p>
          <a:endParaRPr lang="en-US"/>
        </a:p>
      </dgm:t>
    </dgm:pt>
    <dgm:pt modelId="{545B091A-F4EC-49A0-9A52-13AC0319F0D6}" type="pres">
      <dgm:prSet presAssocID="{0C745908-AF9F-4543-B78F-778CAC70BE2E}" presName="centerShape" presStyleLbl="node0" presStyleIdx="0" presStyleCnt="1" custLinFactNeighborX="-6930" custLinFactNeighborY="-1284"/>
      <dgm:spPr>
        <a:prstGeom prst="smileyFace">
          <a:avLst/>
        </a:prstGeom>
      </dgm:spPr>
      <dgm:t>
        <a:bodyPr/>
        <a:lstStyle/>
        <a:p>
          <a:endParaRPr lang="en-US"/>
        </a:p>
      </dgm:t>
    </dgm:pt>
    <dgm:pt modelId="{DE6A45F8-8CFE-44E8-8CA6-E9DFBB777476}" type="pres">
      <dgm:prSet presAssocID="{28643B93-09E9-40F2-8266-3D9B3C1DFD77}" presName="node" presStyleLbl="node1" presStyleIdx="0" presStyleCnt="4" custScaleX="162947">
        <dgm:presLayoutVars>
          <dgm:bulletEnabled val="1"/>
        </dgm:presLayoutVars>
      </dgm:prSet>
      <dgm:spPr/>
      <dgm:t>
        <a:bodyPr/>
        <a:lstStyle/>
        <a:p>
          <a:endParaRPr lang="en-US"/>
        </a:p>
      </dgm:t>
    </dgm:pt>
    <dgm:pt modelId="{1A4B4153-97E7-49BF-81E2-A3FB7C6BAE0A}" type="pres">
      <dgm:prSet presAssocID="{28643B93-09E9-40F2-8266-3D9B3C1DFD77}" presName="dummy" presStyleCnt="0"/>
      <dgm:spPr/>
    </dgm:pt>
    <dgm:pt modelId="{B28518C9-BCAB-476F-80C1-8A868393D04C}" type="pres">
      <dgm:prSet presAssocID="{DAAA545E-FEFE-4E09-857C-01E499F1FF04}" presName="sibTrans" presStyleLbl="sibTrans2D1" presStyleIdx="0" presStyleCnt="4"/>
      <dgm:spPr/>
      <dgm:t>
        <a:bodyPr/>
        <a:lstStyle/>
        <a:p>
          <a:endParaRPr lang="en-US"/>
        </a:p>
      </dgm:t>
    </dgm:pt>
    <dgm:pt modelId="{920444F9-6FC8-4F52-ADBB-D41DA29B149D}" type="pres">
      <dgm:prSet presAssocID="{AAB4F03C-F007-4D32-A893-1777D3499197}" presName="node" presStyleLbl="node1" presStyleIdx="1" presStyleCnt="4" custScaleX="158514">
        <dgm:presLayoutVars>
          <dgm:bulletEnabled val="1"/>
        </dgm:presLayoutVars>
      </dgm:prSet>
      <dgm:spPr/>
      <dgm:t>
        <a:bodyPr/>
        <a:lstStyle/>
        <a:p>
          <a:endParaRPr lang="en-US"/>
        </a:p>
      </dgm:t>
    </dgm:pt>
    <dgm:pt modelId="{0929C365-E237-4C96-A05B-386C51A9953A}" type="pres">
      <dgm:prSet presAssocID="{AAB4F03C-F007-4D32-A893-1777D3499197}" presName="dummy" presStyleCnt="0"/>
      <dgm:spPr/>
    </dgm:pt>
    <dgm:pt modelId="{E7F2FB1F-22E4-4281-A87F-18343852040F}" type="pres">
      <dgm:prSet presAssocID="{AA47ECE6-3CF8-456A-A187-E1B8D4CF8DE2}" presName="sibTrans" presStyleLbl="sibTrans2D1" presStyleIdx="1" presStyleCnt="4"/>
      <dgm:spPr/>
      <dgm:t>
        <a:bodyPr/>
        <a:lstStyle/>
        <a:p>
          <a:endParaRPr lang="en-US"/>
        </a:p>
      </dgm:t>
    </dgm:pt>
    <dgm:pt modelId="{A6FA707C-3F00-4EAD-B6FB-033FC9524BAC}" type="pres">
      <dgm:prSet presAssocID="{EC82D7AB-6CD0-4D4E-827C-EAF25267D5A6}" presName="node" presStyleLbl="node1" presStyleIdx="2" presStyleCnt="4" custScaleX="246520">
        <dgm:presLayoutVars>
          <dgm:bulletEnabled val="1"/>
        </dgm:presLayoutVars>
      </dgm:prSet>
      <dgm:spPr/>
      <dgm:t>
        <a:bodyPr/>
        <a:lstStyle/>
        <a:p>
          <a:endParaRPr lang="en-US"/>
        </a:p>
      </dgm:t>
    </dgm:pt>
    <dgm:pt modelId="{1EF6F7D8-AD8D-4DAF-9C6B-27529D3F83EA}" type="pres">
      <dgm:prSet presAssocID="{EC82D7AB-6CD0-4D4E-827C-EAF25267D5A6}" presName="dummy" presStyleCnt="0"/>
      <dgm:spPr/>
    </dgm:pt>
    <dgm:pt modelId="{27077EEC-9B3A-4E8F-A3C4-8C8B89D47248}" type="pres">
      <dgm:prSet presAssocID="{EC00EF2B-71C0-4F5B-AC1C-D0AD43F71BE4}" presName="sibTrans" presStyleLbl="sibTrans2D1" presStyleIdx="2" presStyleCnt="4"/>
      <dgm:spPr/>
      <dgm:t>
        <a:bodyPr/>
        <a:lstStyle/>
        <a:p>
          <a:endParaRPr lang="en-US"/>
        </a:p>
      </dgm:t>
    </dgm:pt>
    <dgm:pt modelId="{48B7ED5B-9E34-42FC-B2D5-EBA136A8F2A4}" type="pres">
      <dgm:prSet presAssocID="{9CCD910B-3B4F-4908-93C7-C61F5F2850DF}" presName="node" presStyleLbl="node1" presStyleIdx="3" presStyleCnt="4" custScaleX="156157" custRadScaleRad="121492" custRadScaleInc="5136">
        <dgm:presLayoutVars>
          <dgm:bulletEnabled val="1"/>
        </dgm:presLayoutVars>
      </dgm:prSet>
      <dgm:spPr/>
      <dgm:t>
        <a:bodyPr/>
        <a:lstStyle/>
        <a:p>
          <a:endParaRPr lang="en-US"/>
        </a:p>
      </dgm:t>
    </dgm:pt>
    <dgm:pt modelId="{F5DEC063-E1E8-461D-9E9C-74BD03BA0FB3}" type="pres">
      <dgm:prSet presAssocID="{9CCD910B-3B4F-4908-93C7-C61F5F2850DF}" presName="dummy" presStyleCnt="0"/>
      <dgm:spPr/>
    </dgm:pt>
    <dgm:pt modelId="{5C55016C-C85A-431D-A863-4DC4D774017C}" type="pres">
      <dgm:prSet presAssocID="{35C66B92-9113-46EA-974F-17C1DD984679}" presName="sibTrans" presStyleLbl="sibTrans2D1" presStyleIdx="3" presStyleCnt="4"/>
      <dgm:spPr/>
      <dgm:t>
        <a:bodyPr/>
        <a:lstStyle/>
        <a:p>
          <a:endParaRPr lang="en-US"/>
        </a:p>
      </dgm:t>
    </dgm:pt>
  </dgm:ptLst>
  <dgm:cxnLst>
    <dgm:cxn modelId="{C6042C0B-D17E-48E4-A2D7-F45A25D0A2D1}" srcId="{0C745908-AF9F-4543-B78F-778CAC70BE2E}" destId="{9CCD910B-3B4F-4908-93C7-C61F5F2850DF}" srcOrd="3" destOrd="0" parTransId="{8F98C43C-4DFF-44D3-8A80-90F27A3E8081}" sibTransId="{35C66B92-9113-46EA-974F-17C1DD984679}"/>
    <dgm:cxn modelId="{667117CF-7E44-410F-ABAF-B70B122B64FD}" srcId="{0C745908-AF9F-4543-B78F-778CAC70BE2E}" destId="{28643B93-09E9-40F2-8266-3D9B3C1DFD77}" srcOrd="0" destOrd="0" parTransId="{8EEBECC5-501B-45A8-B0F0-CF1F1E9FB412}" sibTransId="{DAAA545E-FEFE-4E09-857C-01E499F1FF04}"/>
    <dgm:cxn modelId="{8A6F5CFA-F8CC-46CA-9015-51DF100399EF}" type="presOf" srcId="{7FCF0A53-5DF4-4B50-9D0B-4841620EC57E}" destId="{56A5D81E-37D0-44E9-AF30-B157AAE6C12D}" srcOrd="0" destOrd="0" presId="urn:microsoft.com/office/officeart/2005/8/layout/radial6"/>
    <dgm:cxn modelId="{E95D7CFC-6082-4D04-9733-780A66893714}" type="presOf" srcId="{AA47ECE6-3CF8-456A-A187-E1B8D4CF8DE2}" destId="{E7F2FB1F-22E4-4281-A87F-18343852040F}" srcOrd="0" destOrd="0" presId="urn:microsoft.com/office/officeart/2005/8/layout/radial6"/>
    <dgm:cxn modelId="{1A188672-84EE-4846-BC3B-143172E7C1F6}" type="presOf" srcId="{AAB4F03C-F007-4D32-A893-1777D3499197}" destId="{920444F9-6FC8-4F52-ADBB-D41DA29B149D}" srcOrd="0" destOrd="0" presId="urn:microsoft.com/office/officeart/2005/8/layout/radial6"/>
    <dgm:cxn modelId="{A6B22F75-0E1E-4D72-8FC3-A46FC90DB720}" srcId="{0C745908-AF9F-4543-B78F-778CAC70BE2E}" destId="{EC82D7AB-6CD0-4D4E-827C-EAF25267D5A6}" srcOrd="2" destOrd="0" parTransId="{0DD114F2-AEE9-4F6B-B5EE-A8B082128176}" sibTransId="{EC00EF2B-71C0-4F5B-AC1C-D0AD43F71BE4}"/>
    <dgm:cxn modelId="{5EEF5EC4-135A-40E4-B5FA-103012EC4ACD}" type="presOf" srcId="{28643B93-09E9-40F2-8266-3D9B3C1DFD77}" destId="{DE6A45F8-8CFE-44E8-8CA6-E9DFBB777476}" srcOrd="0" destOrd="0" presId="urn:microsoft.com/office/officeart/2005/8/layout/radial6"/>
    <dgm:cxn modelId="{50194041-5D24-45F2-BC4B-7A3F65ED058C}" srcId="{7FCF0A53-5DF4-4B50-9D0B-4841620EC57E}" destId="{9C1A2E5F-351B-4B2F-B6AC-A16E870C72C3}" srcOrd="5" destOrd="0" parTransId="{AED6D63F-F5AB-4987-A93A-28211C8CFCDC}" sibTransId="{2519B509-337A-4A3D-8618-BA4CC41A09A9}"/>
    <dgm:cxn modelId="{2DF2C116-78B2-4B9E-BA28-4941922021E4}" srcId="{7FCF0A53-5DF4-4B50-9D0B-4841620EC57E}" destId="{0C745908-AF9F-4543-B78F-778CAC70BE2E}" srcOrd="0" destOrd="0" parTransId="{840C8A86-359A-48E2-8738-013D45D0A541}" sibTransId="{596863BF-32B9-4988-BBCA-04743B0062F5}"/>
    <dgm:cxn modelId="{D95CE9BA-8864-484F-B6C1-6C3C7C143ABF}" srcId="{7FCF0A53-5DF4-4B50-9D0B-4841620EC57E}" destId="{BC9DB847-165A-43B0-B312-67B17B433C96}" srcOrd="2" destOrd="0" parTransId="{165692C2-D0C9-4911-8968-CC4B9577CEBF}" sibTransId="{CA08F2D2-9DA6-4FEA-BECF-2D8C1711E722}"/>
    <dgm:cxn modelId="{35280B91-563A-4346-A93B-FDCDADE340F5}" srcId="{7FCF0A53-5DF4-4B50-9D0B-4841620EC57E}" destId="{6A11DF18-2FAD-4B5F-9538-81E2BF4A35A1}" srcOrd="1" destOrd="0" parTransId="{41721E9C-9A43-4C54-A87F-E82EBD6B634D}" sibTransId="{5FA172FE-35C2-4846-A277-1681809193C0}"/>
    <dgm:cxn modelId="{9FAE5936-6A87-4247-BD93-7CFE599B015A}" type="presOf" srcId="{EC00EF2B-71C0-4F5B-AC1C-D0AD43F71BE4}" destId="{27077EEC-9B3A-4E8F-A3C4-8C8B89D47248}" srcOrd="0" destOrd="0" presId="urn:microsoft.com/office/officeart/2005/8/layout/radial6"/>
    <dgm:cxn modelId="{F33D2E70-03FC-458E-A746-7BFA716550A3}" type="presOf" srcId="{0C745908-AF9F-4543-B78F-778CAC70BE2E}" destId="{545B091A-F4EC-49A0-9A52-13AC0319F0D6}" srcOrd="0" destOrd="0" presId="urn:microsoft.com/office/officeart/2005/8/layout/radial6"/>
    <dgm:cxn modelId="{B92C9F0B-76D2-4F39-8412-579BBFAC7FCC}" srcId="{7FCF0A53-5DF4-4B50-9D0B-4841620EC57E}" destId="{36A6DDC6-C824-41DE-8E13-7893A5B28C93}" srcOrd="4" destOrd="0" parTransId="{8190EAF7-7A73-465E-969E-8EBBEFFEB1DB}" sibTransId="{84C5ADB0-6B2D-40B5-A830-A074F8C65544}"/>
    <dgm:cxn modelId="{726E62F1-59A2-4364-BA31-F89CE33E404E}" srcId="{0C745908-AF9F-4543-B78F-778CAC70BE2E}" destId="{AAB4F03C-F007-4D32-A893-1777D3499197}" srcOrd="1" destOrd="0" parTransId="{F8AD7426-C4E2-4637-A732-28B5440B20BB}" sibTransId="{AA47ECE6-3CF8-456A-A187-E1B8D4CF8DE2}"/>
    <dgm:cxn modelId="{45C5B5F7-8F90-4418-BDD1-0240A831AB2E}" srcId="{7FCF0A53-5DF4-4B50-9D0B-4841620EC57E}" destId="{A6B8CD26-40A7-435F-ADD4-2C723C44EEAB}" srcOrd="3" destOrd="0" parTransId="{4EFF7A3E-F23C-40D5-BCF7-E86771777C6D}" sibTransId="{7CD829CE-B017-49C0-995D-CD12EE56EEFB}"/>
    <dgm:cxn modelId="{8C8A09B3-339A-4A89-955D-FFEF94F31329}" type="presOf" srcId="{9CCD910B-3B4F-4908-93C7-C61F5F2850DF}" destId="{48B7ED5B-9E34-42FC-B2D5-EBA136A8F2A4}" srcOrd="0" destOrd="0" presId="urn:microsoft.com/office/officeart/2005/8/layout/radial6"/>
    <dgm:cxn modelId="{3472DFD0-459B-4373-91C2-464D9F6F9732}" type="presOf" srcId="{DAAA545E-FEFE-4E09-857C-01E499F1FF04}" destId="{B28518C9-BCAB-476F-80C1-8A868393D04C}" srcOrd="0" destOrd="0" presId="urn:microsoft.com/office/officeart/2005/8/layout/radial6"/>
    <dgm:cxn modelId="{1720F5D0-97DF-417A-A9A9-3C3E6C93E464}" type="presOf" srcId="{35C66B92-9113-46EA-974F-17C1DD984679}" destId="{5C55016C-C85A-431D-A863-4DC4D774017C}" srcOrd="0" destOrd="0" presId="urn:microsoft.com/office/officeart/2005/8/layout/radial6"/>
    <dgm:cxn modelId="{71CC8F62-2E32-4E8B-A0AE-9AB385CD8035}" type="presOf" srcId="{EC82D7AB-6CD0-4D4E-827C-EAF25267D5A6}" destId="{A6FA707C-3F00-4EAD-B6FB-033FC9524BAC}" srcOrd="0" destOrd="0" presId="urn:microsoft.com/office/officeart/2005/8/layout/radial6"/>
    <dgm:cxn modelId="{34426696-FD3F-47C6-AA44-F70E0F76278A}" type="presParOf" srcId="{56A5D81E-37D0-44E9-AF30-B157AAE6C12D}" destId="{545B091A-F4EC-49A0-9A52-13AC0319F0D6}" srcOrd="0" destOrd="0" presId="urn:microsoft.com/office/officeart/2005/8/layout/radial6"/>
    <dgm:cxn modelId="{34991140-0462-4256-9E6D-470EB0126F26}" type="presParOf" srcId="{56A5D81E-37D0-44E9-AF30-B157AAE6C12D}" destId="{DE6A45F8-8CFE-44E8-8CA6-E9DFBB777476}" srcOrd="1" destOrd="0" presId="urn:microsoft.com/office/officeart/2005/8/layout/radial6"/>
    <dgm:cxn modelId="{13A3011F-37B0-4660-93EA-51BEB2222D3D}" type="presParOf" srcId="{56A5D81E-37D0-44E9-AF30-B157AAE6C12D}" destId="{1A4B4153-97E7-49BF-81E2-A3FB7C6BAE0A}" srcOrd="2" destOrd="0" presId="urn:microsoft.com/office/officeart/2005/8/layout/radial6"/>
    <dgm:cxn modelId="{6E77DAD7-21F3-460A-8621-9402C1F3DCC5}" type="presParOf" srcId="{56A5D81E-37D0-44E9-AF30-B157AAE6C12D}" destId="{B28518C9-BCAB-476F-80C1-8A868393D04C}" srcOrd="3" destOrd="0" presId="urn:microsoft.com/office/officeart/2005/8/layout/radial6"/>
    <dgm:cxn modelId="{F5B46BFC-80B4-443C-A881-D96151295154}" type="presParOf" srcId="{56A5D81E-37D0-44E9-AF30-B157AAE6C12D}" destId="{920444F9-6FC8-4F52-ADBB-D41DA29B149D}" srcOrd="4" destOrd="0" presId="urn:microsoft.com/office/officeart/2005/8/layout/radial6"/>
    <dgm:cxn modelId="{A419AA54-AC75-48BA-83B9-0116B603C212}" type="presParOf" srcId="{56A5D81E-37D0-44E9-AF30-B157AAE6C12D}" destId="{0929C365-E237-4C96-A05B-386C51A9953A}" srcOrd="5" destOrd="0" presId="urn:microsoft.com/office/officeart/2005/8/layout/radial6"/>
    <dgm:cxn modelId="{A7A3CED6-E0A0-4E8F-ABE9-289623D3CE83}" type="presParOf" srcId="{56A5D81E-37D0-44E9-AF30-B157AAE6C12D}" destId="{E7F2FB1F-22E4-4281-A87F-18343852040F}" srcOrd="6" destOrd="0" presId="urn:microsoft.com/office/officeart/2005/8/layout/radial6"/>
    <dgm:cxn modelId="{4BB2F3C8-255F-4E40-BAF2-D0FB2231AB37}" type="presParOf" srcId="{56A5D81E-37D0-44E9-AF30-B157AAE6C12D}" destId="{A6FA707C-3F00-4EAD-B6FB-033FC9524BAC}" srcOrd="7" destOrd="0" presId="urn:microsoft.com/office/officeart/2005/8/layout/radial6"/>
    <dgm:cxn modelId="{0FA47CFB-2C79-4C5A-9AA1-885CAF2A7365}" type="presParOf" srcId="{56A5D81E-37D0-44E9-AF30-B157AAE6C12D}" destId="{1EF6F7D8-AD8D-4DAF-9C6B-27529D3F83EA}" srcOrd="8" destOrd="0" presId="urn:microsoft.com/office/officeart/2005/8/layout/radial6"/>
    <dgm:cxn modelId="{EB9EC7F3-B823-4967-B6B1-54788D49B786}" type="presParOf" srcId="{56A5D81E-37D0-44E9-AF30-B157AAE6C12D}" destId="{27077EEC-9B3A-4E8F-A3C4-8C8B89D47248}" srcOrd="9" destOrd="0" presId="urn:microsoft.com/office/officeart/2005/8/layout/radial6"/>
    <dgm:cxn modelId="{71175C2A-F768-4362-B116-B48DDE9163E5}" type="presParOf" srcId="{56A5D81E-37D0-44E9-AF30-B157AAE6C12D}" destId="{48B7ED5B-9E34-42FC-B2D5-EBA136A8F2A4}" srcOrd="10" destOrd="0" presId="urn:microsoft.com/office/officeart/2005/8/layout/radial6"/>
    <dgm:cxn modelId="{90A1F330-2A3E-4DA8-9F96-CDAD9B9285BE}" type="presParOf" srcId="{56A5D81E-37D0-44E9-AF30-B157AAE6C12D}" destId="{F5DEC063-E1E8-461D-9E9C-74BD03BA0FB3}" srcOrd="11" destOrd="0" presId="urn:microsoft.com/office/officeart/2005/8/layout/radial6"/>
    <dgm:cxn modelId="{D2CB1CA6-AF23-4256-BADB-476D6265844C}" type="presParOf" srcId="{56A5D81E-37D0-44E9-AF30-B157AAE6C12D}" destId="{5C55016C-C85A-431D-A863-4DC4D774017C}"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BAB5F56-2DED-489E-AFAD-86CC1562502A}" type="doc">
      <dgm:prSet loTypeId="urn:microsoft.com/office/officeart/2005/8/layout/chevron1" loCatId="process" qsTypeId="urn:microsoft.com/office/officeart/2005/8/quickstyle/simple1" qsCatId="simple" csTypeId="urn:microsoft.com/office/officeart/2005/8/colors/accent1_2" csCatId="accent1" phldr="1"/>
      <dgm:spPr/>
    </dgm:pt>
    <dgm:pt modelId="{2BD020BC-DFE0-483E-9992-E853ED61DF04}">
      <dgm:prSet phldrT="[Text]" custT="1"/>
      <dgm:spPr/>
      <dgm:t>
        <a:bodyPr/>
        <a:lstStyle/>
        <a:p>
          <a:r>
            <a:rPr lang="en-US" sz="7200" dirty="0" smtClean="0">
              <a:latin typeface="Book Antiqua"/>
            </a:rPr>
            <a:t>?</a:t>
          </a:r>
          <a:endParaRPr lang="en-US" sz="7200" dirty="0"/>
        </a:p>
      </dgm:t>
    </dgm:pt>
    <dgm:pt modelId="{6CBE2E1F-2304-4EDF-8C3C-F6934699602F}" type="parTrans" cxnId="{94B69713-FDA9-4596-8903-D2869699531D}">
      <dgm:prSet/>
      <dgm:spPr/>
      <dgm:t>
        <a:bodyPr/>
        <a:lstStyle/>
        <a:p>
          <a:endParaRPr lang="en-US"/>
        </a:p>
      </dgm:t>
    </dgm:pt>
    <dgm:pt modelId="{A23FF76B-DBA4-4668-AAFC-7440CD7FE7CE}" type="sibTrans" cxnId="{94B69713-FDA9-4596-8903-D2869699531D}">
      <dgm:prSet/>
      <dgm:spPr/>
      <dgm:t>
        <a:bodyPr/>
        <a:lstStyle/>
        <a:p>
          <a:endParaRPr lang="en-US"/>
        </a:p>
      </dgm:t>
    </dgm:pt>
    <dgm:pt modelId="{E260F562-E374-431C-810E-3D682535339E}">
      <dgm:prSet custT="1"/>
      <dgm:spPr/>
      <dgm:t>
        <a:bodyPr/>
        <a:lstStyle/>
        <a:p>
          <a:r>
            <a:rPr lang="en-US" sz="2400" b="1" i="1" dirty="0" smtClean="0">
              <a:solidFill>
                <a:srgbClr val="FFFF99"/>
              </a:solidFill>
            </a:rPr>
            <a:t>those with moderate-sized effusions that</a:t>
          </a:r>
          <a:r>
            <a:rPr lang="en-US" sz="1800" b="1" i="1" dirty="0" smtClean="0">
              <a:solidFill>
                <a:srgbClr val="FFFF99"/>
              </a:solidFill>
            </a:rPr>
            <a:t> </a:t>
          </a:r>
          <a:endParaRPr lang="en-US" sz="1800" b="1" i="1" dirty="0"/>
        </a:p>
      </dgm:t>
    </dgm:pt>
    <dgm:pt modelId="{6E0D0FB1-1C87-43CC-A19F-8695407651E3}" type="parTrans" cxnId="{F10AAA5D-688B-4FB0-BD01-82B90B2AA7A7}">
      <dgm:prSet/>
      <dgm:spPr/>
      <dgm:t>
        <a:bodyPr/>
        <a:lstStyle/>
        <a:p>
          <a:endParaRPr lang="en-US"/>
        </a:p>
      </dgm:t>
    </dgm:pt>
    <dgm:pt modelId="{5E403330-25D3-4A93-B08E-B8DEF22ABC5B}" type="sibTrans" cxnId="{F10AAA5D-688B-4FB0-BD01-82B90B2AA7A7}">
      <dgm:prSet/>
      <dgm:spPr/>
      <dgm:t>
        <a:bodyPr/>
        <a:lstStyle/>
        <a:p>
          <a:endParaRPr lang="en-US"/>
        </a:p>
      </dgm:t>
    </dgm:pt>
    <dgm:pt modelId="{131D30D3-9CB1-40BD-891A-C7E38BCFB7A3}">
      <dgm:prSet custT="1"/>
      <dgm:spPr/>
      <dgm:t>
        <a:bodyPr/>
        <a:lstStyle/>
        <a:p>
          <a:r>
            <a:rPr lang="en-US" sz="2000" dirty="0" smtClean="0">
              <a:solidFill>
                <a:srgbClr val="FFFF99"/>
              </a:solidFill>
            </a:rPr>
            <a:t>develop rapidly, even without evidence of </a:t>
          </a:r>
          <a:r>
            <a:rPr lang="en-US" sz="2000" dirty="0" err="1" smtClean="0">
              <a:solidFill>
                <a:srgbClr val="FFFF99"/>
              </a:solidFill>
            </a:rPr>
            <a:t>tamponade</a:t>
          </a:r>
          <a:r>
            <a:rPr lang="en-US" sz="2000" dirty="0" smtClean="0">
              <a:solidFill>
                <a:srgbClr val="FFFF99"/>
              </a:solidFill>
            </a:rPr>
            <a:t>.</a:t>
          </a:r>
          <a:endParaRPr lang="en-US" sz="2000" dirty="0"/>
        </a:p>
      </dgm:t>
    </dgm:pt>
    <dgm:pt modelId="{B50A7B15-005E-4704-88F3-915068D5EF46}" type="parTrans" cxnId="{165F8D1D-D09E-4803-801F-063EA370EDA2}">
      <dgm:prSet/>
      <dgm:spPr/>
      <dgm:t>
        <a:bodyPr/>
        <a:lstStyle/>
        <a:p>
          <a:endParaRPr lang="en-US"/>
        </a:p>
      </dgm:t>
    </dgm:pt>
    <dgm:pt modelId="{FCEE69F6-4CDA-46C5-A30A-DA86AF1A2D28}" type="sibTrans" cxnId="{165F8D1D-D09E-4803-801F-063EA370EDA2}">
      <dgm:prSet/>
      <dgm:spPr/>
      <dgm:t>
        <a:bodyPr/>
        <a:lstStyle/>
        <a:p>
          <a:endParaRPr lang="en-US"/>
        </a:p>
      </dgm:t>
    </dgm:pt>
    <dgm:pt modelId="{94649BC5-D8FF-4222-9D6A-9901BEA86FFF}" type="pres">
      <dgm:prSet presAssocID="{BBAB5F56-2DED-489E-AFAD-86CC1562502A}" presName="Name0" presStyleCnt="0">
        <dgm:presLayoutVars>
          <dgm:dir/>
          <dgm:animLvl val="lvl"/>
          <dgm:resizeHandles val="exact"/>
        </dgm:presLayoutVars>
      </dgm:prSet>
      <dgm:spPr/>
    </dgm:pt>
    <dgm:pt modelId="{77D25149-7E7D-4CFE-ADA9-BEECD8649638}" type="pres">
      <dgm:prSet presAssocID="{E260F562-E374-431C-810E-3D682535339E}" presName="parTxOnly" presStyleLbl="node1" presStyleIdx="0" presStyleCnt="3" custScaleX="127806" custLinFactNeighborX="-60900" custLinFactNeighborY="4386">
        <dgm:presLayoutVars>
          <dgm:chMax val="0"/>
          <dgm:chPref val="0"/>
          <dgm:bulletEnabled val="1"/>
        </dgm:presLayoutVars>
      </dgm:prSet>
      <dgm:spPr/>
      <dgm:t>
        <a:bodyPr/>
        <a:lstStyle/>
        <a:p>
          <a:endParaRPr lang="en-US"/>
        </a:p>
      </dgm:t>
    </dgm:pt>
    <dgm:pt modelId="{AA06F13E-3AFC-4BCE-9AAE-55CD5098C4C3}" type="pres">
      <dgm:prSet presAssocID="{5E403330-25D3-4A93-B08E-B8DEF22ABC5B}" presName="parTxOnlySpace" presStyleCnt="0"/>
      <dgm:spPr/>
    </dgm:pt>
    <dgm:pt modelId="{CDE0D309-BCF0-4D7C-A83C-CF4E8153FE9F}" type="pres">
      <dgm:prSet presAssocID="{2BD020BC-DFE0-483E-9992-E853ED61DF04}" presName="parTxOnly" presStyleLbl="node1" presStyleIdx="1" presStyleCnt="3" custScaleX="77714" custLinFactNeighborX="-11357" custLinFactNeighborY="4386">
        <dgm:presLayoutVars>
          <dgm:chMax val="0"/>
          <dgm:chPref val="0"/>
          <dgm:bulletEnabled val="1"/>
        </dgm:presLayoutVars>
      </dgm:prSet>
      <dgm:spPr/>
      <dgm:t>
        <a:bodyPr/>
        <a:lstStyle/>
        <a:p>
          <a:endParaRPr lang="en-US"/>
        </a:p>
      </dgm:t>
    </dgm:pt>
    <dgm:pt modelId="{59108EFD-DD45-47E0-9B3C-78BBE7CBB84B}" type="pres">
      <dgm:prSet presAssocID="{A23FF76B-DBA4-4668-AAFC-7440CD7FE7CE}" presName="parTxOnlySpace" presStyleCnt="0"/>
      <dgm:spPr/>
    </dgm:pt>
    <dgm:pt modelId="{A63082D8-AD8B-49E8-9668-3EC0102FF0C5}" type="pres">
      <dgm:prSet presAssocID="{131D30D3-9CB1-40BD-891A-C7E38BCFB7A3}" presName="parTxOnly" presStyleLbl="node1" presStyleIdx="2" presStyleCnt="3" custScaleX="155610">
        <dgm:presLayoutVars>
          <dgm:chMax val="0"/>
          <dgm:chPref val="0"/>
          <dgm:bulletEnabled val="1"/>
        </dgm:presLayoutVars>
      </dgm:prSet>
      <dgm:spPr/>
      <dgm:t>
        <a:bodyPr/>
        <a:lstStyle/>
        <a:p>
          <a:endParaRPr lang="en-US"/>
        </a:p>
      </dgm:t>
    </dgm:pt>
  </dgm:ptLst>
  <dgm:cxnLst>
    <dgm:cxn modelId="{F10AAA5D-688B-4FB0-BD01-82B90B2AA7A7}" srcId="{BBAB5F56-2DED-489E-AFAD-86CC1562502A}" destId="{E260F562-E374-431C-810E-3D682535339E}" srcOrd="0" destOrd="0" parTransId="{6E0D0FB1-1C87-43CC-A19F-8695407651E3}" sibTransId="{5E403330-25D3-4A93-B08E-B8DEF22ABC5B}"/>
    <dgm:cxn modelId="{94B69713-FDA9-4596-8903-D2869699531D}" srcId="{BBAB5F56-2DED-489E-AFAD-86CC1562502A}" destId="{2BD020BC-DFE0-483E-9992-E853ED61DF04}" srcOrd="1" destOrd="0" parTransId="{6CBE2E1F-2304-4EDF-8C3C-F6934699602F}" sibTransId="{A23FF76B-DBA4-4668-AAFC-7440CD7FE7CE}"/>
    <dgm:cxn modelId="{DC1966A5-8F65-4464-8B86-E64D3CC51050}" type="presOf" srcId="{BBAB5F56-2DED-489E-AFAD-86CC1562502A}" destId="{94649BC5-D8FF-4222-9D6A-9901BEA86FFF}" srcOrd="0" destOrd="0" presId="urn:microsoft.com/office/officeart/2005/8/layout/chevron1"/>
    <dgm:cxn modelId="{165F8D1D-D09E-4803-801F-063EA370EDA2}" srcId="{BBAB5F56-2DED-489E-AFAD-86CC1562502A}" destId="{131D30D3-9CB1-40BD-891A-C7E38BCFB7A3}" srcOrd="2" destOrd="0" parTransId="{B50A7B15-005E-4704-88F3-915068D5EF46}" sibTransId="{FCEE69F6-4CDA-46C5-A30A-DA86AF1A2D28}"/>
    <dgm:cxn modelId="{6B7A081F-ACC2-45E4-A085-1ABC20B05DBA}" type="presOf" srcId="{131D30D3-9CB1-40BD-891A-C7E38BCFB7A3}" destId="{A63082D8-AD8B-49E8-9668-3EC0102FF0C5}" srcOrd="0" destOrd="0" presId="urn:microsoft.com/office/officeart/2005/8/layout/chevron1"/>
    <dgm:cxn modelId="{D5B89F74-EF8A-4C52-98BE-2E515C45A3CD}" type="presOf" srcId="{E260F562-E374-431C-810E-3D682535339E}" destId="{77D25149-7E7D-4CFE-ADA9-BEECD8649638}" srcOrd="0" destOrd="0" presId="urn:microsoft.com/office/officeart/2005/8/layout/chevron1"/>
    <dgm:cxn modelId="{1A700D2C-8687-414B-AD3B-0AD2D6E5BEA1}" type="presOf" srcId="{2BD020BC-DFE0-483E-9992-E853ED61DF04}" destId="{CDE0D309-BCF0-4D7C-A83C-CF4E8153FE9F}" srcOrd="0" destOrd="0" presId="urn:microsoft.com/office/officeart/2005/8/layout/chevron1"/>
    <dgm:cxn modelId="{C09437AC-4379-45B9-A25F-3B61A9336063}" type="presParOf" srcId="{94649BC5-D8FF-4222-9D6A-9901BEA86FFF}" destId="{77D25149-7E7D-4CFE-ADA9-BEECD8649638}" srcOrd="0" destOrd="0" presId="urn:microsoft.com/office/officeart/2005/8/layout/chevron1"/>
    <dgm:cxn modelId="{1677C78D-0CD7-42D4-89FB-47013C51E8F1}" type="presParOf" srcId="{94649BC5-D8FF-4222-9D6A-9901BEA86FFF}" destId="{AA06F13E-3AFC-4BCE-9AAE-55CD5098C4C3}" srcOrd="1" destOrd="0" presId="urn:microsoft.com/office/officeart/2005/8/layout/chevron1"/>
    <dgm:cxn modelId="{F6DDD767-7629-44BF-9595-2BDAA960A73D}" type="presParOf" srcId="{94649BC5-D8FF-4222-9D6A-9901BEA86FFF}" destId="{CDE0D309-BCF0-4D7C-A83C-CF4E8153FE9F}" srcOrd="2" destOrd="0" presId="urn:microsoft.com/office/officeart/2005/8/layout/chevron1"/>
    <dgm:cxn modelId="{1DD20A59-2336-4A7D-AEA0-DC2C6F5C0CB5}" type="presParOf" srcId="{94649BC5-D8FF-4222-9D6A-9901BEA86FFF}" destId="{59108EFD-DD45-47E0-9B3C-78BBE7CBB84B}" srcOrd="3" destOrd="0" presId="urn:microsoft.com/office/officeart/2005/8/layout/chevron1"/>
    <dgm:cxn modelId="{8D494B11-494A-4EEF-9781-1568E6772B3A}" type="presParOf" srcId="{94649BC5-D8FF-4222-9D6A-9901BEA86FFF}" destId="{A63082D8-AD8B-49E8-9668-3EC0102FF0C5}" srcOrd="4"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7D059A2-1C49-4826-AC70-13DDEE7B855E}"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73CBA155-8D2B-451D-B6E7-ACE371273B8F}">
      <dgm:prSet phldrT="[Text]" phldr="1"/>
      <dgm:spPr/>
      <dgm:t>
        <a:bodyPr/>
        <a:lstStyle/>
        <a:p>
          <a:endParaRPr lang="en-US"/>
        </a:p>
      </dgm:t>
    </dgm:pt>
    <dgm:pt modelId="{52FBFDFC-2689-4195-B9C9-CE95803E20D2}" type="parTrans" cxnId="{485A7E80-5751-4AEB-A470-F2C5BF480055}">
      <dgm:prSet/>
      <dgm:spPr/>
      <dgm:t>
        <a:bodyPr/>
        <a:lstStyle/>
        <a:p>
          <a:endParaRPr lang="en-US"/>
        </a:p>
      </dgm:t>
    </dgm:pt>
    <dgm:pt modelId="{497A227A-F451-44C8-A829-AD1A5E24A23A}" type="sibTrans" cxnId="{485A7E80-5751-4AEB-A470-F2C5BF480055}">
      <dgm:prSet/>
      <dgm:spPr/>
      <dgm:t>
        <a:bodyPr/>
        <a:lstStyle/>
        <a:p>
          <a:endParaRPr lang="en-US"/>
        </a:p>
      </dgm:t>
    </dgm:pt>
    <dgm:pt modelId="{4C5AD3DD-FF2F-42A3-A061-D0AE0A7B6077}">
      <dgm:prSet phldrT="[Text]" phldr="1"/>
      <dgm:spPr/>
      <dgm:t>
        <a:bodyPr/>
        <a:lstStyle/>
        <a:p>
          <a:endParaRPr lang="en-US"/>
        </a:p>
      </dgm:t>
    </dgm:pt>
    <dgm:pt modelId="{4733BAA7-8BC5-468D-801E-E710C19F2720}" type="parTrans" cxnId="{14F1D844-5E8B-44AD-A9B5-41E991BF1629}">
      <dgm:prSet/>
      <dgm:spPr/>
      <dgm:t>
        <a:bodyPr/>
        <a:lstStyle/>
        <a:p>
          <a:endParaRPr lang="en-US"/>
        </a:p>
      </dgm:t>
    </dgm:pt>
    <dgm:pt modelId="{230FDFA7-637D-415F-B76F-F36B83822127}" type="sibTrans" cxnId="{14F1D844-5E8B-44AD-A9B5-41E991BF1629}">
      <dgm:prSet/>
      <dgm:spPr/>
      <dgm:t>
        <a:bodyPr/>
        <a:lstStyle/>
        <a:p>
          <a:endParaRPr lang="en-US"/>
        </a:p>
      </dgm:t>
    </dgm:pt>
    <dgm:pt modelId="{DBC6A75B-17E4-4F0E-9339-312C003EB1B8}">
      <dgm:prSet phldrT="[Text]" phldr="1"/>
      <dgm:spPr/>
      <dgm:t>
        <a:bodyPr/>
        <a:lstStyle/>
        <a:p>
          <a:endParaRPr lang="en-US" dirty="0"/>
        </a:p>
      </dgm:t>
    </dgm:pt>
    <dgm:pt modelId="{A358DCBA-4383-488B-AF82-7D4F867E8F01}" type="parTrans" cxnId="{3D41E07D-A499-4CA5-93E4-7C502C359B52}">
      <dgm:prSet/>
      <dgm:spPr/>
      <dgm:t>
        <a:bodyPr/>
        <a:lstStyle/>
        <a:p>
          <a:endParaRPr lang="en-US"/>
        </a:p>
      </dgm:t>
    </dgm:pt>
    <dgm:pt modelId="{4B150F97-5002-4720-8B06-96162A7F1B1E}" type="sibTrans" cxnId="{3D41E07D-A499-4CA5-93E4-7C502C359B52}">
      <dgm:prSet/>
      <dgm:spPr/>
      <dgm:t>
        <a:bodyPr/>
        <a:lstStyle/>
        <a:p>
          <a:endParaRPr lang="en-US"/>
        </a:p>
      </dgm:t>
    </dgm:pt>
    <dgm:pt modelId="{D335B5BC-C589-4F8C-8222-9190BAAB111D}">
      <dgm:prSet custT="1"/>
      <dgm:spPr/>
      <dgm:t>
        <a:bodyPr/>
        <a:lstStyle/>
        <a:p>
          <a:pPr>
            <a:lnSpc>
              <a:spcPct val="100000"/>
            </a:lnSpc>
          </a:pPr>
          <a:r>
            <a:rPr lang="en-US" sz="2800" dirty="0" smtClean="0">
              <a:solidFill>
                <a:srgbClr val="FFFF99"/>
              </a:solidFill>
            </a:rPr>
            <a:t>In patients with </a:t>
          </a:r>
          <a:r>
            <a:rPr lang="en-US" sz="2800" dirty="0" err="1" smtClean="0">
              <a:solidFill>
                <a:srgbClr val="FFFF99"/>
              </a:solidFill>
            </a:rPr>
            <a:t>nonproteinuric</a:t>
          </a:r>
          <a:r>
            <a:rPr lang="en-US" sz="2800" dirty="0" smtClean="0">
              <a:solidFill>
                <a:srgbClr val="FFFF99"/>
              </a:solidFill>
            </a:rPr>
            <a:t> CKD who have edema, we suggest initiation of a diuretic as first-line therapy .</a:t>
          </a:r>
          <a:endParaRPr lang="en-US" sz="2800" dirty="0"/>
        </a:p>
      </dgm:t>
    </dgm:pt>
    <dgm:pt modelId="{2BC43B65-7267-446D-9DD2-78807E9FBA58}" type="parTrans" cxnId="{805B5861-ED0E-4B81-A7A7-E705B8C4C93E}">
      <dgm:prSet/>
      <dgm:spPr/>
      <dgm:t>
        <a:bodyPr/>
        <a:lstStyle/>
        <a:p>
          <a:endParaRPr lang="en-US"/>
        </a:p>
      </dgm:t>
    </dgm:pt>
    <dgm:pt modelId="{483620B5-30B9-4A6D-9269-1A76CE113520}" type="sibTrans" cxnId="{805B5861-ED0E-4B81-A7A7-E705B8C4C93E}">
      <dgm:prSet/>
      <dgm:spPr/>
      <dgm:t>
        <a:bodyPr/>
        <a:lstStyle/>
        <a:p>
          <a:endParaRPr lang="en-US"/>
        </a:p>
      </dgm:t>
    </dgm:pt>
    <dgm:pt modelId="{A96F067D-22C1-4F8F-A921-AAB18B513DF9}" type="pres">
      <dgm:prSet presAssocID="{C7D059A2-1C49-4826-AC70-13DDEE7B855E}" presName="arrowDiagram" presStyleCnt="0">
        <dgm:presLayoutVars>
          <dgm:chMax val="5"/>
          <dgm:dir/>
          <dgm:resizeHandles val="exact"/>
        </dgm:presLayoutVars>
      </dgm:prSet>
      <dgm:spPr/>
      <dgm:t>
        <a:bodyPr/>
        <a:lstStyle/>
        <a:p>
          <a:endParaRPr lang="en-US"/>
        </a:p>
      </dgm:t>
    </dgm:pt>
    <dgm:pt modelId="{049B77C1-B36A-4904-8737-BE9D57D7BF24}" type="pres">
      <dgm:prSet presAssocID="{C7D059A2-1C49-4826-AC70-13DDEE7B855E}" presName="arrow" presStyleLbl="bgShp" presStyleIdx="0" presStyleCnt="1" custLinFactNeighborX="-16260" custLinFactNeighborY="-4034"/>
      <dgm:spPr/>
    </dgm:pt>
    <dgm:pt modelId="{4BD1E4C6-D771-42C1-8D7E-EC60FD1B085B}" type="pres">
      <dgm:prSet presAssocID="{C7D059A2-1C49-4826-AC70-13DDEE7B855E}" presName="arrowDiagram4" presStyleCnt="0"/>
      <dgm:spPr/>
    </dgm:pt>
    <dgm:pt modelId="{EB02E645-0675-4184-9E17-F066FBA692FF}" type="pres">
      <dgm:prSet presAssocID="{73CBA155-8D2B-451D-B6E7-ACE371273B8F}" presName="bullet4a" presStyleLbl="node1" presStyleIdx="0" presStyleCnt="4"/>
      <dgm:spPr/>
    </dgm:pt>
    <dgm:pt modelId="{F86D68C4-D38F-463C-99F9-412D5DA5435A}" type="pres">
      <dgm:prSet presAssocID="{73CBA155-8D2B-451D-B6E7-ACE371273B8F}" presName="textBox4a" presStyleLbl="revTx" presStyleIdx="0" presStyleCnt="4">
        <dgm:presLayoutVars>
          <dgm:bulletEnabled val="1"/>
        </dgm:presLayoutVars>
      </dgm:prSet>
      <dgm:spPr/>
      <dgm:t>
        <a:bodyPr/>
        <a:lstStyle/>
        <a:p>
          <a:endParaRPr lang="en-US"/>
        </a:p>
      </dgm:t>
    </dgm:pt>
    <dgm:pt modelId="{6E8DE46D-82DC-4DF6-B4EA-EC4882CB23EF}" type="pres">
      <dgm:prSet presAssocID="{4C5AD3DD-FF2F-42A3-A061-D0AE0A7B6077}" presName="bullet4b" presStyleLbl="node1" presStyleIdx="1" presStyleCnt="4"/>
      <dgm:spPr/>
    </dgm:pt>
    <dgm:pt modelId="{EEF598A5-C961-40B8-AC46-A7CBF92A7413}" type="pres">
      <dgm:prSet presAssocID="{4C5AD3DD-FF2F-42A3-A061-D0AE0A7B6077}" presName="textBox4b" presStyleLbl="revTx" presStyleIdx="1" presStyleCnt="4">
        <dgm:presLayoutVars>
          <dgm:bulletEnabled val="1"/>
        </dgm:presLayoutVars>
      </dgm:prSet>
      <dgm:spPr/>
      <dgm:t>
        <a:bodyPr/>
        <a:lstStyle/>
        <a:p>
          <a:endParaRPr lang="en-US"/>
        </a:p>
      </dgm:t>
    </dgm:pt>
    <dgm:pt modelId="{D6E1B02D-62FB-4A9A-A17C-74BF31706D93}" type="pres">
      <dgm:prSet presAssocID="{DBC6A75B-17E4-4F0E-9339-312C003EB1B8}" presName="bullet4c" presStyleLbl="node1" presStyleIdx="2" presStyleCnt="4"/>
      <dgm:spPr/>
    </dgm:pt>
    <dgm:pt modelId="{DE618821-41C1-44B6-807B-2D636D970422}" type="pres">
      <dgm:prSet presAssocID="{DBC6A75B-17E4-4F0E-9339-312C003EB1B8}" presName="textBox4c" presStyleLbl="revTx" presStyleIdx="2" presStyleCnt="4">
        <dgm:presLayoutVars>
          <dgm:bulletEnabled val="1"/>
        </dgm:presLayoutVars>
      </dgm:prSet>
      <dgm:spPr/>
      <dgm:t>
        <a:bodyPr/>
        <a:lstStyle/>
        <a:p>
          <a:endParaRPr lang="en-US"/>
        </a:p>
      </dgm:t>
    </dgm:pt>
    <dgm:pt modelId="{A08BCB6A-8143-45C7-BFFF-0A440F89DFB0}" type="pres">
      <dgm:prSet presAssocID="{D335B5BC-C589-4F8C-8222-9190BAAB111D}" presName="bullet4d" presStyleLbl="node1" presStyleIdx="3" presStyleCnt="4"/>
      <dgm:spPr/>
    </dgm:pt>
    <dgm:pt modelId="{1C297855-A2E4-462F-8A37-C814C415F777}" type="pres">
      <dgm:prSet presAssocID="{D335B5BC-C589-4F8C-8222-9190BAAB111D}" presName="textBox4d" presStyleLbl="revTx" presStyleIdx="3" presStyleCnt="4" custScaleX="433515" custScaleY="44607" custLinFactNeighborX="-23996" custLinFactNeighborY="16437">
        <dgm:presLayoutVars>
          <dgm:bulletEnabled val="1"/>
        </dgm:presLayoutVars>
      </dgm:prSet>
      <dgm:spPr/>
      <dgm:t>
        <a:bodyPr/>
        <a:lstStyle/>
        <a:p>
          <a:endParaRPr lang="en-US"/>
        </a:p>
      </dgm:t>
    </dgm:pt>
  </dgm:ptLst>
  <dgm:cxnLst>
    <dgm:cxn modelId="{1C22C86F-1974-4655-9765-2FB8545F6377}" type="presOf" srcId="{C7D059A2-1C49-4826-AC70-13DDEE7B855E}" destId="{A96F067D-22C1-4F8F-A921-AAB18B513DF9}" srcOrd="0" destOrd="0" presId="urn:microsoft.com/office/officeart/2005/8/layout/arrow2"/>
    <dgm:cxn modelId="{26816F82-BDD4-4654-B55A-9189E834BF5C}" type="presOf" srcId="{73CBA155-8D2B-451D-B6E7-ACE371273B8F}" destId="{F86D68C4-D38F-463C-99F9-412D5DA5435A}" srcOrd="0" destOrd="0" presId="urn:microsoft.com/office/officeart/2005/8/layout/arrow2"/>
    <dgm:cxn modelId="{DDE774EC-C62F-4849-A117-7C076A4174E9}" type="presOf" srcId="{4C5AD3DD-FF2F-42A3-A061-D0AE0A7B6077}" destId="{EEF598A5-C961-40B8-AC46-A7CBF92A7413}" srcOrd="0" destOrd="0" presId="urn:microsoft.com/office/officeart/2005/8/layout/arrow2"/>
    <dgm:cxn modelId="{1AF30CD4-E2F5-420A-BB24-517C210CE1F4}" type="presOf" srcId="{DBC6A75B-17E4-4F0E-9339-312C003EB1B8}" destId="{DE618821-41C1-44B6-807B-2D636D970422}" srcOrd="0" destOrd="0" presId="urn:microsoft.com/office/officeart/2005/8/layout/arrow2"/>
    <dgm:cxn modelId="{73B8C21D-8373-47E5-B234-815C8629EF67}" type="presOf" srcId="{D335B5BC-C589-4F8C-8222-9190BAAB111D}" destId="{1C297855-A2E4-462F-8A37-C814C415F777}" srcOrd="0" destOrd="0" presId="urn:microsoft.com/office/officeart/2005/8/layout/arrow2"/>
    <dgm:cxn modelId="{805B5861-ED0E-4B81-A7A7-E705B8C4C93E}" srcId="{C7D059A2-1C49-4826-AC70-13DDEE7B855E}" destId="{D335B5BC-C589-4F8C-8222-9190BAAB111D}" srcOrd="3" destOrd="0" parTransId="{2BC43B65-7267-446D-9DD2-78807E9FBA58}" sibTransId="{483620B5-30B9-4A6D-9269-1A76CE113520}"/>
    <dgm:cxn modelId="{3D41E07D-A499-4CA5-93E4-7C502C359B52}" srcId="{C7D059A2-1C49-4826-AC70-13DDEE7B855E}" destId="{DBC6A75B-17E4-4F0E-9339-312C003EB1B8}" srcOrd="2" destOrd="0" parTransId="{A358DCBA-4383-488B-AF82-7D4F867E8F01}" sibTransId="{4B150F97-5002-4720-8B06-96162A7F1B1E}"/>
    <dgm:cxn modelId="{485A7E80-5751-4AEB-A470-F2C5BF480055}" srcId="{C7D059A2-1C49-4826-AC70-13DDEE7B855E}" destId="{73CBA155-8D2B-451D-B6E7-ACE371273B8F}" srcOrd="0" destOrd="0" parTransId="{52FBFDFC-2689-4195-B9C9-CE95803E20D2}" sibTransId="{497A227A-F451-44C8-A829-AD1A5E24A23A}"/>
    <dgm:cxn modelId="{14F1D844-5E8B-44AD-A9B5-41E991BF1629}" srcId="{C7D059A2-1C49-4826-AC70-13DDEE7B855E}" destId="{4C5AD3DD-FF2F-42A3-A061-D0AE0A7B6077}" srcOrd="1" destOrd="0" parTransId="{4733BAA7-8BC5-468D-801E-E710C19F2720}" sibTransId="{230FDFA7-637D-415F-B76F-F36B83822127}"/>
    <dgm:cxn modelId="{0FA0C1C6-2D2B-49E9-9875-7FDBD6F198D0}" type="presParOf" srcId="{A96F067D-22C1-4F8F-A921-AAB18B513DF9}" destId="{049B77C1-B36A-4904-8737-BE9D57D7BF24}" srcOrd="0" destOrd="0" presId="urn:microsoft.com/office/officeart/2005/8/layout/arrow2"/>
    <dgm:cxn modelId="{470F0097-D5B0-435D-AC82-0B92E8482677}" type="presParOf" srcId="{A96F067D-22C1-4F8F-A921-AAB18B513DF9}" destId="{4BD1E4C6-D771-42C1-8D7E-EC60FD1B085B}" srcOrd="1" destOrd="0" presId="urn:microsoft.com/office/officeart/2005/8/layout/arrow2"/>
    <dgm:cxn modelId="{39F9CAF1-2CB2-4893-AD5B-E68FFE184654}" type="presParOf" srcId="{4BD1E4C6-D771-42C1-8D7E-EC60FD1B085B}" destId="{EB02E645-0675-4184-9E17-F066FBA692FF}" srcOrd="0" destOrd="0" presId="urn:microsoft.com/office/officeart/2005/8/layout/arrow2"/>
    <dgm:cxn modelId="{BD51131F-1E12-453E-8AE3-F6A9BEDB34EF}" type="presParOf" srcId="{4BD1E4C6-D771-42C1-8D7E-EC60FD1B085B}" destId="{F86D68C4-D38F-463C-99F9-412D5DA5435A}" srcOrd="1" destOrd="0" presId="urn:microsoft.com/office/officeart/2005/8/layout/arrow2"/>
    <dgm:cxn modelId="{50ED38AE-942A-41FA-B7F4-0CADA4ACF3CA}" type="presParOf" srcId="{4BD1E4C6-D771-42C1-8D7E-EC60FD1B085B}" destId="{6E8DE46D-82DC-4DF6-B4EA-EC4882CB23EF}" srcOrd="2" destOrd="0" presId="urn:microsoft.com/office/officeart/2005/8/layout/arrow2"/>
    <dgm:cxn modelId="{8347BDFF-D676-4880-B6D1-F87F22CDD396}" type="presParOf" srcId="{4BD1E4C6-D771-42C1-8D7E-EC60FD1B085B}" destId="{EEF598A5-C961-40B8-AC46-A7CBF92A7413}" srcOrd="3" destOrd="0" presId="urn:microsoft.com/office/officeart/2005/8/layout/arrow2"/>
    <dgm:cxn modelId="{F7BF8395-F402-47A5-A70D-C9559FA8D785}" type="presParOf" srcId="{4BD1E4C6-D771-42C1-8D7E-EC60FD1B085B}" destId="{D6E1B02D-62FB-4A9A-A17C-74BF31706D93}" srcOrd="4" destOrd="0" presId="urn:microsoft.com/office/officeart/2005/8/layout/arrow2"/>
    <dgm:cxn modelId="{687352D2-74FC-40F2-B35F-1B75281BEC8F}" type="presParOf" srcId="{4BD1E4C6-D771-42C1-8D7E-EC60FD1B085B}" destId="{DE618821-41C1-44B6-807B-2D636D970422}" srcOrd="5" destOrd="0" presId="urn:microsoft.com/office/officeart/2005/8/layout/arrow2"/>
    <dgm:cxn modelId="{F5DE8A04-E15E-4A1A-A5DA-870B19F2BC05}" type="presParOf" srcId="{4BD1E4C6-D771-42C1-8D7E-EC60FD1B085B}" destId="{A08BCB6A-8143-45C7-BFFF-0A440F89DFB0}" srcOrd="6" destOrd="0" presId="urn:microsoft.com/office/officeart/2005/8/layout/arrow2"/>
    <dgm:cxn modelId="{8B46485E-6C7D-470C-BA9F-C084C4C2EC09}" type="presParOf" srcId="{4BD1E4C6-D771-42C1-8D7E-EC60FD1B085B}" destId="{1C297855-A2E4-462F-8A37-C814C415F777}" srcOrd="7" destOrd="0" presId="urn:microsoft.com/office/officeart/2005/8/layout/arrow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6C56735-0812-4007-BC12-5742AACD22C2}">
      <dsp:nvSpPr>
        <dsp:cNvPr id="0" name=""/>
        <dsp:cNvSpPr/>
      </dsp:nvSpPr>
      <dsp:spPr>
        <a:xfrm>
          <a:off x="0" y="498474"/>
          <a:ext cx="2714624" cy="1628775"/>
        </a:xfrm>
        <a:prstGeom prst="rect">
          <a:avLst/>
        </a:prstGeom>
        <a:solidFill>
          <a:srgbClr val="FFFF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bg1">
                  <a:lumMod val="75000"/>
                </a:schemeClr>
              </a:solidFill>
            </a:rPr>
            <a:t>diabetes</a:t>
          </a:r>
          <a:endParaRPr lang="en-US" sz="3200" kern="1200" dirty="0">
            <a:solidFill>
              <a:schemeClr val="bg1">
                <a:lumMod val="75000"/>
              </a:schemeClr>
            </a:solidFill>
          </a:endParaRPr>
        </a:p>
      </dsp:txBody>
      <dsp:txXfrm>
        <a:off x="0" y="498474"/>
        <a:ext cx="2714624" cy="1628775"/>
      </dsp:txXfrm>
    </dsp:sp>
    <dsp:sp modelId="{08DDEF0E-C1A0-46E0-A8E1-4E0EC6681EAA}">
      <dsp:nvSpPr>
        <dsp:cNvPr id="0" name=""/>
        <dsp:cNvSpPr/>
      </dsp:nvSpPr>
      <dsp:spPr>
        <a:xfrm>
          <a:off x="2986087" y="498474"/>
          <a:ext cx="2714624" cy="1628775"/>
        </a:xfrm>
        <a:prstGeom prst="rect">
          <a:avLst/>
        </a:prstGeom>
        <a:solidFill>
          <a:srgbClr val="FFFF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bg1">
                  <a:lumMod val="75000"/>
                </a:schemeClr>
              </a:solidFill>
            </a:rPr>
            <a:t>low serum HDL cholesterol</a:t>
          </a:r>
          <a:endParaRPr lang="en-US" sz="3200" kern="1200" dirty="0">
            <a:solidFill>
              <a:schemeClr val="bg1">
                <a:lumMod val="75000"/>
              </a:schemeClr>
            </a:solidFill>
          </a:endParaRPr>
        </a:p>
      </dsp:txBody>
      <dsp:txXfrm>
        <a:off x="2986087" y="498474"/>
        <a:ext cx="2714624" cy="1628775"/>
      </dsp:txXfrm>
    </dsp:sp>
    <dsp:sp modelId="{877D33AE-BDEE-4113-BF71-A8F7F44A94F1}">
      <dsp:nvSpPr>
        <dsp:cNvPr id="0" name=""/>
        <dsp:cNvSpPr/>
      </dsp:nvSpPr>
      <dsp:spPr>
        <a:xfrm>
          <a:off x="5972175" y="498474"/>
          <a:ext cx="2714624" cy="1628775"/>
        </a:xfrm>
        <a:prstGeom prst="rect">
          <a:avLst/>
        </a:prstGeom>
        <a:solidFill>
          <a:srgbClr val="FFFF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bg1">
                  <a:lumMod val="75000"/>
                </a:schemeClr>
              </a:solidFill>
            </a:rPr>
            <a:t>hypertension</a:t>
          </a:r>
          <a:endParaRPr lang="en-US" sz="3200" kern="1200" dirty="0">
            <a:solidFill>
              <a:schemeClr val="bg1">
                <a:lumMod val="75000"/>
              </a:schemeClr>
            </a:solidFill>
          </a:endParaRPr>
        </a:p>
      </dsp:txBody>
      <dsp:txXfrm>
        <a:off x="5972175" y="498474"/>
        <a:ext cx="2714624" cy="1628775"/>
      </dsp:txXfrm>
    </dsp:sp>
    <dsp:sp modelId="{8EA1FB87-7695-4EE0-8791-DD80E2C17F4E}">
      <dsp:nvSpPr>
        <dsp:cNvPr id="0" name=""/>
        <dsp:cNvSpPr/>
      </dsp:nvSpPr>
      <dsp:spPr>
        <a:xfrm>
          <a:off x="1493043" y="2398712"/>
          <a:ext cx="2714624" cy="16287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smtClean="0">
              <a:solidFill>
                <a:schemeClr val="tx1"/>
              </a:solidFill>
            </a:rPr>
            <a:t>left ventricular hypertrophy </a:t>
          </a:r>
          <a:endParaRPr lang="en-US" sz="3200" kern="1200"/>
        </a:p>
      </dsp:txBody>
      <dsp:txXfrm>
        <a:off x="1493043" y="2398712"/>
        <a:ext cx="2714624" cy="1628775"/>
      </dsp:txXfrm>
    </dsp:sp>
    <dsp:sp modelId="{E796FFB6-7E0D-4272-841B-698BC15A95F0}">
      <dsp:nvSpPr>
        <dsp:cNvPr id="0" name=""/>
        <dsp:cNvSpPr/>
      </dsp:nvSpPr>
      <dsp:spPr>
        <a:xfrm>
          <a:off x="4479131" y="2398712"/>
          <a:ext cx="2714624" cy="16287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smtClean="0">
              <a:solidFill>
                <a:schemeClr val="tx1"/>
              </a:solidFill>
            </a:rPr>
            <a:t>increased age</a:t>
          </a:r>
          <a:endParaRPr lang="en-US" sz="3200" kern="1200"/>
        </a:p>
      </dsp:txBody>
      <dsp:txXfrm>
        <a:off x="4479131" y="2398712"/>
        <a:ext cx="2714624" cy="1628775"/>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8FB05DA-46B6-4E42-AFBF-055A6059B08D}">
      <dsp:nvSpPr>
        <dsp:cNvPr id="0" name=""/>
        <dsp:cNvSpPr/>
      </dsp:nvSpPr>
      <dsp:spPr>
        <a:xfrm rot="5400000">
          <a:off x="-245395" y="248052"/>
          <a:ext cx="1635968" cy="114517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endParaRPr lang="en-US" sz="3100" kern="1200"/>
        </a:p>
      </dsp:txBody>
      <dsp:txXfrm rot="5400000">
        <a:off x="-245395" y="248052"/>
        <a:ext cx="1635968" cy="1145177"/>
      </dsp:txXfrm>
    </dsp:sp>
    <dsp:sp modelId="{6FBBF8CD-CED7-44B1-B712-C0BD07B964EE}">
      <dsp:nvSpPr>
        <dsp:cNvPr id="0" name=""/>
        <dsp:cNvSpPr/>
      </dsp:nvSpPr>
      <dsp:spPr>
        <a:xfrm rot="5400000">
          <a:off x="4384299" y="-3236464"/>
          <a:ext cx="1063379" cy="754162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smtClean="0">
              <a:solidFill>
                <a:schemeClr val="accent1">
                  <a:lumMod val="50000"/>
                </a:schemeClr>
              </a:solidFill>
              <a:latin typeface="Berlin Sans FB Demi" pitchFamily="34" charset="0"/>
            </a:rPr>
            <a:t>If needed</a:t>
          </a:r>
          <a:endParaRPr lang="en-US" sz="3200" kern="1200" dirty="0">
            <a:solidFill>
              <a:schemeClr val="accent1">
                <a:lumMod val="50000"/>
              </a:schemeClr>
            </a:solidFill>
            <a:latin typeface="Berlin Sans FB Demi" pitchFamily="34" charset="0"/>
          </a:endParaRPr>
        </a:p>
        <a:p>
          <a:pPr marL="285750" lvl="1" indent="-285750" algn="l" defTabSz="1422400">
            <a:lnSpc>
              <a:spcPct val="90000"/>
            </a:lnSpc>
            <a:spcBef>
              <a:spcPct val="0"/>
            </a:spcBef>
            <a:spcAft>
              <a:spcPct val="15000"/>
            </a:spcAft>
            <a:buChar char="••"/>
          </a:pPr>
          <a:endParaRPr lang="en-US" sz="3200" kern="1200" dirty="0">
            <a:latin typeface="Berlin Sans FB Demi" pitchFamily="34" charset="0"/>
          </a:endParaRPr>
        </a:p>
      </dsp:txBody>
      <dsp:txXfrm rot="5400000">
        <a:off x="4384299" y="-3236464"/>
        <a:ext cx="1063379" cy="7541622"/>
      </dsp:txXfrm>
    </dsp:sp>
    <dsp:sp modelId="{82DFEAD9-A95F-4C35-B3D8-51E6427BAA06}">
      <dsp:nvSpPr>
        <dsp:cNvPr id="0" name=""/>
        <dsp:cNvSpPr/>
      </dsp:nvSpPr>
      <dsp:spPr>
        <a:xfrm rot="5400000">
          <a:off x="-245395" y="1690392"/>
          <a:ext cx="1635968" cy="114517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endParaRPr lang="en-US" sz="3100" kern="1200"/>
        </a:p>
      </dsp:txBody>
      <dsp:txXfrm rot="5400000">
        <a:off x="-245395" y="1690392"/>
        <a:ext cx="1635968" cy="1145177"/>
      </dsp:txXfrm>
    </dsp:sp>
    <dsp:sp modelId="{5DE3C267-2799-44B1-B0A7-7A4CB1F6665F}">
      <dsp:nvSpPr>
        <dsp:cNvPr id="0" name=""/>
        <dsp:cNvSpPr/>
      </dsp:nvSpPr>
      <dsp:spPr>
        <a:xfrm rot="5400000">
          <a:off x="4384299" y="-1794124"/>
          <a:ext cx="1063379" cy="754162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solidFill>
                <a:schemeClr val="accent1">
                  <a:lumMod val="50000"/>
                </a:schemeClr>
              </a:solidFill>
              <a:latin typeface="Arial Rounded MT Bold" pitchFamily="34" charset="0"/>
            </a:rPr>
            <a:t>a </a:t>
          </a:r>
          <a:r>
            <a:rPr lang="en-US" sz="2400" kern="1200" dirty="0" err="1" smtClean="0">
              <a:solidFill>
                <a:schemeClr val="accent1">
                  <a:lumMod val="50000"/>
                </a:schemeClr>
              </a:solidFill>
              <a:latin typeface="Arial Rounded MT Bold" pitchFamily="34" charset="0"/>
            </a:rPr>
            <a:t>dihydropyridine</a:t>
          </a:r>
          <a:r>
            <a:rPr lang="en-US" sz="2400" kern="1200" dirty="0" smtClean="0">
              <a:solidFill>
                <a:schemeClr val="accent1">
                  <a:lumMod val="50000"/>
                </a:schemeClr>
              </a:solidFill>
              <a:latin typeface="Arial Rounded MT Bold" pitchFamily="34" charset="0"/>
            </a:rPr>
            <a:t> calcium channel blocker </a:t>
          </a:r>
          <a:endParaRPr lang="en-US" sz="2400" kern="1200" dirty="0">
            <a:solidFill>
              <a:schemeClr val="accent1">
                <a:lumMod val="50000"/>
              </a:schemeClr>
            </a:solidFill>
            <a:latin typeface="Arial Rounded MT Bold" pitchFamily="34" charset="0"/>
          </a:endParaRPr>
        </a:p>
        <a:p>
          <a:pPr marL="228600" lvl="1" indent="-228600" algn="l" defTabSz="1066800">
            <a:lnSpc>
              <a:spcPct val="90000"/>
            </a:lnSpc>
            <a:spcBef>
              <a:spcPct val="0"/>
            </a:spcBef>
            <a:spcAft>
              <a:spcPct val="15000"/>
            </a:spcAft>
            <a:buChar char="••"/>
          </a:pPr>
          <a:endParaRPr lang="en-US" sz="2400" kern="1200" dirty="0"/>
        </a:p>
      </dsp:txBody>
      <dsp:txXfrm rot="5400000">
        <a:off x="4384299" y="-1794124"/>
        <a:ext cx="1063379" cy="7541622"/>
      </dsp:txXfrm>
    </dsp:sp>
    <dsp:sp modelId="{FB28FA1B-208F-4E29-9C36-EC979AAC1CD4}">
      <dsp:nvSpPr>
        <dsp:cNvPr id="0" name=""/>
        <dsp:cNvSpPr/>
      </dsp:nvSpPr>
      <dsp:spPr>
        <a:xfrm rot="5400000">
          <a:off x="-245395" y="3132731"/>
          <a:ext cx="1635968" cy="114517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endParaRPr lang="en-US" sz="3100" kern="1200"/>
        </a:p>
      </dsp:txBody>
      <dsp:txXfrm rot="5400000">
        <a:off x="-245395" y="3132731"/>
        <a:ext cx="1635968" cy="1145177"/>
      </dsp:txXfrm>
    </dsp:sp>
    <dsp:sp modelId="{018640D5-1AB1-4388-BE58-BF3D8280780D}">
      <dsp:nvSpPr>
        <dsp:cNvPr id="0" name=""/>
        <dsp:cNvSpPr/>
      </dsp:nvSpPr>
      <dsp:spPr>
        <a:xfrm rot="5400000">
          <a:off x="4384299" y="-351784"/>
          <a:ext cx="1063379" cy="754162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solidFill>
                <a:schemeClr val="accent1">
                  <a:lumMod val="50000"/>
                </a:schemeClr>
              </a:solidFill>
              <a:latin typeface="Arial Rounded MT Bold" pitchFamily="34" charset="0"/>
            </a:rPr>
            <a:t>and diuretic can be added as second- and third-line therapy, respectively.</a:t>
          </a:r>
          <a:endParaRPr lang="en-US" sz="2400" kern="1200" dirty="0">
            <a:solidFill>
              <a:schemeClr val="accent1">
                <a:lumMod val="50000"/>
              </a:schemeClr>
            </a:solidFill>
            <a:latin typeface="Arial Rounded MT Bold" pitchFamily="34" charset="0"/>
          </a:endParaRPr>
        </a:p>
        <a:p>
          <a:pPr marL="228600" lvl="1" indent="-228600" algn="l" defTabSz="933450">
            <a:lnSpc>
              <a:spcPct val="90000"/>
            </a:lnSpc>
            <a:spcBef>
              <a:spcPct val="0"/>
            </a:spcBef>
            <a:spcAft>
              <a:spcPct val="15000"/>
            </a:spcAft>
            <a:buChar char="••"/>
          </a:pPr>
          <a:endParaRPr lang="en-US" sz="2100" kern="1200" dirty="0">
            <a:solidFill>
              <a:schemeClr val="accent1">
                <a:lumMod val="50000"/>
              </a:schemeClr>
            </a:solidFill>
          </a:endParaRPr>
        </a:p>
      </dsp:txBody>
      <dsp:txXfrm rot="5400000">
        <a:off x="4384299" y="-351784"/>
        <a:ext cx="1063379" cy="754162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05879BC-09A6-4870-969E-7070BA857E84}">
      <dsp:nvSpPr>
        <dsp:cNvPr id="0" name=""/>
        <dsp:cNvSpPr/>
      </dsp:nvSpPr>
      <dsp:spPr>
        <a:xfrm>
          <a:off x="903990" y="186256"/>
          <a:ext cx="3394472" cy="3512294"/>
        </a:xfrm>
        <a:prstGeom prst="ellipse">
          <a:avLst/>
        </a:prstGeom>
        <a:solidFill>
          <a:schemeClr val="accent3">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F8AE14-0B09-46DF-8D36-9A764FB6EC15}">
      <dsp:nvSpPr>
        <dsp:cNvPr id="0" name=""/>
        <dsp:cNvSpPr/>
      </dsp:nvSpPr>
      <dsp:spPr>
        <a:xfrm>
          <a:off x="44974" y="948255"/>
          <a:ext cx="4897612" cy="23956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30480" rIns="30480" bIns="30480" numCol="1" spcCol="1270" anchor="ctr" anchorCtr="0">
          <a:noAutofit/>
        </a:bodyPr>
        <a:lstStyle/>
        <a:p>
          <a:pPr lvl="0" algn="l" defTabSz="1066800" rtl="0">
            <a:lnSpc>
              <a:spcPct val="90000"/>
            </a:lnSpc>
            <a:spcBef>
              <a:spcPct val="0"/>
            </a:spcBef>
            <a:spcAft>
              <a:spcPct val="35000"/>
            </a:spcAft>
          </a:pPr>
          <a:r>
            <a:rPr lang="en-US" sz="2400" b="1" kern="1200" dirty="0" smtClean="0"/>
            <a:t>markedly enhanced oxidant stress,</a:t>
          </a:r>
        </a:p>
        <a:p>
          <a:pPr lvl="0" algn="l" defTabSz="1066800" rtl="0">
            <a:lnSpc>
              <a:spcPct val="90000"/>
            </a:lnSpc>
            <a:spcBef>
              <a:spcPct val="0"/>
            </a:spcBef>
            <a:spcAft>
              <a:spcPct val="35000"/>
            </a:spcAft>
          </a:pPr>
          <a:r>
            <a:rPr lang="en-US" sz="2400" b="1" kern="1200" dirty="0" smtClean="0"/>
            <a:t> the production of complement fragments and</a:t>
          </a:r>
        </a:p>
        <a:p>
          <a:pPr lvl="0" algn="l" defTabSz="1066800" rtl="0">
            <a:lnSpc>
              <a:spcPct val="90000"/>
            </a:lnSpc>
            <a:spcBef>
              <a:spcPct val="0"/>
            </a:spcBef>
            <a:spcAft>
              <a:spcPct val="35000"/>
            </a:spcAft>
          </a:pPr>
          <a:r>
            <a:rPr lang="en-US" sz="2400" b="1" kern="1200" dirty="0" smtClean="0"/>
            <a:t> cytokines,</a:t>
          </a:r>
        </a:p>
        <a:p>
          <a:pPr lvl="0" algn="l" defTabSz="1066800" rtl="0">
            <a:lnSpc>
              <a:spcPct val="90000"/>
            </a:lnSpc>
            <a:spcBef>
              <a:spcPct val="0"/>
            </a:spcBef>
            <a:spcAft>
              <a:spcPct val="35000"/>
            </a:spcAft>
          </a:pPr>
          <a:r>
            <a:rPr lang="en-US" sz="2400" b="1" kern="1200" dirty="0" smtClean="0"/>
            <a:t> increased adhesion molecules in endothelial cells,</a:t>
          </a:r>
        </a:p>
        <a:p>
          <a:pPr lvl="0" algn="l" defTabSz="1066800" rtl="0">
            <a:lnSpc>
              <a:spcPct val="90000"/>
            </a:lnSpc>
            <a:spcBef>
              <a:spcPct val="0"/>
            </a:spcBef>
            <a:spcAft>
              <a:spcPct val="35000"/>
            </a:spcAft>
          </a:pPr>
          <a:r>
            <a:rPr lang="en-US" sz="2400" b="1" kern="1200" dirty="0" smtClean="0"/>
            <a:t> and other </a:t>
          </a:r>
          <a:r>
            <a:rPr lang="en-US" sz="2400" b="1" kern="1200" dirty="0" err="1" smtClean="0"/>
            <a:t>proinflammatory</a:t>
          </a:r>
          <a:r>
            <a:rPr lang="en-US" sz="2400" b="1" kern="1200" dirty="0" smtClean="0"/>
            <a:t> factors .</a:t>
          </a:r>
          <a:endParaRPr lang="en-US" sz="2400" b="1" kern="1200" dirty="0"/>
        </a:p>
      </dsp:txBody>
      <dsp:txXfrm>
        <a:off x="44974" y="948255"/>
        <a:ext cx="4897612" cy="2395634"/>
      </dsp:txXfrm>
    </dsp:sp>
    <dsp:sp modelId="{BFFB617F-799E-4868-A4CA-B959322D29F5}">
      <dsp:nvSpPr>
        <dsp:cNvPr id="0" name=""/>
        <dsp:cNvSpPr/>
      </dsp:nvSpPr>
      <dsp:spPr>
        <a:xfrm>
          <a:off x="5094989" y="778582"/>
          <a:ext cx="424309"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23C1DFF-4A03-485E-BC8F-CA26F4C23D30}">
      <dsp:nvSpPr>
        <dsp:cNvPr id="0" name=""/>
        <dsp:cNvSpPr/>
      </dsp:nvSpPr>
      <dsp:spPr>
        <a:xfrm rot="5400000">
          <a:off x="4571282" y="1073685"/>
          <a:ext cx="2122676" cy="1837258"/>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C62BF23-3954-4649-BACD-85B1A2818A1E}">
      <dsp:nvSpPr>
        <dsp:cNvPr id="0" name=""/>
        <dsp:cNvSpPr/>
      </dsp:nvSpPr>
      <dsp:spPr>
        <a:xfrm>
          <a:off x="3474720" y="552"/>
          <a:ext cx="5212080" cy="215469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t" anchorCtr="0">
          <a:noAutofit/>
        </a:bodyPr>
        <a:lstStyle/>
        <a:p>
          <a:pPr marL="285750" lvl="1" indent="-285750" algn="l" defTabSz="1778000">
            <a:lnSpc>
              <a:spcPct val="90000"/>
            </a:lnSpc>
            <a:spcBef>
              <a:spcPct val="0"/>
            </a:spcBef>
            <a:spcAft>
              <a:spcPct val="15000"/>
            </a:spcAft>
            <a:buChar char="••"/>
          </a:pPr>
          <a:r>
            <a:rPr lang="en-US" sz="4000" b="1" kern="1200" dirty="0" smtClean="0">
              <a:solidFill>
                <a:schemeClr val="accent3">
                  <a:lumMod val="60000"/>
                  <a:lumOff val="40000"/>
                </a:schemeClr>
              </a:solidFill>
            </a:rPr>
            <a:t>noninvasive tests </a:t>
          </a:r>
          <a:endParaRPr lang="en-US" sz="4000" kern="1200" dirty="0">
            <a:solidFill>
              <a:schemeClr val="accent3">
                <a:lumMod val="60000"/>
                <a:lumOff val="40000"/>
              </a:schemeClr>
            </a:solidFill>
          </a:endParaRPr>
        </a:p>
        <a:p>
          <a:pPr marL="285750" lvl="1" indent="-285750" algn="l" defTabSz="1778000">
            <a:lnSpc>
              <a:spcPct val="90000"/>
            </a:lnSpc>
            <a:spcBef>
              <a:spcPct val="0"/>
            </a:spcBef>
            <a:spcAft>
              <a:spcPct val="15000"/>
            </a:spcAft>
            <a:buChar char="••"/>
          </a:pPr>
          <a:endParaRPr lang="en-US" sz="4000" kern="1200" dirty="0"/>
        </a:p>
      </dsp:txBody>
      <dsp:txXfrm>
        <a:off x="3474720" y="552"/>
        <a:ext cx="5212080" cy="2154693"/>
      </dsp:txXfrm>
    </dsp:sp>
    <dsp:sp modelId="{F142FA11-585F-45AC-AF2C-E245BB890C83}">
      <dsp:nvSpPr>
        <dsp:cNvPr id="0" name=""/>
        <dsp:cNvSpPr/>
      </dsp:nvSpPr>
      <dsp:spPr>
        <a:xfrm>
          <a:off x="0" y="552"/>
          <a:ext cx="3474720" cy="21546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en-US" sz="6500" kern="1200" dirty="0" smtClean="0">
              <a:latin typeface="Book Antiqua"/>
            </a:rPr>
            <a:t>?</a:t>
          </a:r>
          <a:endParaRPr lang="en-US" sz="6500" kern="1200" dirty="0"/>
        </a:p>
      </dsp:txBody>
      <dsp:txXfrm>
        <a:off x="0" y="552"/>
        <a:ext cx="3474720" cy="2154693"/>
      </dsp:txXfrm>
    </dsp:sp>
    <dsp:sp modelId="{2F78A1D9-1BFA-4BF8-B896-3CD9EA698B9C}">
      <dsp:nvSpPr>
        <dsp:cNvPr id="0" name=""/>
        <dsp:cNvSpPr/>
      </dsp:nvSpPr>
      <dsp:spPr>
        <a:xfrm>
          <a:off x="3474720" y="2332038"/>
          <a:ext cx="5212080" cy="215469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t" anchorCtr="0">
          <a:noAutofit/>
        </a:bodyPr>
        <a:lstStyle/>
        <a:p>
          <a:pPr marL="285750" lvl="1" indent="-285750" algn="l" defTabSz="1778000">
            <a:lnSpc>
              <a:spcPct val="90000"/>
            </a:lnSpc>
            <a:spcBef>
              <a:spcPct val="0"/>
            </a:spcBef>
            <a:spcAft>
              <a:spcPct val="15000"/>
            </a:spcAft>
            <a:buChar char="••"/>
          </a:pPr>
          <a:r>
            <a:rPr lang="en-US" sz="4000" kern="1200" dirty="0" smtClean="0">
              <a:solidFill>
                <a:schemeClr val="accent3">
                  <a:lumMod val="60000"/>
                  <a:lumOff val="40000"/>
                </a:schemeClr>
              </a:solidFill>
            </a:rPr>
            <a:t>coronary angiography</a:t>
          </a:r>
          <a:endParaRPr lang="en-US" sz="4000" kern="1200" dirty="0">
            <a:solidFill>
              <a:schemeClr val="accent3">
                <a:lumMod val="60000"/>
                <a:lumOff val="40000"/>
              </a:schemeClr>
            </a:solidFill>
          </a:endParaRPr>
        </a:p>
      </dsp:txBody>
      <dsp:txXfrm>
        <a:off x="3474720" y="2332038"/>
        <a:ext cx="5212080" cy="2154693"/>
      </dsp:txXfrm>
    </dsp:sp>
    <dsp:sp modelId="{996EC75A-225B-4926-84D7-9348268A31EE}">
      <dsp:nvSpPr>
        <dsp:cNvPr id="0" name=""/>
        <dsp:cNvSpPr/>
      </dsp:nvSpPr>
      <dsp:spPr>
        <a:xfrm>
          <a:off x="0" y="2370715"/>
          <a:ext cx="3474720" cy="21546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en-US" sz="6500" kern="1200" smtClean="0">
              <a:latin typeface="Book Antiqua"/>
            </a:rPr>
            <a:t>?</a:t>
          </a:r>
          <a:endParaRPr lang="en-US" sz="6500" kern="1200" dirty="0"/>
        </a:p>
      </dsp:txBody>
      <dsp:txXfrm>
        <a:off x="0" y="2370715"/>
        <a:ext cx="3474720" cy="2154693"/>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CACDCB9-8FEA-4C75-8AAD-FD060D2E6D04}">
      <dsp:nvSpPr>
        <dsp:cNvPr id="0" name=""/>
        <dsp:cNvSpPr/>
      </dsp:nvSpPr>
      <dsp:spPr>
        <a:xfrm>
          <a:off x="0" y="0"/>
          <a:ext cx="7241540" cy="4525963"/>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949BDB-31CE-4CAB-84F5-D794FDB82468}">
      <dsp:nvSpPr>
        <dsp:cNvPr id="0" name=""/>
        <dsp:cNvSpPr/>
      </dsp:nvSpPr>
      <dsp:spPr>
        <a:xfrm>
          <a:off x="6200370" y="917865"/>
          <a:ext cx="535874" cy="53587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F16AF3-0EFC-4D63-B982-011BB11DFC79}">
      <dsp:nvSpPr>
        <dsp:cNvPr id="0" name=""/>
        <dsp:cNvSpPr/>
      </dsp:nvSpPr>
      <dsp:spPr>
        <a:xfrm>
          <a:off x="2362194" y="1951033"/>
          <a:ext cx="5983453" cy="1352497"/>
        </a:xfrm>
        <a:prstGeom prst="round2Diag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83949" bIns="0" numCol="1" spcCol="1270" anchor="t" anchorCtr="0">
          <a:noAutofit/>
        </a:bodyPr>
        <a:lstStyle/>
        <a:p>
          <a:pPr lvl="0" algn="r" defTabSz="1244600" rtl="0">
            <a:lnSpc>
              <a:spcPct val="90000"/>
            </a:lnSpc>
            <a:spcBef>
              <a:spcPct val="0"/>
            </a:spcBef>
            <a:spcAft>
              <a:spcPct val="35000"/>
            </a:spcAft>
          </a:pPr>
          <a:r>
            <a:rPr lang="en-US" sz="2800" kern="1200" dirty="0" smtClean="0">
              <a:solidFill>
                <a:schemeClr val="accent3">
                  <a:lumMod val="60000"/>
                  <a:lumOff val="40000"/>
                </a:schemeClr>
              </a:solidFill>
            </a:rPr>
            <a:t>Coronary angiography is the gold standard for the diagnosis of coronary disease. </a:t>
          </a:r>
          <a:endParaRPr lang="en-US" sz="2800" kern="1200" dirty="0">
            <a:solidFill>
              <a:schemeClr val="accent3">
                <a:lumMod val="60000"/>
                <a:lumOff val="40000"/>
              </a:schemeClr>
            </a:solidFill>
          </a:endParaRPr>
        </a:p>
      </dsp:txBody>
      <dsp:txXfrm>
        <a:off x="2362194" y="1951033"/>
        <a:ext cx="5983453" cy="1352497"/>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80F86B9-7C1A-4367-9BE7-FD1B0E0B992B}">
      <dsp:nvSpPr>
        <dsp:cNvPr id="0" name=""/>
        <dsp:cNvSpPr/>
      </dsp:nvSpPr>
      <dsp:spPr>
        <a:xfrm>
          <a:off x="2080419" y="0"/>
          <a:ext cx="4525962" cy="452596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n-US" sz="2800" kern="1200" dirty="0" smtClean="0">
              <a:solidFill>
                <a:srgbClr val="FFFF99"/>
              </a:solidFill>
            </a:rPr>
            <a:t>Both </a:t>
          </a:r>
          <a:endParaRPr lang="en-US" sz="2800" kern="1200" dirty="0"/>
        </a:p>
      </dsp:txBody>
      <dsp:txXfrm>
        <a:off x="3710670" y="226298"/>
        <a:ext cx="1265458" cy="678894"/>
      </dsp:txXfrm>
    </dsp:sp>
    <dsp:sp modelId="{93F94512-B091-48F6-BF02-4D9AE311A741}">
      <dsp:nvSpPr>
        <dsp:cNvPr id="0" name=""/>
        <dsp:cNvSpPr/>
      </dsp:nvSpPr>
      <dsp:spPr>
        <a:xfrm>
          <a:off x="2020531" y="884228"/>
          <a:ext cx="4608877" cy="362076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dirty="0" smtClean="0">
              <a:solidFill>
                <a:srgbClr val="FFFF99"/>
              </a:solidFill>
            </a:rPr>
            <a:t>decreased GFR </a:t>
          </a:r>
          <a:endParaRPr lang="en-US" sz="1800" b="1" kern="1200" dirty="0"/>
        </a:p>
      </dsp:txBody>
      <dsp:txXfrm>
        <a:off x="3519568" y="1101474"/>
        <a:ext cx="1610802" cy="651738"/>
      </dsp:txXfrm>
    </dsp:sp>
    <dsp:sp modelId="{4A1D1946-0498-4753-84A1-CE107B070F03}">
      <dsp:nvSpPr>
        <dsp:cNvPr id="0" name=""/>
        <dsp:cNvSpPr/>
      </dsp:nvSpPr>
      <dsp:spPr>
        <a:xfrm>
          <a:off x="2867959" y="1810384"/>
          <a:ext cx="2923237" cy="271557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b="1" kern="1200" dirty="0" smtClean="0">
              <a:solidFill>
                <a:srgbClr val="FFFF99"/>
              </a:solidFill>
            </a:rPr>
            <a:t>increased </a:t>
          </a:r>
          <a:r>
            <a:rPr lang="en-US" sz="1600" b="1" kern="1200" dirty="0" err="1" smtClean="0">
              <a:solidFill>
                <a:srgbClr val="FFFF99"/>
              </a:solidFill>
            </a:rPr>
            <a:t>proteinuria</a:t>
          </a:r>
          <a:endParaRPr lang="en-US" sz="1600" b="1" kern="1200" dirty="0"/>
        </a:p>
      </dsp:txBody>
      <dsp:txXfrm>
        <a:off x="3648463" y="2014053"/>
        <a:ext cx="1362228" cy="611004"/>
      </dsp:txXfrm>
    </dsp:sp>
    <dsp:sp modelId="{54A4E4A7-D753-49BD-9F5F-938C9C9BC97A}">
      <dsp:nvSpPr>
        <dsp:cNvPr id="0" name=""/>
        <dsp:cNvSpPr/>
      </dsp:nvSpPr>
      <dsp:spPr>
        <a:xfrm>
          <a:off x="3085001" y="2708715"/>
          <a:ext cx="2553801" cy="181038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solidFill>
                <a:srgbClr val="FFFF99"/>
              </a:solidFill>
            </a:rPr>
            <a:t>increase the risk of cardiovascular disease.</a:t>
          </a:r>
          <a:endParaRPr lang="en-US" sz="1800" kern="1200" dirty="0"/>
        </a:p>
      </dsp:txBody>
      <dsp:txXfrm>
        <a:off x="3458997" y="3161312"/>
        <a:ext cx="1805810" cy="905192"/>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61AC0C4-BB78-4D0A-A767-DF5CBD158FC8}">
      <dsp:nvSpPr>
        <dsp:cNvPr id="0" name=""/>
        <dsp:cNvSpPr/>
      </dsp:nvSpPr>
      <dsp:spPr>
        <a:xfrm>
          <a:off x="3474720" y="552"/>
          <a:ext cx="5212080" cy="215469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t" anchorCtr="0">
          <a:noAutofit/>
        </a:bodyPr>
        <a:lstStyle/>
        <a:p>
          <a:pPr marL="285750" lvl="1" indent="-285750" algn="l" defTabSz="1244600">
            <a:lnSpc>
              <a:spcPct val="90000"/>
            </a:lnSpc>
            <a:spcBef>
              <a:spcPct val="0"/>
            </a:spcBef>
            <a:spcAft>
              <a:spcPct val="15000"/>
            </a:spcAft>
            <a:buChar char="••"/>
          </a:pPr>
          <a:r>
            <a:rPr lang="en-US" sz="2800" kern="1200" dirty="0" err="1" smtClean="0">
              <a:solidFill>
                <a:schemeClr val="accent1">
                  <a:lumMod val="50000"/>
                </a:schemeClr>
              </a:solidFill>
            </a:rPr>
            <a:t>angiotensin</a:t>
          </a:r>
          <a:r>
            <a:rPr lang="en-US" sz="2800" kern="1200" dirty="0" smtClean="0">
              <a:solidFill>
                <a:schemeClr val="accent1">
                  <a:lumMod val="50000"/>
                </a:schemeClr>
              </a:solidFill>
            </a:rPr>
            <a:t> blockade and a goal blood pressure of less than 130/80 mmHg</a:t>
          </a:r>
          <a:endParaRPr lang="en-US" sz="2800" kern="1200" dirty="0">
            <a:solidFill>
              <a:schemeClr val="accent1">
                <a:lumMod val="50000"/>
              </a:schemeClr>
            </a:solidFill>
          </a:endParaRPr>
        </a:p>
      </dsp:txBody>
      <dsp:txXfrm>
        <a:off x="3474720" y="552"/>
        <a:ext cx="5212080" cy="2154693"/>
      </dsp:txXfrm>
    </dsp:sp>
    <dsp:sp modelId="{159E3DB0-E8DC-40E1-83CF-1169A50A380A}">
      <dsp:nvSpPr>
        <dsp:cNvPr id="0" name=""/>
        <dsp:cNvSpPr/>
      </dsp:nvSpPr>
      <dsp:spPr>
        <a:xfrm>
          <a:off x="0" y="552"/>
          <a:ext cx="3474720" cy="21546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b="1" kern="1200" dirty="0" smtClean="0">
              <a:solidFill>
                <a:srgbClr val="FFFF99"/>
              </a:solidFill>
            </a:rPr>
            <a:t>In patients with </a:t>
          </a:r>
          <a:r>
            <a:rPr lang="en-US" sz="3200" b="1" i="1" kern="1200" dirty="0" err="1" smtClean="0">
              <a:solidFill>
                <a:schemeClr val="accent1">
                  <a:lumMod val="40000"/>
                  <a:lumOff val="60000"/>
                </a:schemeClr>
              </a:solidFill>
              <a:effectLst>
                <a:outerShdw blurRad="38100" dist="38100" dir="2700000" algn="tl">
                  <a:srgbClr val="000000">
                    <a:alpha val="43137"/>
                  </a:srgbClr>
                </a:outerShdw>
              </a:effectLst>
            </a:rPr>
            <a:t>proteinuric</a:t>
          </a:r>
          <a:r>
            <a:rPr lang="en-US" sz="3200" b="1" kern="1200" dirty="0" smtClean="0">
              <a:solidFill>
                <a:srgbClr val="FFFF99"/>
              </a:solidFill>
            </a:rPr>
            <a:t> CKD </a:t>
          </a:r>
          <a:endParaRPr lang="en-US" sz="3200" b="1" kern="1200" dirty="0"/>
        </a:p>
      </dsp:txBody>
      <dsp:txXfrm>
        <a:off x="0" y="552"/>
        <a:ext cx="3474720" cy="2154693"/>
      </dsp:txXfrm>
    </dsp:sp>
    <dsp:sp modelId="{32FC9B66-6FF5-4199-BE19-70745E593C94}">
      <dsp:nvSpPr>
        <dsp:cNvPr id="0" name=""/>
        <dsp:cNvSpPr/>
      </dsp:nvSpPr>
      <dsp:spPr>
        <a:xfrm>
          <a:off x="3474720" y="2370715"/>
          <a:ext cx="5212080" cy="215469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t" anchorCtr="0">
          <a:noAutofit/>
        </a:bodyPr>
        <a:lstStyle/>
        <a:p>
          <a:pPr marL="285750" lvl="1" indent="-285750" algn="l" defTabSz="1244600">
            <a:lnSpc>
              <a:spcPct val="90000"/>
            </a:lnSpc>
            <a:spcBef>
              <a:spcPct val="0"/>
            </a:spcBef>
            <a:spcAft>
              <a:spcPct val="15000"/>
            </a:spcAft>
            <a:buChar char="••"/>
          </a:pPr>
          <a:r>
            <a:rPr lang="en-US" sz="2800" kern="1200" dirty="0" smtClean="0">
              <a:solidFill>
                <a:schemeClr val="accent1">
                  <a:lumMod val="50000"/>
                </a:schemeClr>
              </a:solidFill>
            </a:rPr>
            <a:t>a goal blood pressure of less than 140/90 mmHg</a:t>
          </a:r>
          <a:endParaRPr lang="en-US" sz="2800" kern="1200" dirty="0"/>
        </a:p>
      </dsp:txBody>
      <dsp:txXfrm>
        <a:off x="3474720" y="2370715"/>
        <a:ext cx="5212080" cy="2154693"/>
      </dsp:txXfrm>
    </dsp:sp>
    <dsp:sp modelId="{FF9A3034-7BE2-4889-BC96-F6CB3C37F399}">
      <dsp:nvSpPr>
        <dsp:cNvPr id="0" name=""/>
        <dsp:cNvSpPr/>
      </dsp:nvSpPr>
      <dsp:spPr>
        <a:xfrm>
          <a:off x="0" y="2370715"/>
          <a:ext cx="3474720" cy="21546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b="1" kern="1200" dirty="0" smtClean="0">
              <a:solidFill>
                <a:srgbClr val="FFFF99"/>
              </a:solidFill>
            </a:rPr>
            <a:t>In patients with </a:t>
          </a:r>
          <a:r>
            <a:rPr lang="en-US" sz="3200" b="1" i="1" kern="1200" dirty="0" smtClean="0">
              <a:solidFill>
                <a:srgbClr val="FFC000"/>
              </a:solidFill>
              <a:effectLst>
                <a:outerShdw blurRad="38100" dist="38100" dir="2700000" algn="tl">
                  <a:srgbClr val="000000">
                    <a:alpha val="43137"/>
                  </a:srgbClr>
                </a:outerShdw>
              </a:effectLst>
            </a:rPr>
            <a:t>non-</a:t>
          </a:r>
          <a:r>
            <a:rPr lang="en-US" sz="3200" b="1" i="1" kern="1200" dirty="0" err="1" smtClean="0">
              <a:solidFill>
                <a:srgbClr val="FFC000"/>
              </a:solidFill>
              <a:effectLst>
                <a:outerShdw blurRad="38100" dist="38100" dir="2700000" algn="tl">
                  <a:srgbClr val="000000">
                    <a:alpha val="43137"/>
                  </a:srgbClr>
                </a:outerShdw>
              </a:effectLst>
            </a:rPr>
            <a:t>proteinuric</a:t>
          </a:r>
          <a:r>
            <a:rPr lang="en-US" sz="3200" b="1" i="1" kern="1200" dirty="0" smtClean="0">
              <a:solidFill>
                <a:srgbClr val="FFC000"/>
              </a:solidFill>
              <a:effectLst>
                <a:outerShdw blurRad="38100" dist="38100" dir="2700000" algn="tl">
                  <a:srgbClr val="000000">
                    <a:alpha val="43137"/>
                  </a:srgbClr>
                </a:outerShdw>
              </a:effectLst>
            </a:rPr>
            <a:t> </a:t>
          </a:r>
          <a:r>
            <a:rPr lang="en-US" sz="3200" b="1" kern="1200" dirty="0" smtClean="0">
              <a:solidFill>
                <a:srgbClr val="FFFF99"/>
              </a:solidFill>
            </a:rPr>
            <a:t>CKD</a:t>
          </a:r>
          <a:endParaRPr lang="en-US" sz="3200" b="1" kern="1200" dirty="0"/>
        </a:p>
      </dsp:txBody>
      <dsp:txXfrm>
        <a:off x="0" y="2370715"/>
        <a:ext cx="3474720" cy="2154693"/>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C55016C-C85A-431D-A863-4DC4D774017C}">
      <dsp:nvSpPr>
        <dsp:cNvPr id="0" name=""/>
        <dsp:cNvSpPr/>
      </dsp:nvSpPr>
      <dsp:spPr>
        <a:xfrm>
          <a:off x="2230138" y="481690"/>
          <a:ext cx="3483364" cy="3483364"/>
        </a:xfrm>
        <a:prstGeom prst="blockArc">
          <a:avLst>
            <a:gd name="adj1" fmla="val 10832268"/>
            <a:gd name="adj2" fmla="val 16943259"/>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7077EEC-9B3A-4E8F-A3C4-8C8B89D47248}">
      <dsp:nvSpPr>
        <dsp:cNvPr id="0" name=""/>
        <dsp:cNvSpPr/>
      </dsp:nvSpPr>
      <dsp:spPr>
        <a:xfrm>
          <a:off x="2227515" y="561485"/>
          <a:ext cx="3483364" cy="3483364"/>
        </a:xfrm>
        <a:prstGeom prst="blockArc">
          <a:avLst>
            <a:gd name="adj1" fmla="val 4651315"/>
            <a:gd name="adj2" fmla="val 1099361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7F2FB1F-22E4-4281-A87F-18343852040F}">
      <dsp:nvSpPr>
        <dsp:cNvPr id="0" name=""/>
        <dsp:cNvSpPr/>
      </dsp:nvSpPr>
      <dsp:spPr>
        <a:xfrm>
          <a:off x="2595104" y="521298"/>
          <a:ext cx="3483364" cy="3483364"/>
        </a:xfrm>
        <a:prstGeom prst="blockArc">
          <a:avLst>
            <a:gd name="adj1" fmla="val 0"/>
            <a:gd name="adj2" fmla="val 54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28518C9-BCAB-476F-80C1-8A868393D04C}">
      <dsp:nvSpPr>
        <dsp:cNvPr id="0" name=""/>
        <dsp:cNvSpPr/>
      </dsp:nvSpPr>
      <dsp:spPr>
        <a:xfrm>
          <a:off x="2595104" y="521298"/>
          <a:ext cx="3483364" cy="3483364"/>
        </a:xfrm>
        <a:prstGeom prst="blockArc">
          <a:avLst>
            <a:gd name="adj1" fmla="val 16200000"/>
            <a:gd name="adj2" fmla="val 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45B091A-F4EC-49A0-9A52-13AC0319F0D6}">
      <dsp:nvSpPr>
        <dsp:cNvPr id="0" name=""/>
        <dsp:cNvSpPr/>
      </dsp:nvSpPr>
      <dsp:spPr>
        <a:xfrm>
          <a:off x="3299326" y="1417629"/>
          <a:ext cx="1603325" cy="1603325"/>
        </a:xfrm>
        <a:prstGeom prst="smileyFac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US" sz="3100" kern="1200" dirty="0"/>
        </a:p>
      </dsp:txBody>
      <dsp:txXfrm>
        <a:off x="3299326" y="1417629"/>
        <a:ext cx="1603325" cy="1603325"/>
      </dsp:txXfrm>
    </dsp:sp>
    <dsp:sp modelId="{DE6A45F8-8CFE-44E8-8CA6-E9DFBB777476}">
      <dsp:nvSpPr>
        <dsp:cNvPr id="0" name=""/>
        <dsp:cNvSpPr/>
      </dsp:nvSpPr>
      <dsp:spPr>
        <a:xfrm>
          <a:off x="3422386" y="538"/>
          <a:ext cx="1828799" cy="112232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rgbClr val="FFFF99"/>
              </a:solidFill>
            </a:rPr>
            <a:t>In all patients</a:t>
          </a:r>
          <a:endParaRPr lang="en-US" sz="2400" b="1" kern="1200" dirty="0"/>
        </a:p>
      </dsp:txBody>
      <dsp:txXfrm>
        <a:off x="3422386" y="538"/>
        <a:ext cx="1828799" cy="1122327"/>
      </dsp:txXfrm>
    </dsp:sp>
    <dsp:sp modelId="{920444F9-6FC8-4F52-ADBB-D41DA29B149D}">
      <dsp:nvSpPr>
        <dsp:cNvPr id="0" name=""/>
        <dsp:cNvSpPr/>
      </dsp:nvSpPr>
      <dsp:spPr>
        <a:xfrm>
          <a:off x="5148541" y="1701817"/>
          <a:ext cx="1779046" cy="112232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0" kern="1200" dirty="0" smtClean="0">
              <a:solidFill>
                <a:srgbClr val="FFFF99"/>
              </a:solidFill>
              <a:effectLst>
                <a:outerShdw blurRad="38100" dist="38100" dir="2700000" algn="tl">
                  <a:srgbClr val="000000">
                    <a:alpha val="43137"/>
                  </a:srgbClr>
                </a:outerShdw>
              </a:effectLst>
            </a:rPr>
            <a:t>smoking </a:t>
          </a:r>
          <a:r>
            <a:rPr lang="en-US" sz="2000" b="0" kern="1200" dirty="0" smtClean="0">
              <a:solidFill>
                <a:srgbClr val="FFFF99"/>
              </a:solidFill>
              <a:effectLst>
                <a:outerShdw blurRad="38100" dist="38100" dir="2700000" algn="tl">
                  <a:srgbClr val="000000">
                    <a:alpha val="43137"/>
                  </a:srgbClr>
                </a:outerShdw>
              </a:effectLst>
            </a:rPr>
            <a:t>cessation</a:t>
          </a:r>
          <a:endParaRPr lang="en-US" sz="2000" b="0" kern="1200" dirty="0">
            <a:effectLst>
              <a:outerShdw blurRad="38100" dist="38100" dir="2700000" algn="tl">
                <a:srgbClr val="000000">
                  <a:alpha val="43137"/>
                </a:srgbClr>
              </a:outerShdw>
            </a:effectLst>
          </a:endParaRPr>
        </a:p>
      </dsp:txBody>
      <dsp:txXfrm>
        <a:off x="5148541" y="1701817"/>
        <a:ext cx="1779046" cy="1122327"/>
      </dsp:txXfrm>
    </dsp:sp>
    <dsp:sp modelId="{A6FA707C-3F00-4EAD-B6FB-033FC9524BAC}">
      <dsp:nvSpPr>
        <dsp:cNvPr id="0" name=""/>
        <dsp:cNvSpPr/>
      </dsp:nvSpPr>
      <dsp:spPr>
        <a:xfrm>
          <a:off x="2953405" y="3403095"/>
          <a:ext cx="2766762" cy="112232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solidFill>
                <a:srgbClr val="FFFF99"/>
              </a:solidFill>
              <a:effectLst>
                <a:outerShdw blurRad="38100" dist="38100" dir="2700000" algn="tl">
                  <a:srgbClr val="000000">
                    <a:alpha val="43137"/>
                  </a:srgbClr>
                </a:outerShdw>
              </a:effectLst>
            </a:rPr>
            <a:t>maintenance of an ideal body weigh</a:t>
          </a:r>
          <a:r>
            <a:rPr lang="en-US" sz="2400" kern="1200" dirty="0" smtClean="0">
              <a:solidFill>
                <a:srgbClr val="FFFF99"/>
              </a:solidFill>
            </a:rPr>
            <a:t>t</a:t>
          </a:r>
          <a:endParaRPr lang="en-US" sz="2400" kern="1200" dirty="0"/>
        </a:p>
      </dsp:txBody>
      <dsp:txXfrm>
        <a:off x="2953405" y="3403095"/>
        <a:ext cx="2766762" cy="1122327"/>
      </dsp:txXfrm>
    </dsp:sp>
    <dsp:sp modelId="{48B7ED5B-9E34-42FC-B2D5-EBA136A8F2A4}">
      <dsp:nvSpPr>
        <dsp:cNvPr id="0" name=""/>
        <dsp:cNvSpPr/>
      </dsp:nvSpPr>
      <dsp:spPr>
        <a:xfrm>
          <a:off x="1394320" y="1646240"/>
          <a:ext cx="1752593" cy="112232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solidFill>
                <a:srgbClr val="FFFF99"/>
              </a:solidFill>
              <a:effectLst>
                <a:outerShdw blurRad="38100" dist="38100" dir="2700000" algn="tl">
                  <a:srgbClr val="000000">
                    <a:alpha val="43137"/>
                  </a:srgbClr>
                </a:outerShdw>
              </a:effectLst>
            </a:rPr>
            <a:t>active lifestyle</a:t>
          </a:r>
          <a:endParaRPr lang="en-US" sz="2400" kern="1200" dirty="0">
            <a:effectLst>
              <a:outerShdw blurRad="38100" dist="38100" dir="2700000" algn="tl">
                <a:srgbClr val="000000">
                  <a:alpha val="43137"/>
                </a:srgbClr>
              </a:outerShdw>
            </a:effectLst>
          </a:endParaRPr>
        </a:p>
      </dsp:txBody>
      <dsp:txXfrm>
        <a:off x="1394320" y="1646240"/>
        <a:ext cx="1752593" cy="1122327"/>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7D25149-7E7D-4CFE-ADA9-BEECD8649638}">
      <dsp:nvSpPr>
        <dsp:cNvPr id="0" name=""/>
        <dsp:cNvSpPr/>
      </dsp:nvSpPr>
      <dsp:spPr>
        <a:xfrm>
          <a:off x="0" y="1798637"/>
          <a:ext cx="3252612" cy="101798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US" sz="2400" b="1" i="1" kern="1200" dirty="0" smtClean="0">
              <a:solidFill>
                <a:srgbClr val="FFFF99"/>
              </a:solidFill>
            </a:rPr>
            <a:t>those with moderate-sized effusions that</a:t>
          </a:r>
          <a:r>
            <a:rPr lang="en-US" sz="1800" b="1" i="1" kern="1200" dirty="0" smtClean="0">
              <a:solidFill>
                <a:srgbClr val="FFFF99"/>
              </a:solidFill>
            </a:rPr>
            <a:t> </a:t>
          </a:r>
          <a:endParaRPr lang="en-US" sz="1800" b="1" i="1" kern="1200" dirty="0"/>
        </a:p>
      </dsp:txBody>
      <dsp:txXfrm>
        <a:off x="0" y="1798637"/>
        <a:ext cx="3252612" cy="1017984"/>
      </dsp:txXfrm>
    </dsp:sp>
    <dsp:sp modelId="{CDE0D309-BCF0-4D7C-A83C-CF4E8153FE9F}">
      <dsp:nvSpPr>
        <dsp:cNvPr id="0" name=""/>
        <dsp:cNvSpPr/>
      </dsp:nvSpPr>
      <dsp:spPr>
        <a:xfrm>
          <a:off x="2971800" y="1798637"/>
          <a:ext cx="1977790" cy="101798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8036" tIns="96012" rIns="96012" bIns="96012" numCol="1" spcCol="1270" anchor="ctr" anchorCtr="0">
          <a:noAutofit/>
        </a:bodyPr>
        <a:lstStyle/>
        <a:p>
          <a:pPr lvl="0" algn="ctr" defTabSz="3200400">
            <a:lnSpc>
              <a:spcPct val="90000"/>
            </a:lnSpc>
            <a:spcBef>
              <a:spcPct val="0"/>
            </a:spcBef>
            <a:spcAft>
              <a:spcPct val="35000"/>
            </a:spcAft>
          </a:pPr>
          <a:r>
            <a:rPr lang="en-US" sz="7200" kern="1200" dirty="0" smtClean="0">
              <a:latin typeface="Book Antiqua"/>
            </a:rPr>
            <a:t>?</a:t>
          </a:r>
          <a:endParaRPr lang="en-US" sz="7200" kern="1200" dirty="0"/>
        </a:p>
      </dsp:txBody>
      <dsp:txXfrm>
        <a:off x="2971800" y="1798637"/>
        <a:ext cx="1977790" cy="1017984"/>
      </dsp:txXfrm>
    </dsp:sp>
    <dsp:sp modelId="{A63082D8-AD8B-49E8-9668-3EC0102FF0C5}">
      <dsp:nvSpPr>
        <dsp:cNvPr id="0" name=""/>
        <dsp:cNvSpPr/>
      </dsp:nvSpPr>
      <dsp:spPr>
        <a:xfrm>
          <a:off x="4723998" y="1753988"/>
          <a:ext cx="3960213" cy="101798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dirty="0" smtClean="0">
              <a:solidFill>
                <a:srgbClr val="FFFF99"/>
              </a:solidFill>
            </a:rPr>
            <a:t>develop rapidly, even without evidence of </a:t>
          </a:r>
          <a:r>
            <a:rPr lang="en-US" sz="2000" kern="1200" dirty="0" err="1" smtClean="0">
              <a:solidFill>
                <a:srgbClr val="FFFF99"/>
              </a:solidFill>
            </a:rPr>
            <a:t>tamponade</a:t>
          </a:r>
          <a:r>
            <a:rPr lang="en-US" sz="2000" kern="1200" dirty="0" smtClean="0">
              <a:solidFill>
                <a:srgbClr val="FFFF99"/>
              </a:solidFill>
            </a:rPr>
            <a:t>.</a:t>
          </a:r>
          <a:endParaRPr lang="en-US" sz="2000" kern="1200" dirty="0"/>
        </a:p>
      </dsp:txBody>
      <dsp:txXfrm>
        <a:off x="4723998" y="1753988"/>
        <a:ext cx="3960213" cy="1017984"/>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49B77C1-B36A-4904-8737-BE9D57D7BF24}">
      <dsp:nvSpPr>
        <dsp:cNvPr id="0" name=""/>
        <dsp:cNvSpPr/>
      </dsp:nvSpPr>
      <dsp:spPr>
        <a:xfrm>
          <a:off x="-328083" y="0"/>
          <a:ext cx="7241539" cy="4525962"/>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B02E645-0675-4184-9E17-F066FBA692FF}">
      <dsp:nvSpPr>
        <dsp:cNvPr id="0" name=""/>
        <dsp:cNvSpPr/>
      </dsp:nvSpPr>
      <dsp:spPr>
        <a:xfrm>
          <a:off x="385208" y="3365505"/>
          <a:ext cx="166555" cy="1665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6D68C4-D38F-463C-99F9-412D5DA5435A}">
      <dsp:nvSpPr>
        <dsp:cNvPr id="0" name=""/>
        <dsp:cNvSpPr/>
      </dsp:nvSpPr>
      <dsp:spPr>
        <a:xfrm>
          <a:off x="468485" y="3448783"/>
          <a:ext cx="1238303" cy="10771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254" tIns="0" rIns="0" bIns="0" numCol="1" spcCol="1270" anchor="t" anchorCtr="0">
          <a:noAutofit/>
        </a:bodyPr>
        <a:lstStyle/>
        <a:p>
          <a:pPr lvl="0" algn="l" defTabSz="1511300">
            <a:lnSpc>
              <a:spcPct val="90000"/>
            </a:lnSpc>
            <a:spcBef>
              <a:spcPct val="0"/>
            </a:spcBef>
            <a:spcAft>
              <a:spcPct val="35000"/>
            </a:spcAft>
          </a:pPr>
          <a:endParaRPr lang="en-US" sz="3400" kern="1200"/>
        </a:p>
      </dsp:txBody>
      <dsp:txXfrm>
        <a:off x="468485" y="3448783"/>
        <a:ext cx="1238303" cy="1077178"/>
      </dsp:txXfrm>
    </dsp:sp>
    <dsp:sp modelId="{6E8DE46D-82DC-4DF6-B4EA-EC4882CB23EF}">
      <dsp:nvSpPr>
        <dsp:cNvPr id="0" name=""/>
        <dsp:cNvSpPr/>
      </dsp:nvSpPr>
      <dsp:spPr>
        <a:xfrm>
          <a:off x="1561958" y="2312766"/>
          <a:ext cx="289661" cy="28966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F598A5-C961-40B8-AC46-A7CBF92A7413}">
      <dsp:nvSpPr>
        <dsp:cNvPr id="0" name=""/>
        <dsp:cNvSpPr/>
      </dsp:nvSpPr>
      <dsp:spPr>
        <a:xfrm>
          <a:off x="1706789" y="2457597"/>
          <a:ext cx="1520723" cy="2068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3486" tIns="0" rIns="0" bIns="0" numCol="1" spcCol="1270" anchor="t" anchorCtr="0">
          <a:noAutofit/>
        </a:bodyPr>
        <a:lstStyle/>
        <a:p>
          <a:pPr lvl="0" algn="l" defTabSz="1822450">
            <a:lnSpc>
              <a:spcPct val="90000"/>
            </a:lnSpc>
            <a:spcBef>
              <a:spcPct val="0"/>
            </a:spcBef>
            <a:spcAft>
              <a:spcPct val="35000"/>
            </a:spcAft>
          </a:pPr>
          <a:endParaRPr lang="en-US" sz="4100" kern="1200"/>
        </a:p>
      </dsp:txBody>
      <dsp:txXfrm>
        <a:off x="1706789" y="2457597"/>
        <a:ext cx="1520723" cy="2068364"/>
      </dsp:txXfrm>
    </dsp:sp>
    <dsp:sp modelId="{D6E1B02D-62FB-4A9A-A17C-74BF31706D93}">
      <dsp:nvSpPr>
        <dsp:cNvPr id="0" name=""/>
        <dsp:cNvSpPr/>
      </dsp:nvSpPr>
      <dsp:spPr>
        <a:xfrm>
          <a:off x="3064577" y="1537016"/>
          <a:ext cx="383801" cy="38380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618821-41C1-44B6-807B-2D636D970422}">
      <dsp:nvSpPr>
        <dsp:cNvPr id="0" name=""/>
        <dsp:cNvSpPr/>
      </dsp:nvSpPr>
      <dsp:spPr>
        <a:xfrm>
          <a:off x="3256478" y="1728917"/>
          <a:ext cx="1520723" cy="2797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369" tIns="0" rIns="0" bIns="0" numCol="1" spcCol="1270" anchor="t" anchorCtr="0">
          <a:noAutofit/>
        </a:bodyPr>
        <a:lstStyle/>
        <a:p>
          <a:pPr lvl="0" algn="l" defTabSz="1733550">
            <a:lnSpc>
              <a:spcPct val="90000"/>
            </a:lnSpc>
            <a:spcBef>
              <a:spcPct val="0"/>
            </a:spcBef>
            <a:spcAft>
              <a:spcPct val="35000"/>
            </a:spcAft>
          </a:pPr>
          <a:endParaRPr lang="en-US" sz="3900" kern="1200" dirty="0"/>
        </a:p>
      </dsp:txBody>
      <dsp:txXfrm>
        <a:off x="3256478" y="1728917"/>
        <a:ext cx="1520723" cy="2797044"/>
      </dsp:txXfrm>
    </dsp:sp>
    <dsp:sp modelId="{A08BCB6A-8143-45C7-BFFF-0A440F89DFB0}">
      <dsp:nvSpPr>
        <dsp:cNvPr id="0" name=""/>
        <dsp:cNvSpPr/>
      </dsp:nvSpPr>
      <dsp:spPr>
        <a:xfrm>
          <a:off x="4701165" y="1023772"/>
          <a:ext cx="514149" cy="51414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297855-A2E4-462F-8A37-C814C415F777}">
      <dsp:nvSpPr>
        <dsp:cNvPr id="0" name=""/>
        <dsp:cNvSpPr/>
      </dsp:nvSpPr>
      <dsp:spPr>
        <a:xfrm>
          <a:off x="2057407" y="2713029"/>
          <a:ext cx="6592563" cy="1447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437" tIns="0" rIns="0" bIns="0" numCol="1" spcCol="1270" anchor="t" anchorCtr="0">
          <a:noAutofit/>
        </a:bodyPr>
        <a:lstStyle/>
        <a:p>
          <a:pPr lvl="0" algn="l" defTabSz="1244600">
            <a:lnSpc>
              <a:spcPct val="100000"/>
            </a:lnSpc>
            <a:spcBef>
              <a:spcPct val="0"/>
            </a:spcBef>
            <a:spcAft>
              <a:spcPct val="35000"/>
            </a:spcAft>
          </a:pPr>
          <a:r>
            <a:rPr lang="en-US" sz="2800" kern="1200" dirty="0" smtClean="0">
              <a:solidFill>
                <a:srgbClr val="FFFF99"/>
              </a:solidFill>
            </a:rPr>
            <a:t>In patients with </a:t>
          </a:r>
          <a:r>
            <a:rPr lang="en-US" sz="2800" kern="1200" dirty="0" err="1" smtClean="0">
              <a:solidFill>
                <a:srgbClr val="FFFF99"/>
              </a:solidFill>
            </a:rPr>
            <a:t>nonproteinuric</a:t>
          </a:r>
          <a:r>
            <a:rPr lang="en-US" sz="2800" kern="1200" dirty="0" smtClean="0">
              <a:solidFill>
                <a:srgbClr val="FFFF99"/>
              </a:solidFill>
            </a:rPr>
            <a:t> CKD who have edema, we suggest initiation of a diuretic as first-line therapy .</a:t>
          </a:r>
          <a:endParaRPr lang="en-US" sz="2800" kern="1200" dirty="0"/>
        </a:p>
      </dsp:txBody>
      <dsp:txXfrm>
        <a:off x="2057407" y="2713029"/>
        <a:ext cx="6592563" cy="144754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5.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6B1E8F-828D-4DEE-9830-265FE3DD63FD}" type="datetimeFigureOut">
              <a:rPr lang="en-US" smtClean="0"/>
              <a:pPr/>
              <a:t>3/6/2015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2E6C4-268E-40A1-A268-5044FE9F724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A29FEEB0-918F-4CE8-92E4-6BCDE04872B5}" type="datetimeFigureOut">
              <a:rPr lang="en-US" smtClean="0"/>
              <a:pPr/>
              <a:t>3/6/2015</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95F6F44-4EF7-4273-A76A-CEF340C233D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9FEEB0-918F-4CE8-92E4-6BCDE04872B5}" type="datetimeFigureOut">
              <a:rPr lang="en-US" smtClean="0"/>
              <a:pPr/>
              <a:t>3/6/2015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5F6F44-4EF7-4273-A76A-CEF340C233D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9FEEB0-918F-4CE8-92E4-6BCDE04872B5}" type="datetimeFigureOut">
              <a:rPr lang="en-US" smtClean="0"/>
              <a:pPr/>
              <a:t>3/6/2015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5F6F44-4EF7-4273-A76A-CEF340C233D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A29FEEB0-918F-4CE8-92E4-6BCDE04872B5}" type="datetimeFigureOut">
              <a:rPr lang="en-US" smtClean="0"/>
              <a:pPr/>
              <a:t>3/6/2015</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95F6F44-4EF7-4273-A76A-CEF340C233D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A29FEEB0-918F-4CE8-92E4-6BCDE04872B5}" type="datetimeFigureOut">
              <a:rPr lang="en-US" smtClean="0"/>
              <a:pPr/>
              <a:t>3/6/2015</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95F6F44-4EF7-4273-A76A-CEF340C233DC}"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A29FEEB0-918F-4CE8-92E4-6BCDE04872B5}" type="datetimeFigureOut">
              <a:rPr lang="en-US" smtClean="0"/>
              <a:pPr/>
              <a:t>3/6/2015</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95F6F44-4EF7-4273-A76A-CEF340C233D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A29FEEB0-918F-4CE8-92E4-6BCDE04872B5}" type="datetimeFigureOut">
              <a:rPr lang="en-US" smtClean="0"/>
              <a:pPr/>
              <a:t>3/6/2015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95F6F44-4EF7-4273-A76A-CEF340C233DC}"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A29FEEB0-918F-4CE8-92E4-6BCDE04872B5}" type="datetimeFigureOut">
              <a:rPr lang="en-US" smtClean="0"/>
              <a:pPr/>
              <a:t>3/6/2015</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5F6F44-4EF7-4273-A76A-CEF340C233D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29FEEB0-918F-4CE8-92E4-6BCDE04872B5}" type="datetimeFigureOut">
              <a:rPr lang="en-US" smtClean="0"/>
              <a:pPr/>
              <a:t>3/6/2015</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5F6F44-4EF7-4273-A76A-CEF340C233D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A29FEEB0-918F-4CE8-92E4-6BCDE04872B5}" type="datetimeFigureOut">
              <a:rPr lang="en-US" smtClean="0"/>
              <a:pPr/>
              <a:t>3/6/2015</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5F6F44-4EF7-4273-A76A-CEF340C233D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A29FEEB0-918F-4CE8-92E4-6BCDE04872B5}" type="datetimeFigureOut">
              <a:rPr lang="en-US" smtClean="0"/>
              <a:pPr/>
              <a:t>3/6/2015</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95F6F44-4EF7-4273-A76A-CEF340C233DC}"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29FEEB0-918F-4CE8-92E4-6BCDE04872B5}" type="datetimeFigureOut">
              <a:rPr lang="en-US" smtClean="0"/>
              <a:pPr/>
              <a:t>3/6/2015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95F6F44-4EF7-4273-A76A-CEF340C233DC}"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03.xml.rels><?xml version="1.0" encoding="UTF-8" standalone="yes"?>
<Relationships xmlns="http://schemas.openxmlformats.org/package/2006/relationships"><Relationship Id="rId2" Type="http://schemas.openxmlformats.org/officeDocument/2006/relationships/hyperlink" Target="http://offcampus.tums.ac.ir:2503/contents/amlodipine-drug-information?source=see_link"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offcampus.tums.ac.ir:2503/contents/grade/6?title=Grade%202C&amp;topicKey=NEPH/3872"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06.xml.rels><?xml version="1.0" encoding="UTF-8" standalone="yes"?>
<Relationships xmlns="http://schemas.openxmlformats.org/package/2006/relationships"><Relationship Id="rId3" Type="http://schemas.openxmlformats.org/officeDocument/2006/relationships/hyperlink" Target="http://offcampus.tums.ac.ir:2503/contents/eplerenone-drug-information?source=see_link" TargetMode="External"/><Relationship Id="rId2" Type="http://schemas.openxmlformats.org/officeDocument/2006/relationships/hyperlink" Target="http://offcampus.tums.ac.ir:2503/contents/spironolactone-drug-information?source=see_link"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offcampus.tums.ac.ir:2503/contents/grade/6?title=Grade%202C&amp;topicKey=NEPH/3872"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2" Type="http://schemas.openxmlformats.org/officeDocument/2006/relationships/hyperlink" Target="http://offcampus.tums.ac.ir:2503/contents/dobutamine-drug-information?source=see_link"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offcampus.tums.ac.ir:2503/contents/aspirin-drug-information?source=see_link"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offcampus.tums.ac.ir:2503/contents/grade/1?title=Grade%201A&amp;topicKey=NEPH/1962"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offcampus.tums.ac.ir:2503/contents/grade/6?title=Grade%202C&amp;topicKey=NEPH/1921"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offcampus.tums.ac.ir:2503/contents/grade/6?title=Grade%202C&amp;topicKey=NEPH/1921" TargetMode="External"/><Relationship Id="rId2" Type="http://schemas.openxmlformats.org/officeDocument/2006/relationships/hyperlink" Target="http://offcampus.tums.ac.ir:2503/contents/aspirin-drug-information?source=see_link"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offcampus.tums.ac.ir:2503/contents/nitroglycerin-glyceryl-trinitrate-drug-information?source=see_link" TargetMode="External"/><Relationship Id="rId2" Type="http://schemas.openxmlformats.org/officeDocument/2006/relationships/hyperlink" Target="http://offcampus.tums.ac.ir:2503/contents/aspirin-drug-information?source=see_link"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offcampus.tums.ac.ir:2503/contents/grade/6?title=Grade%202C&amp;topicKey=NEPH/1921"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offcampus.tums.ac.ir:2503/contents/grade/5?title=Grade%202B&amp;topicKey=NEPH/1921"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offcampus.tums.ac.ir:2503/contents/grade/2?title=Grade%201B&amp;topicKey=NEPH/3872"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offcampus.tums.ac.ir:2503/contents/grade/2?title=Grade%201B&amp;topicKey=NEPH/3872"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offcampus.tums.ac.ir:2503/contents/grade/1?title=Grade%201A&amp;topicKey=NEPH/3872"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hyperlink" Target="http://offcampus.tums.ac.ir:2503/contents/verapamil-drug-information?source=see_link" TargetMode="External"/><Relationship Id="rId2" Type="http://schemas.openxmlformats.org/officeDocument/2006/relationships/hyperlink" Target="http://offcampus.tums.ac.ir:2503/contents/diltiazem-drug-information?source=see_link" TargetMode="External"/><Relationship Id="rId1" Type="http://schemas.openxmlformats.org/officeDocument/2006/relationships/slideLayout" Target="../slideLayouts/slideLayout2.xml"/><Relationship Id="rId4" Type="http://schemas.openxmlformats.org/officeDocument/2006/relationships/hyperlink" Target="http://offcampus.tums.ac.ir:2503/contents/grade/6?title=Grade%202C&amp;topicKey=NEPH/3872" TargetMode="External"/></Relationships>
</file>

<file path=ppt/slides/_rels/slide99.xml.rels><?xml version="1.0" encoding="UTF-8" standalone="yes"?>
<Relationships xmlns="http://schemas.openxmlformats.org/package/2006/relationships"><Relationship Id="rId2" Type="http://schemas.openxmlformats.org/officeDocument/2006/relationships/hyperlink" Target="http://offcampus.tums.ac.ir:2503/contents/grade/6?title=Grade%202C&amp;topicKey=NEPH/387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686800" cy="1905000"/>
          </a:xfrm>
        </p:spPr>
        <p:txBody>
          <a:bodyPr>
            <a:normAutofit fontScale="90000"/>
          </a:bodyPr>
          <a:lstStyle/>
          <a:p>
            <a:pPr algn="ctr"/>
            <a:r>
              <a:rPr lang="en-US" sz="4900" b="1" dirty="0" smtClean="0">
                <a:solidFill>
                  <a:schemeClr val="accent2">
                    <a:lumMod val="40000"/>
                    <a:lumOff val="60000"/>
                  </a:schemeClr>
                </a:solidFill>
                <a:latin typeface="BatangChe" pitchFamily="49" charset="-127"/>
                <a:ea typeface="BatangChe" pitchFamily="49" charset="-127"/>
              </a:rPr>
              <a:t>Cardiac involvement in RENAL      DISEASES</a:t>
            </a:r>
            <a:r>
              <a:rPr lang="en-US" dirty="0" smtClean="0">
                <a:solidFill>
                  <a:schemeClr val="accent2">
                    <a:lumMod val="40000"/>
                    <a:lumOff val="60000"/>
                  </a:schemeClr>
                </a:solidFill>
              </a:rPr>
              <a:t/>
            </a:r>
            <a:br>
              <a:rPr lang="en-US" dirty="0" smtClean="0">
                <a:solidFill>
                  <a:schemeClr val="accent2">
                    <a:lumMod val="40000"/>
                    <a:lumOff val="60000"/>
                  </a:schemeClr>
                </a:solidFill>
              </a:rPr>
            </a:br>
            <a:r>
              <a:rPr lang="en-US" dirty="0" smtClean="0">
                <a:solidFill>
                  <a:schemeClr val="accent2">
                    <a:lumMod val="40000"/>
                    <a:lumOff val="60000"/>
                  </a:schemeClr>
                </a:solidFill>
              </a:rPr>
              <a:t/>
            </a:r>
            <a:br>
              <a:rPr lang="en-US" dirty="0" smtClean="0">
                <a:solidFill>
                  <a:schemeClr val="accent2">
                    <a:lumMod val="40000"/>
                    <a:lumOff val="60000"/>
                  </a:schemeClr>
                </a:solidFill>
              </a:rPr>
            </a:br>
            <a:r>
              <a:rPr lang="en-US" b="1" i="1" dirty="0" smtClean="0"/>
              <a:t>  ZAHRA JAVADY NEJAD, MD</a:t>
            </a:r>
            <a:r>
              <a:rPr lang="en-US" sz="2000" b="1" i="1" dirty="0" smtClean="0"/>
              <a:t/>
            </a:r>
            <a:br>
              <a:rPr lang="en-US" sz="2000" b="1" i="1" dirty="0" smtClean="0"/>
            </a:br>
            <a:endParaRPr lang="en-US" dirty="0"/>
          </a:p>
        </p:txBody>
      </p:sp>
      <p:pic>
        <p:nvPicPr>
          <p:cNvPr id="3074" name="Picture 2" descr="C:\Users\user\Pictures\untitled.bmp"/>
          <p:cNvPicPr>
            <a:picLocks noGrp="1" noChangeAspect="1" noChangeArrowheads="1"/>
          </p:cNvPicPr>
          <p:nvPr>
            <p:ph idx="1"/>
          </p:nvPr>
        </p:nvPicPr>
        <p:blipFill>
          <a:blip r:embed="rId2" cstate="print"/>
          <a:srcRect/>
          <a:stretch>
            <a:fillRect/>
          </a:stretch>
        </p:blipFill>
        <p:spPr bwMode="auto">
          <a:xfrm>
            <a:off x="2971800" y="3733800"/>
            <a:ext cx="2857143" cy="2380953"/>
          </a:xfrm>
          <a:prstGeom prst="rect">
            <a:avLst/>
          </a:prstGeom>
          <a:noFill/>
        </p:spPr>
      </p:pic>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solidFill>
                  <a:srgbClr val="FFFF99"/>
                </a:solidFill>
              </a:rPr>
              <a:t>Uremia and renal replacement therapies result in </a:t>
            </a:r>
            <a:r>
              <a:rPr lang="en-US" dirty="0" smtClean="0">
                <a:solidFill>
                  <a:srgbClr val="FFFF99"/>
                </a:solidFill>
              </a:rPr>
              <a:t>:</a:t>
            </a:r>
            <a:endParaRPr lang="en-US" dirty="0">
              <a:solidFill>
                <a:srgbClr val="FFFF99"/>
              </a:solidFill>
            </a:endParaRPr>
          </a:p>
        </p:txBody>
      </p:sp>
    </p:spTree>
  </p:cSld>
  <p:clrMapOvr>
    <a:masterClrMapping/>
  </p:clrMapOvr>
  <p:transition>
    <p:pull dir="u"/>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514350" indent="-514350">
              <a:lnSpc>
                <a:spcPct val="150000"/>
              </a:lnSpc>
              <a:buNone/>
            </a:pPr>
            <a:r>
              <a:rPr lang="en-US" dirty="0" smtClean="0">
                <a:solidFill>
                  <a:srgbClr val="FFFF99"/>
                </a:solidFill>
              </a:rPr>
              <a:t>          In contrast to their </a:t>
            </a:r>
            <a:r>
              <a:rPr lang="en-US" dirty="0" err="1" smtClean="0">
                <a:solidFill>
                  <a:srgbClr val="FFFF99"/>
                </a:solidFill>
              </a:rPr>
              <a:t>renoprotective</a:t>
            </a:r>
            <a:r>
              <a:rPr lang="en-US" dirty="0" smtClean="0">
                <a:solidFill>
                  <a:srgbClr val="FFFF99"/>
                </a:solidFill>
              </a:rPr>
              <a:t> effects in </a:t>
            </a:r>
            <a:r>
              <a:rPr lang="en-US" dirty="0" err="1" smtClean="0">
                <a:solidFill>
                  <a:srgbClr val="FFFF99"/>
                </a:solidFill>
              </a:rPr>
              <a:t>proteinuric</a:t>
            </a:r>
            <a:r>
              <a:rPr lang="en-US" dirty="0" smtClean="0">
                <a:solidFill>
                  <a:srgbClr val="FFFF99"/>
                </a:solidFill>
              </a:rPr>
              <a:t> CKD, </a:t>
            </a:r>
            <a:r>
              <a:rPr lang="en-US" dirty="0" err="1" smtClean="0">
                <a:solidFill>
                  <a:srgbClr val="FFFF99"/>
                </a:solidFill>
              </a:rPr>
              <a:t>angiotensin</a:t>
            </a:r>
            <a:r>
              <a:rPr lang="en-US" dirty="0" smtClean="0">
                <a:solidFill>
                  <a:srgbClr val="FFFF99"/>
                </a:solidFill>
              </a:rPr>
              <a:t> inhibitors do </a:t>
            </a:r>
            <a:r>
              <a:rPr lang="en-US" b="1" dirty="0" smtClean="0">
                <a:solidFill>
                  <a:srgbClr val="FFFF99"/>
                </a:solidFill>
              </a:rPr>
              <a:t>not</a:t>
            </a:r>
            <a:r>
              <a:rPr lang="en-US" dirty="0" smtClean="0">
                <a:solidFill>
                  <a:srgbClr val="FFFF99"/>
                </a:solidFill>
              </a:rPr>
              <a:t> appear to be more beneficial than other antihypertensive agents in patients with </a:t>
            </a:r>
            <a:r>
              <a:rPr lang="en-US" b="1" dirty="0" err="1" smtClean="0">
                <a:solidFill>
                  <a:srgbClr val="FFFF99"/>
                </a:solidFill>
              </a:rPr>
              <a:t>nonproteinuric</a:t>
            </a:r>
            <a:r>
              <a:rPr lang="en-US" dirty="0" smtClean="0">
                <a:solidFill>
                  <a:srgbClr val="FFFF99"/>
                </a:solidFill>
              </a:rPr>
              <a:t> CKD . </a:t>
            </a:r>
            <a:endParaRPr lang="en-US" dirty="0">
              <a:solidFill>
                <a:srgbClr val="FFFF99"/>
              </a:solidFill>
            </a:endParaRPr>
          </a:p>
        </p:txBody>
      </p:sp>
      <p:sp>
        <p:nvSpPr>
          <p:cNvPr id="4" name="5-Point Star 3"/>
          <p:cNvSpPr/>
          <p:nvPr/>
        </p:nvSpPr>
        <p:spPr>
          <a:xfrm>
            <a:off x="457200" y="1447800"/>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u"/>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Therefore use the following approach in patients with </a:t>
            </a:r>
            <a:r>
              <a:rPr lang="en-US" dirty="0" err="1" smtClean="0">
                <a:solidFill>
                  <a:srgbClr val="FFFF99"/>
                </a:solidFill>
              </a:rPr>
              <a:t>nonproteinuric</a:t>
            </a:r>
            <a:r>
              <a:rPr lang="en-US" dirty="0" smtClean="0">
                <a:solidFill>
                  <a:srgbClr val="FFFF99"/>
                </a:solidFill>
              </a:rPr>
              <a:t> CKD :</a:t>
            </a:r>
            <a:endParaRPr lang="en-US"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049B77C1-B36A-4904-8737-BE9D57D7BF24}"/>
                                            </p:graphicEl>
                                          </p:spTgt>
                                        </p:tgtEl>
                                        <p:attrNameLst>
                                          <p:attrName>style.visibility</p:attrName>
                                        </p:attrNameLst>
                                      </p:cBhvr>
                                      <p:to>
                                        <p:strVal val="visible"/>
                                      </p:to>
                                    </p:set>
                                    <p:anim calcmode="lin" valueType="num">
                                      <p:cBhvr additive="base">
                                        <p:cTn id="7" dur="500" fill="hold"/>
                                        <p:tgtEl>
                                          <p:spTgt spid="4">
                                            <p:graphicEl>
                                              <a:dgm id="{049B77C1-B36A-4904-8737-BE9D57D7BF24}"/>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049B77C1-B36A-4904-8737-BE9D57D7BF24}"/>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graphicEl>
                                              <a:dgm id="{EB02E645-0675-4184-9E17-F066FBA692FF}"/>
                                            </p:graphicEl>
                                          </p:spTgt>
                                        </p:tgtEl>
                                        <p:attrNameLst>
                                          <p:attrName>style.visibility</p:attrName>
                                        </p:attrNameLst>
                                      </p:cBhvr>
                                      <p:to>
                                        <p:strVal val="visible"/>
                                      </p:to>
                                    </p:set>
                                    <p:anim calcmode="lin" valueType="num">
                                      <p:cBhvr additive="base">
                                        <p:cTn id="13" dur="500" fill="hold"/>
                                        <p:tgtEl>
                                          <p:spTgt spid="4">
                                            <p:graphicEl>
                                              <a:dgm id="{EB02E645-0675-4184-9E17-F066FBA692FF}"/>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EB02E645-0675-4184-9E17-F066FBA692FF}"/>
                                            </p:graphic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graphicEl>
                                              <a:dgm id="{F86D68C4-D38F-463C-99F9-412D5DA5435A}"/>
                                            </p:graphicEl>
                                          </p:spTgt>
                                        </p:tgtEl>
                                        <p:attrNameLst>
                                          <p:attrName>style.visibility</p:attrName>
                                        </p:attrNameLst>
                                      </p:cBhvr>
                                      <p:to>
                                        <p:strVal val="visible"/>
                                      </p:to>
                                    </p:set>
                                    <p:anim calcmode="lin" valueType="num">
                                      <p:cBhvr additive="base">
                                        <p:cTn id="17" dur="500" fill="hold"/>
                                        <p:tgtEl>
                                          <p:spTgt spid="4">
                                            <p:graphicEl>
                                              <a:dgm id="{F86D68C4-D38F-463C-99F9-412D5DA5435A}"/>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graphicEl>
                                              <a:dgm id="{F86D68C4-D38F-463C-99F9-412D5DA5435A}"/>
                                            </p:graphic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graphicEl>
                                              <a:dgm id="{6E8DE46D-82DC-4DF6-B4EA-EC4882CB23EF}"/>
                                            </p:graphicEl>
                                          </p:spTgt>
                                        </p:tgtEl>
                                        <p:attrNameLst>
                                          <p:attrName>style.visibility</p:attrName>
                                        </p:attrNameLst>
                                      </p:cBhvr>
                                      <p:to>
                                        <p:strVal val="visible"/>
                                      </p:to>
                                    </p:set>
                                    <p:anim calcmode="lin" valueType="num">
                                      <p:cBhvr additive="base">
                                        <p:cTn id="23" dur="500" fill="hold"/>
                                        <p:tgtEl>
                                          <p:spTgt spid="4">
                                            <p:graphicEl>
                                              <a:dgm id="{6E8DE46D-82DC-4DF6-B4EA-EC4882CB23EF}"/>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graphicEl>
                                              <a:dgm id="{6E8DE46D-82DC-4DF6-B4EA-EC4882CB23EF}"/>
                                            </p:graphic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
                                            <p:graphicEl>
                                              <a:dgm id="{EEF598A5-C961-40B8-AC46-A7CBF92A7413}"/>
                                            </p:graphicEl>
                                          </p:spTgt>
                                        </p:tgtEl>
                                        <p:attrNameLst>
                                          <p:attrName>style.visibility</p:attrName>
                                        </p:attrNameLst>
                                      </p:cBhvr>
                                      <p:to>
                                        <p:strVal val="visible"/>
                                      </p:to>
                                    </p:set>
                                    <p:anim calcmode="lin" valueType="num">
                                      <p:cBhvr additive="base">
                                        <p:cTn id="27" dur="500" fill="hold"/>
                                        <p:tgtEl>
                                          <p:spTgt spid="4">
                                            <p:graphicEl>
                                              <a:dgm id="{EEF598A5-C961-40B8-AC46-A7CBF92A7413}"/>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graphicEl>
                                              <a:dgm id="{EEF598A5-C961-40B8-AC46-A7CBF92A7413}"/>
                                            </p:graphic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4">
                                            <p:graphicEl>
                                              <a:dgm id="{D6E1B02D-62FB-4A9A-A17C-74BF31706D93}"/>
                                            </p:graphicEl>
                                          </p:spTgt>
                                        </p:tgtEl>
                                        <p:attrNameLst>
                                          <p:attrName>style.visibility</p:attrName>
                                        </p:attrNameLst>
                                      </p:cBhvr>
                                      <p:to>
                                        <p:strVal val="visible"/>
                                      </p:to>
                                    </p:set>
                                    <p:anim calcmode="lin" valueType="num">
                                      <p:cBhvr additive="base">
                                        <p:cTn id="33" dur="500" fill="hold"/>
                                        <p:tgtEl>
                                          <p:spTgt spid="4">
                                            <p:graphicEl>
                                              <a:dgm id="{D6E1B02D-62FB-4A9A-A17C-74BF31706D93}"/>
                                            </p:graphic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graphicEl>
                                              <a:dgm id="{D6E1B02D-62FB-4A9A-A17C-74BF31706D93}"/>
                                            </p:graphic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4">
                                            <p:graphicEl>
                                              <a:dgm id="{DE618821-41C1-44B6-807B-2D636D970422}"/>
                                            </p:graphicEl>
                                          </p:spTgt>
                                        </p:tgtEl>
                                        <p:attrNameLst>
                                          <p:attrName>style.visibility</p:attrName>
                                        </p:attrNameLst>
                                      </p:cBhvr>
                                      <p:to>
                                        <p:strVal val="visible"/>
                                      </p:to>
                                    </p:set>
                                    <p:anim calcmode="lin" valueType="num">
                                      <p:cBhvr additive="base">
                                        <p:cTn id="37" dur="500" fill="hold"/>
                                        <p:tgtEl>
                                          <p:spTgt spid="4">
                                            <p:graphicEl>
                                              <a:dgm id="{DE618821-41C1-44B6-807B-2D636D970422}"/>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graphicEl>
                                              <a:dgm id="{DE618821-41C1-44B6-807B-2D636D970422}"/>
                                            </p:graphic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graphicEl>
                                              <a:dgm id="{A08BCB6A-8143-45C7-BFFF-0A440F89DFB0}"/>
                                            </p:graphicEl>
                                          </p:spTgt>
                                        </p:tgtEl>
                                        <p:attrNameLst>
                                          <p:attrName>style.visibility</p:attrName>
                                        </p:attrNameLst>
                                      </p:cBhvr>
                                      <p:to>
                                        <p:strVal val="visible"/>
                                      </p:to>
                                    </p:set>
                                    <p:anim calcmode="lin" valueType="num">
                                      <p:cBhvr additive="base">
                                        <p:cTn id="43" dur="500" fill="hold"/>
                                        <p:tgtEl>
                                          <p:spTgt spid="4">
                                            <p:graphicEl>
                                              <a:dgm id="{A08BCB6A-8143-45C7-BFFF-0A440F89DFB0}"/>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graphicEl>
                                              <a:dgm id="{A08BCB6A-8143-45C7-BFFF-0A440F89DFB0}"/>
                                            </p:graphic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4">
                                            <p:graphicEl>
                                              <a:dgm id="{1C297855-A2E4-462F-8A37-C814C415F777}"/>
                                            </p:graphicEl>
                                          </p:spTgt>
                                        </p:tgtEl>
                                        <p:attrNameLst>
                                          <p:attrName>style.visibility</p:attrName>
                                        </p:attrNameLst>
                                      </p:cBhvr>
                                      <p:to>
                                        <p:strVal val="visible"/>
                                      </p:to>
                                    </p:set>
                                    <p:anim calcmode="lin" valueType="num">
                                      <p:cBhvr additive="base">
                                        <p:cTn id="47" dur="500" fill="hold"/>
                                        <p:tgtEl>
                                          <p:spTgt spid="4">
                                            <p:graphicEl>
                                              <a:dgm id="{1C297855-A2E4-462F-8A37-C814C415F777}"/>
                                            </p:graphic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graphicEl>
                                              <a:dgm id="{1C297855-A2E4-462F-8A37-C814C415F777}"/>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•Once the edema is controlled:</a:t>
            </a:r>
          </a:p>
          <a:p>
            <a:r>
              <a:rPr lang="en-US" dirty="0" smtClean="0">
                <a:solidFill>
                  <a:srgbClr val="FFFF99"/>
                </a:solidFill>
              </a:rPr>
              <a:t> an ACE inhibitor or</a:t>
            </a:r>
          </a:p>
          <a:p>
            <a:r>
              <a:rPr lang="en-US" dirty="0" smtClean="0">
                <a:solidFill>
                  <a:srgbClr val="FFFF99"/>
                </a:solidFill>
              </a:rPr>
              <a:t> </a:t>
            </a:r>
            <a:r>
              <a:rPr lang="en-US" dirty="0" err="1" smtClean="0">
                <a:solidFill>
                  <a:srgbClr val="FFFF99"/>
                </a:solidFill>
              </a:rPr>
              <a:t>angiotensin</a:t>
            </a:r>
            <a:r>
              <a:rPr lang="en-US" dirty="0" smtClean="0">
                <a:solidFill>
                  <a:srgbClr val="FFFF99"/>
                </a:solidFill>
              </a:rPr>
              <a:t> receptor blocker or </a:t>
            </a:r>
          </a:p>
          <a:p>
            <a:r>
              <a:rPr lang="en-US" dirty="0" err="1" smtClean="0">
                <a:solidFill>
                  <a:srgbClr val="FFFF99"/>
                </a:solidFill>
              </a:rPr>
              <a:t>dihydropyridine</a:t>
            </a:r>
            <a:r>
              <a:rPr lang="en-US" dirty="0" smtClean="0">
                <a:solidFill>
                  <a:srgbClr val="FFFF99"/>
                </a:solidFill>
              </a:rPr>
              <a:t> calcium channel blocker (</a:t>
            </a:r>
            <a:r>
              <a:rPr lang="en-US" dirty="0" err="1" smtClean="0">
                <a:solidFill>
                  <a:srgbClr val="FFFF99"/>
                </a:solidFill>
              </a:rPr>
              <a:t>eg</a:t>
            </a:r>
            <a:r>
              <a:rPr lang="en-US" dirty="0" smtClean="0">
                <a:solidFill>
                  <a:srgbClr val="FFFF99"/>
                </a:solidFill>
              </a:rPr>
              <a:t>, </a:t>
            </a:r>
            <a:r>
              <a:rPr lang="en-US" dirty="0" err="1" smtClean="0">
                <a:solidFill>
                  <a:srgbClr val="FFFF99"/>
                </a:solidFill>
                <a:hlinkClick r:id="rId2"/>
              </a:rPr>
              <a:t>amlodipine</a:t>
            </a:r>
            <a:r>
              <a:rPr lang="en-US" dirty="0" smtClean="0">
                <a:solidFill>
                  <a:srgbClr val="FFFF99"/>
                </a:solidFill>
              </a:rPr>
              <a:t>) can be added in either order if hypertension persists.</a:t>
            </a:r>
            <a:endParaRPr lang="en-US" dirty="0">
              <a:solidFill>
                <a:srgbClr val="FFFF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In patients with </a:t>
            </a:r>
            <a:r>
              <a:rPr lang="en-US" dirty="0" err="1" smtClean="0">
                <a:solidFill>
                  <a:srgbClr val="FFFF99"/>
                </a:solidFill>
              </a:rPr>
              <a:t>nonproteinuric</a:t>
            </a:r>
            <a:r>
              <a:rPr lang="en-US" dirty="0" smtClean="0">
                <a:solidFill>
                  <a:srgbClr val="FFFF99"/>
                </a:solidFill>
              </a:rPr>
              <a:t> CKD who do not have edema: an ACE inhibitor or </a:t>
            </a:r>
            <a:r>
              <a:rPr lang="en-US" dirty="0" err="1" smtClean="0">
                <a:solidFill>
                  <a:srgbClr val="FFFF99"/>
                </a:solidFill>
              </a:rPr>
              <a:t>angiotensin</a:t>
            </a:r>
            <a:r>
              <a:rPr lang="en-US" dirty="0" smtClean="0">
                <a:solidFill>
                  <a:srgbClr val="FFFF99"/>
                </a:solidFill>
              </a:rPr>
              <a:t> receptor blocker as first-line therapy (</a:t>
            </a:r>
            <a:r>
              <a:rPr lang="en-US" dirty="0" smtClean="0">
                <a:solidFill>
                  <a:srgbClr val="FFFF99"/>
                </a:solidFill>
                <a:hlinkClick r:id="rId2"/>
              </a:rPr>
              <a:t>Grade 2C</a:t>
            </a:r>
            <a:r>
              <a:rPr lang="en-US" dirty="0" smtClean="0">
                <a:solidFill>
                  <a:srgbClr val="FFFF99"/>
                </a:solidFill>
              </a:rPr>
              <a:t>). </a:t>
            </a:r>
            <a:endParaRPr lang="en-US" dirty="0"/>
          </a:p>
        </p:txBody>
      </p:sp>
    </p:spTree>
  </p:cSld>
  <p:clrMapOvr>
    <a:masterClrMapping/>
  </p:clrMapOvr>
  <p:transition>
    <p:cover dir="d"/>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38FB05DA-46B6-4E42-AFBF-055A6059B08D}"/>
                                            </p:graphicEl>
                                          </p:spTgt>
                                        </p:tgtEl>
                                        <p:attrNameLst>
                                          <p:attrName>style.visibility</p:attrName>
                                        </p:attrNameLst>
                                      </p:cBhvr>
                                      <p:to>
                                        <p:strVal val="visible"/>
                                      </p:to>
                                    </p:set>
                                    <p:anim calcmode="lin" valueType="num">
                                      <p:cBhvr additive="base">
                                        <p:cTn id="7" dur="500" fill="hold"/>
                                        <p:tgtEl>
                                          <p:spTgt spid="4">
                                            <p:graphicEl>
                                              <a:dgm id="{38FB05DA-46B6-4E42-AFBF-055A6059B08D}"/>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38FB05DA-46B6-4E42-AFBF-055A6059B08D}"/>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graphicEl>
                                              <a:dgm id="{6FBBF8CD-CED7-44B1-B712-C0BD07B964EE}"/>
                                            </p:graphicEl>
                                          </p:spTgt>
                                        </p:tgtEl>
                                        <p:attrNameLst>
                                          <p:attrName>style.visibility</p:attrName>
                                        </p:attrNameLst>
                                      </p:cBhvr>
                                      <p:to>
                                        <p:strVal val="visible"/>
                                      </p:to>
                                    </p:set>
                                    <p:anim calcmode="lin" valueType="num">
                                      <p:cBhvr additive="base">
                                        <p:cTn id="13" dur="500" fill="hold"/>
                                        <p:tgtEl>
                                          <p:spTgt spid="4">
                                            <p:graphicEl>
                                              <a:dgm id="{6FBBF8CD-CED7-44B1-B712-C0BD07B964EE}"/>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6FBBF8CD-CED7-44B1-B712-C0BD07B964EE}"/>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graphicEl>
                                              <a:dgm id="{82DFEAD9-A95F-4C35-B3D8-51E6427BAA06}"/>
                                            </p:graphicEl>
                                          </p:spTgt>
                                        </p:tgtEl>
                                        <p:attrNameLst>
                                          <p:attrName>style.visibility</p:attrName>
                                        </p:attrNameLst>
                                      </p:cBhvr>
                                      <p:to>
                                        <p:strVal val="visible"/>
                                      </p:to>
                                    </p:set>
                                    <p:anim calcmode="lin" valueType="num">
                                      <p:cBhvr additive="base">
                                        <p:cTn id="19" dur="500" fill="hold"/>
                                        <p:tgtEl>
                                          <p:spTgt spid="4">
                                            <p:graphicEl>
                                              <a:dgm id="{82DFEAD9-A95F-4C35-B3D8-51E6427BAA06}"/>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graphicEl>
                                              <a:dgm id="{82DFEAD9-A95F-4C35-B3D8-51E6427BAA06}"/>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graphicEl>
                                              <a:dgm id="{5DE3C267-2799-44B1-B0A7-7A4CB1F6665F}"/>
                                            </p:graphicEl>
                                          </p:spTgt>
                                        </p:tgtEl>
                                        <p:attrNameLst>
                                          <p:attrName>style.visibility</p:attrName>
                                        </p:attrNameLst>
                                      </p:cBhvr>
                                      <p:to>
                                        <p:strVal val="visible"/>
                                      </p:to>
                                    </p:set>
                                    <p:anim calcmode="lin" valueType="num">
                                      <p:cBhvr additive="base">
                                        <p:cTn id="25" dur="500" fill="hold"/>
                                        <p:tgtEl>
                                          <p:spTgt spid="4">
                                            <p:graphicEl>
                                              <a:dgm id="{5DE3C267-2799-44B1-B0A7-7A4CB1F6665F}"/>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graphicEl>
                                              <a:dgm id="{5DE3C267-2799-44B1-B0A7-7A4CB1F6665F}"/>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graphicEl>
                                              <a:dgm id="{FB28FA1B-208F-4E29-9C36-EC979AAC1CD4}"/>
                                            </p:graphicEl>
                                          </p:spTgt>
                                        </p:tgtEl>
                                        <p:attrNameLst>
                                          <p:attrName>style.visibility</p:attrName>
                                        </p:attrNameLst>
                                      </p:cBhvr>
                                      <p:to>
                                        <p:strVal val="visible"/>
                                      </p:to>
                                    </p:set>
                                    <p:anim calcmode="lin" valueType="num">
                                      <p:cBhvr additive="base">
                                        <p:cTn id="31" dur="500" fill="hold"/>
                                        <p:tgtEl>
                                          <p:spTgt spid="4">
                                            <p:graphicEl>
                                              <a:dgm id="{FB28FA1B-208F-4E29-9C36-EC979AAC1CD4}"/>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graphicEl>
                                              <a:dgm id="{FB28FA1B-208F-4E29-9C36-EC979AAC1CD4}"/>
                                            </p:graphic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graphicEl>
                                              <a:dgm id="{018640D5-1AB1-4388-BE58-BF3D8280780D}"/>
                                            </p:graphicEl>
                                          </p:spTgt>
                                        </p:tgtEl>
                                        <p:attrNameLst>
                                          <p:attrName>style.visibility</p:attrName>
                                        </p:attrNameLst>
                                      </p:cBhvr>
                                      <p:to>
                                        <p:strVal val="visible"/>
                                      </p:to>
                                    </p:set>
                                    <p:anim calcmode="lin" valueType="num">
                                      <p:cBhvr additive="base">
                                        <p:cTn id="37" dur="500" fill="hold"/>
                                        <p:tgtEl>
                                          <p:spTgt spid="4">
                                            <p:graphicEl>
                                              <a:dgm id="{018640D5-1AB1-4388-BE58-BF3D8280780D}"/>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graphicEl>
                                              <a:dgm id="{018640D5-1AB1-4388-BE58-BF3D8280780D}"/>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An </a:t>
            </a:r>
            <a:r>
              <a:rPr lang="en-US" dirty="0" err="1" smtClean="0">
                <a:solidFill>
                  <a:srgbClr val="FFFF99"/>
                </a:solidFill>
              </a:rPr>
              <a:t>aldosterone</a:t>
            </a:r>
            <a:r>
              <a:rPr lang="en-US" dirty="0" smtClean="0">
                <a:solidFill>
                  <a:srgbClr val="FFFF99"/>
                </a:solidFill>
              </a:rPr>
              <a:t> antagonist (</a:t>
            </a:r>
            <a:r>
              <a:rPr lang="en-US" dirty="0" err="1" smtClean="0">
                <a:solidFill>
                  <a:srgbClr val="FFFF99"/>
                </a:solidFill>
                <a:hlinkClick r:id="rId2"/>
              </a:rPr>
              <a:t>spironolactone</a:t>
            </a:r>
            <a:r>
              <a:rPr lang="en-US" dirty="0" smtClean="0">
                <a:solidFill>
                  <a:srgbClr val="FFFF99"/>
                </a:solidFill>
              </a:rPr>
              <a:t> and </a:t>
            </a:r>
            <a:r>
              <a:rPr lang="en-US" dirty="0" err="1" smtClean="0">
                <a:solidFill>
                  <a:srgbClr val="FFFF99"/>
                </a:solidFill>
                <a:hlinkClick r:id="rId3"/>
              </a:rPr>
              <a:t>eplerenone</a:t>
            </a:r>
            <a:r>
              <a:rPr lang="en-US" dirty="0" smtClean="0">
                <a:solidFill>
                  <a:srgbClr val="FFFF99"/>
                </a:solidFill>
              </a:rPr>
              <a:t>) is an effective </a:t>
            </a:r>
            <a:r>
              <a:rPr lang="en-US" b="1" dirty="0" smtClean="0">
                <a:solidFill>
                  <a:schemeClr val="accent2">
                    <a:lumMod val="40000"/>
                    <a:lumOff val="60000"/>
                  </a:schemeClr>
                </a:solidFill>
                <a:effectLst>
                  <a:outerShdw blurRad="38100" dist="38100" dir="2700000" algn="tl">
                    <a:srgbClr val="000000">
                      <a:alpha val="43137"/>
                    </a:srgbClr>
                  </a:outerShdw>
                </a:effectLst>
              </a:rPr>
              <a:t>fourth-line </a:t>
            </a:r>
            <a:r>
              <a:rPr lang="en-US" dirty="0" smtClean="0">
                <a:solidFill>
                  <a:srgbClr val="FFFF99"/>
                </a:solidFill>
              </a:rPr>
              <a:t>agent for the treatment of resistant hypertension in general and in patients with CKD, although these drugs increase the risk for              </a:t>
            </a:r>
            <a:r>
              <a:rPr lang="en-US" dirty="0" err="1" smtClean="0">
                <a:solidFill>
                  <a:srgbClr val="FFFF99"/>
                </a:solidFill>
              </a:rPr>
              <a:t>hyperkalemia</a:t>
            </a:r>
            <a:r>
              <a:rPr lang="en-US" dirty="0" smtClean="0">
                <a:solidFill>
                  <a:srgbClr val="FFFF99"/>
                </a:solidFill>
              </a:rPr>
              <a:t>. </a:t>
            </a:r>
            <a:endParaRPr lang="en-US" dirty="0">
              <a:solidFill>
                <a:srgbClr val="FFFF99"/>
              </a:solidFill>
            </a:endParaRPr>
          </a:p>
        </p:txBody>
      </p:sp>
      <p:sp>
        <p:nvSpPr>
          <p:cNvPr id="6" name="Curved Up Ribbon 5"/>
          <p:cNvSpPr/>
          <p:nvPr/>
        </p:nvSpPr>
        <p:spPr>
          <a:xfrm>
            <a:off x="1371600" y="4038600"/>
            <a:ext cx="1216152" cy="758952"/>
          </a:xfrm>
          <a:prstGeom prst="ellipseRibbon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solidFill>
                  <a:srgbClr val="FFFF99"/>
                </a:solidFill>
              </a:rPr>
              <a:t>In patients with CKD who require antihypertensive therapy, suggested that at least one medication (but not a diuretic) be taken at </a:t>
            </a:r>
            <a:r>
              <a:rPr lang="en-US" dirty="0" smtClean="0">
                <a:solidFill>
                  <a:schemeClr val="accent2">
                    <a:lumMod val="40000"/>
                    <a:lumOff val="60000"/>
                  </a:schemeClr>
                </a:solidFill>
                <a:latin typeface="Berlin Sans FB Demi" pitchFamily="34" charset="0"/>
              </a:rPr>
              <a:t>bedtime</a:t>
            </a:r>
            <a:r>
              <a:rPr lang="en-US" dirty="0" smtClean="0">
                <a:solidFill>
                  <a:srgbClr val="FFFF99"/>
                </a:solidFill>
              </a:rPr>
              <a:t> rather than taking all medications in the morning (</a:t>
            </a:r>
            <a:r>
              <a:rPr lang="en-US" dirty="0" smtClean="0">
                <a:solidFill>
                  <a:srgbClr val="FFFF99"/>
                </a:solidFill>
                <a:hlinkClick r:id="rId2"/>
              </a:rPr>
              <a:t>Grade 2C</a:t>
            </a:r>
            <a:r>
              <a:rPr lang="en-US" dirty="0" smtClean="0">
                <a:solidFill>
                  <a:srgbClr val="FFFF99"/>
                </a:solidFill>
              </a:rPr>
              <a:t>). </a:t>
            </a:r>
            <a:endParaRPr lang="en-US" dirty="0">
              <a:solidFill>
                <a:srgbClr val="FFFF99"/>
              </a:solidFill>
            </a:endParaRP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a:p>
        </p:txBody>
      </p:sp>
      <p:sp>
        <p:nvSpPr>
          <p:cNvPr id="6" name="Content Placeholder 5"/>
          <p:cNvSpPr>
            <a:spLocks noGrp="1"/>
          </p:cNvSpPr>
          <p:nvPr>
            <p:ph sz="quarter" idx="4"/>
          </p:nvPr>
        </p:nvSpPr>
        <p:spPr/>
        <p:txBody>
          <a:bodyPr>
            <a:normAutofit/>
          </a:bodyPr>
          <a:lstStyle/>
          <a:p>
            <a:pPr>
              <a:buFont typeface="Wingdings" pitchFamily="2" charset="2"/>
              <a:buChar char="v"/>
            </a:pPr>
            <a:r>
              <a:rPr lang="fa-IR" sz="9600" dirty="0" smtClean="0">
                <a:solidFill>
                  <a:schemeClr val="accent3">
                    <a:lumMod val="60000"/>
                    <a:lumOff val="40000"/>
                  </a:schemeClr>
                </a:solidFill>
                <a:latin typeface="Vani" pitchFamily="34" charset="0"/>
              </a:rPr>
              <a:t>با سپاس</a:t>
            </a:r>
            <a:endParaRPr lang="en-US" sz="9600" dirty="0">
              <a:solidFill>
                <a:schemeClr val="accent3">
                  <a:lumMod val="60000"/>
                  <a:lumOff val="40000"/>
                </a:schemeClr>
              </a:solidFill>
              <a:latin typeface="Vani" pitchFamily="34" charset="0"/>
              <a:cs typeface="Vani" pitchFamily="34" charset="0"/>
            </a:endParaRPr>
          </a:p>
        </p:txBody>
      </p:sp>
      <p:pic>
        <p:nvPicPr>
          <p:cNvPr id="2050" name="Picture 2" descr="C:\Users\user\Pictures\D3NCALUVJBLCAKHS2WGCAGPWL1YCA5AOLH3CAAXYKC2CAJ2YYB4CA9E1JOKCA5PV2AZCA6NPP09CAVK018ICA7F9HODCA8Y1CV7CA5W2AZHCALXUON4CACXDII3CADMI7ZFCACQJSIVCAZ3FM24CA5TDBDN.jpg"/>
          <p:cNvPicPr>
            <a:picLocks noGrp="1" noChangeAspect="1" noChangeArrowheads="1"/>
          </p:cNvPicPr>
          <p:nvPr>
            <p:ph sz="quarter" idx="2"/>
          </p:nvPr>
        </p:nvPicPr>
        <p:blipFill>
          <a:blip r:embed="rId2" cstate="print"/>
          <a:srcRect/>
          <a:stretch>
            <a:fillRect/>
          </a:stretch>
        </p:blipFill>
        <p:spPr bwMode="auto">
          <a:xfrm>
            <a:off x="381000" y="1524000"/>
            <a:ext cx="3657600" cy="3429000"/>
          </a:xfrm>
          <a:prstGeom prst="rect">
            <a:avLst/>
          </a:prstGeom>
          <a:noFill/>
        </p:spPr>
      </p:pic>
    </p:spTree>
  </p:cSld>
  <p:clrMapOvr>
    <a:masterClrMapping/>
  </p:clrMapOvr>
  <p:transition>
    <p:checke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304800" y="1554162"/>
          <a:ext cx="8686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miley Face 5"/>
          <p:cNvSpPr/>
          <p:nvPr/>
        </p:nvSpPr>
        <p:spPr>
          <a:xfrm>
            <a:off x="5867400" y="1676400"/>
            <a:ext cx="914400" cy="9144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graphicEl>
                                              <a:dgm id="{A05879BC-09A6-4870-969E-7070BA857E84}"/>
                                            </p:graphicEl>
                                          </p:spTgt>
                                        </p:tgtEl>
                                        <p:attrNameLst>
                                          <p:attrName>style.visibility</p:attrName>
                                        </p:attrNameLst>
                                      </p:cBhvr>
                                      <p:to>
                                        <p:strVal val="visible"/>
                                      </p:to>
                                    </p:set>
                                    <p:animEffect transition="in" filter="wipe(down)">
                                      <p:cBhvr>
                                        <p:cTn id="7" dur="500"/>
                                        <p:tgtEl>
                                          <p:spTgt spid="4">
                                            <p:graphicEl>
                                              <a:dgm id="{A05879BC-09A6-4870-969E-7070BA857E84}"/>
                                            </p:graphic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graphicEl>
                                              <a:dgm id="{223C1DFF-4A03-485E-BC8F-CA26F4C23D30}"/>
                                            </p:graphicEl>
                                          </p:spTgt>
                                        </p:tgtEl>
                                        <p:attrNameLst>
                                          <p:attrName>style.visibility</p:attrName>
                                        </p:attrNameLst>
                                      </p:cBhvr>
                                      <p:to>
                                        <p:strVal val="visible"/>
                                      </p:to>
                                    </p:set>
                                    <p:animEffect transition="in" filter="wipe(down)">
                                      <p:cBhvr>
                                        <p:cTn id="10" dur="500"/>
                                        <p:tgtEl>
                                          <p:spTgt spid="4">
                                            <p:graphicEl>
                                              <a:dgm id="{223C1DFF-4A03-485E-BC8F-CA26F4C23D30}"/>
                                            </p:graphic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4">
                                            <p:graphicEl>
                                              <a:dgm id="{BFFB617F-799E-4868-A4CA-B959322D29F5}"/>
                                            </p:graphicEl>
                                          </p:spTgt>
                                        </p:tgtEl>
                                        <p:attrNameLst>
                                          <p:attrName>style.visibility</p:attrName>
                                        </p:attrNameLst>
                                      </p:cBhvr>
                                      <p:to>
                                        <p:strVal val="visible"/>
                                      </p:to>
                                    </p:set>
                                    <p:animEffect transition="in" filter="wipe(down)">
                                      <p:cBhvr>
                                        <p:cTn id="13" dur="500"/>
                                        <p:tgtEl>
                                          <p:spTgt spid="4">
                                            <p:graphicEl>
                                              <a:dgm id="{BFFB617F-799E-4868-A4CA-B959322D29F5}"/>
                                            </p:graphic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4">
                                            <p:graphicEl>
                                              <a:dgm id="{AFF8AE14-0B09-46DF-8D36-9A764FB6EC15}"/>
                                            </p:graphicEl>
                                          </p:spTgt>
                                        </p:tgtEl>
                                        <p:attrNameLst>
                                          <p:attrName>style.visibility</p:attrName>
                                        </p:attrNameLst>
                                      </p:cBhvr>
                                      <p:to>
                                        <p:strVal val="visible"/>
                                      </p:to>
                                    </p:set>
                                    <p:animEffect transition="in" filter="wipe(down)">
                                      <p:cBhvr>
                                        <p:cTn id="16" dur="500"/>
                                        <p:tgtEl>
                                          <p:spTgt spid="4">
                                            <p:graphicEl>
                                              <a:dgm id="{AFF8AE14-0B09-46DF-8D36-9A764FB6EC1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These factors may provide the proper milieu for the development of accelerated atherosclerosis .</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u="sng" dirty="0">
                <a:solidFill>
                  <a:srgbClr val="FFFF99"/>
                </a:solidFill>
                <a:effectLst>
                  <a:outerShdw blurRad="38100" dist="38100" dir="2700000" algn="tl">
                    <a:srgbClr val="000000">
                      <a:alpha val="43137"/>
                    </a:srgbClr>
                  </a:outerShdw>
                </a:effectLst>
              </a:rPr>
              <a:t>A role for increased inflammation</a:t>
            </a:r>
            <a:r>
              <a:rPr lang="en-US" dirty="0">
                <a:solidFill>
                  <a:srgbClr val="FFFF99"/>
                </a:solidFill>
              </a:rPr>
              <a:t>, due in part to renal replacement therapy and other factors, is supported by the observation that increased serum levels of </a:t>
            </a:r>
            <a:r>
              <a:rPr lang="en-US" b="1" i="1" u="sng" dirty="0">
                <a:solidFill>
                  <a:srgbClr val="FFFF99"/>
                </a:solidFill>
                <a:effectLst>
                  <a:outerShdw blurRad="38100" dist="38100" dir="2700000" algn="tl">
                    <a:srgbClr val="000000">
                      <a:alpha val="43137"/>
                    </a:srgbClr>
                  </a:outerShdw>
                </a:effectLst>
              </a:rPr>
              <a:t>C-reactive protein</a:t>
            </a:r>
            <a:r>
              <a:rPr lang="en-US" dirty="0">
                <a:solidFill>
                  <a:srgbClr val="FFFF99"/>
                </a:solidFill>
              </a:rPr>
              <a:t>, an acute phase protein released in inflammatory disorders, is associated with an enhanced risk of cardiovascular mortality in </a:t>
            </a:r>
            <a:r>
              <a:rPr lang="en-US" dirty="0" err="1">
                <a:solidFill>
                  <a:srgbClr val="FFFF99"/>
                </a:solidFill>
              </a:rPr>
              <a:t>hemodialysis</a:t>
            </a:r>
            <a:r>
              <a:rPr lang="en-US" dirty="0">
                <a:solidFill>
                  <a:srgbClr val="FFFF99"/>
                </a:solidFill>
              </a:rPr>
              <a:t> patients </a:t>
            </a:r>
            <a:r>
              <a:rPr lang="en-US" dirty="0" smtClean="0">
                <a:solidFill>
                  <a:srgbClr val="FFFF99"/>
                </a:solidFill>
              </a:rPr>
              <a:t>.</a:t>
            </a:r>
            <a:endParaRPr lang="en-US" dirty="0">
              <a:solidFill>
                <a:srgbClr val="FFFF99"/>
              </a:solidFill>
            </a:endParaRPr>
          </a:p>
        </p:txBody>
      </p:sp>
    </p:spTree>
  </p:cSld>
  <p:clrMapOvr>
    <a:masterClrMapping/>
  </p:clrMapOvr>
  <p:transition>
    <p:pull dir="l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u="sng" dirty="0">
                <a:solidFill>
                  <a:srgbClr val="FFFF99"/>
                </a:solidFill>
                <a:effectLst>
                  <a:outerShdw blurRad="38100" dist="38100" dir="2700000" algn="tl">
                    <a:srgbClr val="000000">
                      <a:alpha val="43137"/>
                    </a:srgbClr>
                  </a:outerShdw>
                </a:effectLst>
              </a:rPr>
              <a:t>Inhibition of nitric oxide (NO) synthesis </a:t>
            </a:r>
            <a:r>
              <a:rPr lang="en-US" dirty="0">
                <a:solidFill>
                  <a:srgbClr val="FFFF99"/>
                </a:solidFill>
              </a:rPr>
              <a:t>in those with ESRD may cause </a:t>
            </a:r>
            <a:r>
              <a:rPr lang="en-US" b="1" dirty="0">
                <a:solidFill>
                  <a:schemeClr val="accent2">
                    <a:lumMod val="75000"/>
                  </a:schemeClr>
                </a:solidFill>
                <a:effectLst>
                  <a:outerShdw blurRad="38100" dist="38100" dir="2700000" algn="tl">
                    <a:srgbClr val="000000">
                      <a:alpha val="43137"/>
                    </a:srgbClr>
                  </a:outerShdw>
                </a:effectLst>
              </a:rPr>
              <a:t>vasoconstriction</a:t>
            </a:r>
            <a:r>
              <a:rPr lang="en-US" dirty="0">
                <a:solidFill>
                  <a:srgbClr val="FFFF99"/>
                </a:solidFill>
              </a:rPr>
              <a:t> and </a:t>
            </a:r>
            <a:r>
              <a:rPr lang="en-US" b="1" i="1" dirty="0">
                <a:solidFill>
                  <a:schemeClr val="accent3">
                    <a:lumMod val="60000"/>
                    <a:lumOff val="40000"/>
                  </a:schemeClr>
                </a:solidFill>
              </a:rPr>
              <a:t>hypertension</a:t>
            </a:r>
            <a:r>
              <a:rPr lang="en-US" dirty="0">
                <a:solidFill>
                  <a:srgbClr val="FFFF99"/>
                </a:solidFill>
              </a:rPr>
              <a:t>, thereby resulting in adverse cardiovascular outcomes. </a:t>
            </a:r>
          </a:p>
        </p:txBody>
      </p:sp>
      <p:sp>
        <p:nvSpPr>
          <p:cNvPr id="5" name="Oval 4"/>
          <p:cNvSpPr/>
          <p:nvPr/>
        </p:nvSpPr>
        <p:spPr>
          <a:xfrm>
            <a:off x="6934200" y="3200400"/>
            <a:ext cx="914400" cy="914400"/>
          </a:xfrm>
          <a:prstGeom prst="ellipse">
            <a:avLst/>
          </a:prstGeom>
          <a:gradFill>
            <a:gsLst>
              <a:gs pos="0">
                <a:srgbClr val="FFFF00"/>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FF99"/>
                </a:solidFill>
              </a:rPr>
              <a:t>In dialysis patients, </a:t>
            </a:r>
            <a:r>
              <a:rPr lang="en-US" b="1" u="sng" dirty="0">
                <a:solidFill>
                  <a:srgbClr val="FFFF99"/>
                </a:solidFill>
              </a:rPr>
              <a:t>increased oral intake of calcium </a:t>
            </a:r>
            <a:r>
              <a:rPr lang="en-US" dirty="0">
                <a:solidFill>
                  <a:srgbClr val="FFFF99"/>
                </a:solidFill>
              </a:rPr>
              <a:t>(which is given as a phosphate binder to treat </a:t>
            </a:r>
            <a:r>
              <a:rPr lang="en-US" dirty="0" err="1">
                <a:solidFill>
                  <a:srgbClr val="FFFF99"/>
                </a:solidFill>
              </a:rPr>
              <a:t>hyperphosphatemia</a:t>
            </a:r>
            <a:r>
              <a:rPr lang="en-US" dirty="0">
                <a:solidFill>
                  <a:srgbClr val="FFFF99"/>
                </a:solidFill>
              </a:rPr>
              <a:t> and may result in a high serum calcium-phosphorus product) may directly </a:t>
            </a:r>
            <a:r>
              <a:rPr lang="en-US" b="1" u="sng" dirty="0">
                <a:solidFill>
                  <a:srgbClr val="FFFF99"/>
                </a:solidFill>
              </a:rPr>
              <a:t>enhance coronary arterial calcification</a:t>
            </a:r>
            <a:r>
              <a:rPr lang="en-US" dirty="0">
                <a:solidFill>
                  <a:srgbClr val="FFFF99"/>
                </a:solidFill>
              </a:rPr>
              <a:t>. </a:t>
            </a:r>
          </a:p>
        </p:txBody>
      </p:sp>
    </p:spTree>
  </p:cSld>
  <p:clrMapOvr>
    <a:masterClrMapping/>
  </p:clrMapOvr>
  <p:transition>
    <p:pull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a:solidFill>
                  <a:srgbClr val="FFFF99"/>
                </a:solidFill>
              </a:rPr>
              <a:t>EPIDEMIOLOGY </a:t>
            </a:r>
            <a:endParaRPr lang="en-US" sz="4000" dirty="0" smtClean="0">
              <a:solidFill>
                <a:srgbClr val="FFFF99"/>
              </a:solidFill>
            </a:endParaRPr>
          </a:p>
          <a:p>
            <a:r>
              <a:rPr lang="en-US" dirty="0">
                <a:solidFill>
                  <a:srgbClr val="FFFF99"/>
                </a:solidFill>
              </a:rPr>
              <a:t> The incidence/prevalence of coronary disease in the dialysis population depends in part upon the definition that is used </a:t>
            </a:r>
            <a:r>
              <a:rPr lang="en-US" dirty="0" smtClean="0">
                <a:solidFill>
                  <a:srgbClr val="FFFF99"/>
                </a:solidFill>
              </a:rPr>
              <a:t>.</a:t>
            </a:r>
            <a:endParaRPr lang="en-US" dirty="0">
              <a:solidFill>
                <a:srgbClr val="FFFF99"/>
              </a:solidFill>
            </a:endParaRPr>
          </a:p>
        </p:txBody>
      </p:sp>
    </p:spTree>
  </p:cSld>
  <p:clrMapOvr>
    <a:masterClrMapping/>
  </p:clrMapOvr>
  <p:transition>
    <p:pull dir="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A confounding issue is that coronary disease often presents in </a:t>
            </a:r>
            <a:r>
              <a:rPr lang="en-US" b="1" i="1" u="sng" dirty="0" smtClean="0">
                <a:solidFill>
                  <a:srgbClr val="FFFF99"/>
                </a:solidFill>
                <a:effectLst>
                  <a:outerShdw blurRad="38100" dist="38100" dir="2700000" algn="tl">
                    <a:srgbClr val="000000">
                      <a:alpha val="43137"/>
                    </a:srgbClr>
                  </a:outerShdw>
                </a:effectLst>
              </a:rPr>
              <a:t>atypical</a:t>
            </a:r>
            <a:r>
              <a:rPr lang="en-US" dirty="0" smtClean="0">
                <a:solidFill>
                  <a:srgbClr val="FFFF99"/>
                </a:solidFill>
              </a:rPr>
              <a:t> fashion in dialysis patients. As a result, the presence of CHD is frequently overlooked due to the absence of classic symptoms and/or signs of heart disease. </a:t>
            </a:r>
            <a:endParaRPr lang="en-US" dirty="0">
              <a:solidFill>
                <a:srgbClr val="FFFF99"/>
              </a:solidFill>
            </a:endParaRPr>
          </a:p>
        </p:txBody>
      </p:sp>
    </p:spTree>
  </p:cSld>
  <p:clrMapOvr>
    <a:masterClrMapping/>
  </p:clrMapOvr>
  <p:transition>
    <p:zoom dir="in"/>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u="sng" dirty="0">
                <a:solidFill>
                  <a:srgbClr val="FFFF99"/>
                </a:solidFill>
                <a:effectLst>
                  <a:outerShdw blurRad="38100" dist="38100" dir="2700000" algn="tl">
                    <a:srgbClr val="000000">
                      <a:alpha val="43137"/>
                    </a:srgbClr>
                  </a:outerShdw>
                </a:effectLst>
              </a:rPr>
              <a:t>Silent ischemia </a:t>
            </a:r>
            <a:r>
              <a:rPr lang="en-US" dirty="0">
                <a:solidFill>
                  <a:srgbClr val="FFFF99"/>
                </a:solidFill>
              </a:rPr>
              <a:t>is a concern clinically because it has been associated with an increased risk of myocardial infarction, serious arrhythmias, and sudden death in patients with and without end-stage renal disease.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b="1" dirty="0">
                <a:solidFill>
                  <a:srgbClr val="FFFF99"/>
                </a:solidFill>
              </a:rPr>
              <a:t>Clinical manifestations and diagnosis of coronary heart disease in end-stage renal disease (dialysis</a:t>
            </a:r>
            <a:r>
              <a:rPr lang="en-US" sz="3600" b="1" dirty="0" smtClean="0">
                <a:solidFill>
                  <a:srgbClr val="FFFF99"/>
                </a:solidFill>
              </a:rPr>
              <a:t>):</a:t>
            </a:r>
            <a:endParaRPr lang="en-US" sz="3600" b="1" dirty="0">
              <a:solidFill>
                <a:srgbClr val="FFFF99"/>
              </a:solidFill>
            </a:endParaRPr>
          </a:p>
          <a:p>
            <a:endParaRPr lang="en-US" dirty="0"/>
          </a:p>
        </p:txBody>
      </p:sp>
    </p:spTree>
  </p:cSld>
  <p:clrMapOvr>
    <a:masterClrMapping/>
  </p:clrMapOvr>
  <p:transition>
    <p:zoom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371600"/>
            <a:ext cx="8229600" cy="4572000"/>
          </a:xfrm>
        </p:spPr>
        <p:txBody>
          <a:bodyPr/>
          <a:lstStyle/>
          <a:p>
            <a:r>
              <a:rPr lang="en-US" sz="4400" dirty="0" smtClean="0">
                <a:solidFill>
                  <a:schemeClr val="accent2">
                    <a:lumMod val="40000"/>
                    <a:lumOff val="60000"/>
                  </a:schemeClr>
                </a:solidFill>
              </a:rPr>
              <a:t>Coronary artery disease</a:t>
            </a:r>
          </a:p>
          <a:p>
            <a:r>
              <a:rPr lang="en-US" sz="4400" dirty="0" smtClean="0">
                <a:solidFill>
                  <a:schemeClr val="accent2">
                    <a:lumMod val="40000"/>
                    <a:lumOff val="60000"/>
                  </a:schemeClr>
                </a:solidFill>
              </a:rPr>
              <a:t>Pericardial disease</a:t>
            </a:r>
          </a:p>
          <a:p>
            <a:r>
              <a:rPr lang="en-US" sz="4400" b="1" i="1" dirty="0" smtClean="0">
                <a:solidFill>
                  <a:schemeClr val="accent2">
                    <a:lumMod val="40000"/>
                    <a:lumOff val="60000"/>
                  </a:schemeClr>
                </a:solidFill>
              </a:rPr>
              <a:t>Overview of hypertension</a:t>
            </a:r>
          </a:p>
          <a:p>
            <a:endParaRPr lang="en-US" dirty="0" smtClean="0">
              <a:solidFill>
                <a:schemeClr val="accent2">
                  <a:lumMod val="40000"/>
                  <a:lumOff val="60000"/>
                </a:schemeClr>
              </a:solidFill>
            </a:endParaRPr>
          </a:p>
          <a:p>
            <a:endParaRPr lang="en-US" dirty="0">
              <a:solidFill>
                <a:schemeClr val="accent2">
                  <a:lumMod val="40000"/>
                  <a:lumOff val="6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5400" b="1" i="1" dirty="0" smtClean="0">
                <a:solidFill>
                  <a:schemeClr val="tx1"/>
                </a:solidFill>
              </a:rPr>
              <a:t>Stable coronary artery disease</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solidFill>
                  <a:srgbClr val="FFFF99"/>
                </a:solidFill>
              </a:rPr>
              <a:t>●</a:t>
            </a:r>
            <a:r>
              <a:rPr lang="en-US" dirty="0">
                <a:solidFill>
                  <a:srgbClr val="FFFF99"/>
                </a:solidFill>
              </a:rPr>
              <a:t>As in those without kidney disease, dialysis patients with </a:t>
            </a:r>
            <a:r>
              <a:rPr lang="en-US" u="sng" dirty="0">
                <a:solidFill>
                  <a:srgbClr val="FFFF99"/>
                </a:solidFill>
              </a:rPr>
              <a:t>stable coronary artery </a:t>
            </a:r>
            <a:r>
              <a:rPr lang="en-US" dirty="0">
                <a:solidFill>
                  <a:srgbClr val="FFFF99"/>
                </a:solidFill>
              </a:rPr>
              <a:t>disease (CAD) can have </a:t>
            </a:r>
            <a:r>
              <a:rPr lang="en-US" b="1" u="sng" dirty="0">
                <a:solidFill>
                  <a:srgbClr val="FFFF99"/>
                </a:solidFill>
              </a:rPr>
              <a:t>angina</a:t>
            </a:r>
            <a:r>
              <a:rPr lang="en-US" dirty="0">
                <a:solidFill>
                  <a:srgbClr val="FFFF99"/>
                </a:solidFill>
              </a:rPr>
              <a:t> and other classic symptoms. Additional manifestations may include </a:t>
            </a:r>
            <a:r>
              <a:rPr lang="en-US" b="1" i="1" u="sng" dirty="0" err="1">
                <a:solidFill>
                  <a:srgbClr val="FFFF99"/>
                </a:solidFill>
                <a:effectLst>
                  <a:outerShdw blurRad="38100" dist="38100" dir="2700000" algn="tl">
                    <a:srgbClr val="000000">
                      <a:alpha val="43137"/>
                    </a:srgbClr>
                  </a:outerShdw>
                </a:effectLst>
              </a:rPr>
              <a:t>exertional</a:t>
            </a:r>
            <a:r>
              <a:rPr lang="en-US" b="1" i="1" u="sng" dirty="0">
                <a:solidFill>
                  <a:srgbClr val="FFFF99"/>
                </a:solidFill>
                <a:effectLst>
                  <a:outerShdw blurRad="38100" dist="38100" dir="2700000" algn="tl">
                    <a:srgbClr val="000000">
                      <a:alpha val="43137"/>
                    </a:srgbClr>
                  </a:outerShdw>
                </a:effectLst>
              </a:rPr>
              <a:t> </a:t>
            </a:r>
            <a:r>
              <a:rPr lang="en-US" b="1" i="1" u="sng" dirty="0" err="1">
                <a:solidFill>
                  <a:srgbClr val="FFFF99"/>
                </a:solidFill>
                <a:effectLst>
                  <a:outerShdw blurRad="38100" dist="38100" dir="2700000" algn="tl">
                    <a:srgbClr val="000000">
                      <a:alpha val="43137"/>
                    </a:srgbClr>
                  </a:outerShdw>
                </a:effectLst>
              </a:rPr>
              <a:t>dyspnea</a:t>
            </a:r>
            <a:r>
              <a:rPr lang="en-US" dirty="0">
                <a:solidFill>
                  <a:srgbClr val="FFFF99"/>
                </a:solidFill>
              </a:rPr>
              <a:t>, </a:t>
            </a:r>
            <a:r>
              <a:rPr lang="en-US" dirty="0" err="1">
                <a:solidFill>
                  <a:srgbClr val="FFFF99"/>
                </a:solidFill>
              </a:rPr>
              <a:t>intradialytic</a:t>
            </a:r>
            <a:r>
              <a:rPr lang="en-US" dirty="0">
                <a:solidFill>
                  <a:srgbClr val="FFFF99"/>
                </a:solidFill>
              </a:rPr>
              <a:t> or </a:t>
            </a:r>
            <a:r>
              <a:rPr lang="en-US" dirty="0" err="1">
                <a:solidFill>
                  <a:srgbClr val="FFFF99"/>
                </a:solidFill>
              </a:rPr>
              <a:t>interdialytic</a:t>
            </a:r>
            <a:r>
              <a:rPr lang="en-US" dirty="0">
                <a:solidFill>
                  <a:srgbClr val="FFFF99"/>
                </a:solidFill>
              </a:rPr>
              <a:t> </a:t>
            </a:r>
            <a:r>
              <a:rPr lang="en-US" b="1" i="1" u="sng" dirty="0">
                <a:solidFill>
                  <a:srgbClr val="FFFF99"/>
                </a:solidFill>
                <a:effectLst>
                  <a:outerShdw blurRad="38100" dist="38100" dir="2700000" algn="tl">
                    <a:srgbClr val="000000">
                      <a:alpha val="43137"/>
                    </a:srgbClr>
                  </a:outerShdw>
                </a:effectLst>
              </a:rPr>
              <a:t>hypotension</a:t>
            </a:r>
            <a:r>
              <a:rPr lang="en-US" dirty="0">
                <a:solidFill>
                  <a:srgbClr val="FFFF99"/>
                </a:solidFill>
              </a:rPr>
              <a:t>, </a:t>
            </a:r>
            <a:r>
              <a:rPr lang="en-US" b="1" i="1" u="sng" dirty="0">
                <a:solidFill>
                  <a:srgbClr val="FFFF99"/>
                </a:solidFill>
                <a:effectLst>
                  <a:outerShdw blurRad="38100" dist="38100" dir="2700000" algn="tl">
                    <a:srgbClr val="000000">
                      <a:alpha val="43137"/>
                    </a:srgbClr>
                  </a:outerShdw>
                </a:effectLst>
              </a:rPr>
              <a:t>sudden cardiac arrest</a:t>
            </a:r>
            <a:r>
              <a:rPr lang="en-US" dirty="0">
                <a:solidFill>
                  <a:srgbClr val="FFFF99"/>
                </a:solidFill>
              </a:rPr>
              <a:t> or death, and </a:t>
            </a:r>
            <a:r>
              <a:rPr lang="en-US" b="1" i="1" dirty="0">
                <a:solidFill>
                  <a:srgbClr val="FFFF99"/>
                </a:solidFill>
                <a:effectLst>
                  <a:outerShdw blurRad="38100" dist="38100" dir="2700000" algn="tl">
                    <a:srgbClr val="000000">
                      <a:alpha val="43137"/>
                    </a:srgbClr>
                  </a:outerShdw>
                </a:effectLst>
              </a:rPr>
              <a:t>arrhythmias</a:t>
            </a:r>
            <a:r>
              <a:rPr lang="en-US" dirty="0">
                <a:solidFill>
                  <a:srgbClr val="FFFF99"/>
                </a:solidFill>
              </a:rPr>
              <a:t>. </a:t>
            </a:r>
          </a:p>
        </p:txBody>
      </p:sp>
    </p:spTree>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u="sng" dirty="0" smtClean="0">
                <a:solidFill>
                  <a:srgbClr val="FFFF99"/>
                </a:solidFill>
                <a:effectLst>
                  <a:outerShdw blurRad="38100" dist="38100" dir="2700000" algn="tl">
                    <a:srgbClr val="000000">
                      <a:alpha val="43137"/>
                    </a:srgbClr>
                  </a:outerShdw>
                </a:effectLst>
              </a:rPr>
              <a:t>Screen </a:t>
            </a:r>
            <a:r>
              <a:rPr lang="en-US" b="1" i="1" u="sng" dirty="0">
                <a:solidFill>
                  <a:srgbClr val="FFFF99"/>
                </a:solidFill>
                <a:effectLst>
                  <a:outerShdw blurRad="38100" dist="38100" dir="2700000" algn="tl">
                    <a:srgbClr val="000000">
                      <a:alpha val="43137"/>
                    </a:srgbClr>
                  </a:outerShdw>
                </a:effectLst>
              </a:rPr>
              <a:t>incident </a:t>
            </a:r>
            <a:r>
              <a:rPr lang="en-US" dirty="0">
                <a:solidFill>
                  <a:srgbClr val="FFFF99"/>
                </a:solidFill>
              </a:rPr>
              <a:t>dialysis patients and kidney transplant candidates for the presence of heart disease. If the initial evaluation is negative, asymptomatic kidney transplant waitlist patients should be reevaluated at regular intervals.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1295400"/>
            <a:ext cx="8686800" cy="4525963"/>
          </a:xfrm>
        </p:spPr>
        <p:txBody>
          <a:bodyPr>
            <a:normAutofit/>
          </a:bodyPr>
          <a:lstStyle/>
          <a:p>
            <a:r>
              <a:rPr lang="en-US" dirty="0">
                <a:solidFill>
                  <a:srgbClr val="FFFF99"/>
                </a:solidFill>
              </a:rPr>
              <a:t>Evaluation for heart disease should be performed in asymptomatic incident dialysis patients and kidney transplant candidates and dialysis patients with symptoms and/or signs of </a:t>
            </a:r>
            <a:r>
              <a:rPr lang="en-US" dirty="0" smtClean="0">
                <a:solidFill>
                  <a:srgbClr val="FFFF99"/>
                </a:solidFill>
              </a:rPr>
              <a:t>CAD. </a:t>
            </a:r>
            <a:endParaRPr lang="en-US" dirty="0">
              <a:solidFill>
                <a:srgbClr val="FFFF99"/>
              </a:solidFill>
            </a:endParaRPr>
          </a:p>
        </p:txBody>
      </p:sp>
    </p:spTree>
  </p:cSld>
  <p:clrMapOvr>
    <a:masterClrMapping/>
  </p:clrMapOvr>
  <p:transition>
    <p:wheel spokes="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A change in symptoms and signs, including recurrent hypotension; heart failure that is unresponsive to changes in dry weight; and hypotension that prevents attaining dry weight.</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The initial evaluation should include a careful history and physical examination, an electrocardiogram (ECG), and an echocardiogram. Based upon this initial assessment, further studies may be required.</a:t>
            </a:r>
          </a:p>
          <a:p>
            <a:endParaRPr lang="en-US" dirty="0"/>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FF99"/>
                </a:solidFill>
              </a:rPr>
              <a:t>Additional diagnostic tests, </a:t>
            </a:r>
            <a:endParaRPr lang="en-US" dirty="0"/>
          </a:p>
        </p:txBody>
      </p:sp>
    </p:spTree>
  </p:cSld>
  <p:clrMapOvr>
    <a:masterClrMapping/>
  </p:clrMapOvr>
  <p:transition>
    <p:cover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F142FA11-585F-45AC-AF2C-E245BB890C83}"/>
                                            </p:graphicEl>
                                          </p:spTgt>
                                        </p:tgtEl>
                                        <p:attrNameLst>
                                          <p:attrName>style.visibility</p:attrName>
                                        </p:attrNameLst>
                                      </p:cBhvr>
                                      <p:to>
                                        <p:strVal val="visible"/>
                                      </p:to>
                                    </p:set>
                                    <p:anim calcmode="lin" valueType="num">
                                      <p:cBhvr additive="base">
                                        <p:cTn id="7" dur="500" fill="hold"/>
                                        <p:tgtEl>
                                          <p:spTgt spid="4">
                                            <p:graphicEl>
                                              <a:dgm id="{F142FA11-585F-45AC-AF2C-E245BB890C83}"/>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F142FA11-585F-45AC-AF2C-E245BB890C83}"/>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graphicEl>
                                              <a:dgm id="{996EC75A-225B-4926-84D7-9348268A31EE}"/>
                                            </p:graphicEl>
                                          </p:spTgt>
                                        </p:tgtEl>
                                        <p:attrNameLst>
                                          <p:attrName>style.visibility</p:attrName>
                                        </p:attrNameLst>
                                      </p:cBhvr>
                                      <p:to>
                                        <p:strVal val="visible"/>
                                      </p:to>
                                    </p:set>
                                    <p:anim calcmode="lin" valueType="num">
                                      <p:cBhvr additive="base">
                                        <p:cTn id="13" dur="500" fill="hold"/>
                                        <p:tgtEl>
                                          <p:spTgt spid="4">
                                            <p:graphicEl>
                                              <a:dgm id="{996EC75A-225B-4926-84D7-9348268A31EE}"/>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996EC75A-225B-4926-84D7-9348268A31EE}"/>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graphicEl>
                                              <a:dgm id="{4C62BF23-3954-4649-BACD-85B1A2818A1E}"/>
                                            </p:graphicEl>
                                          </p:spTgt>
                                        </p:tgtEl>
                                        <p:attrNameLst>
                                          <p:attrName>style.visibility</p:attrName>
                                        </p:attrNameLst>
                                      </p:cBhvr>
                                      <p:to>
                                        <p:strVal val="visible"/>
                                      </p:to>
                                    </p:set>
                                    <p:anim calcmode="lin" valueType="num">
                                      <p:cBhvr additive="base">
                                        <p:cTn id="19" dur="500" fill="hold"/>
                                        <p:tgtEl>
                                          <p:spTgt spid="4">
                                            <p:graphicEl>
                                              <a:dgm id="{4C62BF23-3954-4649-BACD-85B1A2818A1E}"/>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graphicEl>
                                              <a:dgm id="{4C62BF23-3954-4649-BACD-85B1A2818A1E}"/>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graphicEl>
                                              <a:dgm id="{2F78A1D9-1BFA-4BF8-B896-3CD9EA698B9C}"/>
                                            </p:graphicEl>
                                          </p:spTgt>
                                        </p:tgtEl>
                                        <p:attrNameLst>
                                          <p:attrName>style.visibility</p:attrName>
                                        </p:attrNameLst>
                                      </p:cBhvr>
                                      <p:to>
                                        <p:strVal val="visible"/>
                                      </p:to>
                                    </p:set>
                                    <p:anim calcmode="lin" valueType="num">
                                      <p:cBhvr additive="base">
                                        <p:cTn id="25" dur="500" fill="hold"/>
                                        <p:tgtEl>
                                          <p:spTgt spid="4">
                                            <p:graphicEl>
                                              <a:dgm id="{2F78A1D9-1BFA-4BF8-B896-3CD9EA698B9C}"/>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graphicEl>
                                              <a:dgm id="{2F78A1D9-1BFA-4BF8-B896-3CD9EA698B9C}"/>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160000"/>
              </a:lnSpc>
            </a:pPr>
            <a:r>
              <a:rPr lang="en-US" dirty="0">
                <a:solidFill>
                  <a:srgbClr val="FFFF99"/>
                </a:solidFill>
              </a:rPr>
              <a:t>With respect to noninvasive tests, the diagnostic test selected will depend upon local experience and expertise. In general, </a:t>
            </a:r>
            <a:r>
              <a:rPr lang="en-US" dirty="0" smtClean="0">
                <a:solidFill>
                  <a:srgbClr val="FFFF99"/>
                </a:solidFill>
              </a:rPr>
              <a:t>prefer              </a:t>
            </a:r>
            <a:r>
              <a:rPr lang="en-US" dirty="0" err="1">
                <a:solidFill>
                  <a:srgbClr val="FFFF99"/>
                </a:solidFill>
                <a:hlinkClick r:id="rId2"/>
              </a:rPr>
              <a:t>dobutamine</a:t>
            </a:r>
            <a:r>
              <a:rPr lang="en-US" dirty="0">
                <a:solidFill>
                  <a:srgbClr val="FFFF99"/>
                </a:solidFill>
              </a:rPr>
              <a:t> echocardiography rather than other noninvasive tests. </a:t>
            </a:r>
          </a:p>
        </p:txBody>
      </p:sp>
      <p:sp>
        <p:nvSpPr>
          <p:cNvPr id="4" name="Smiley Face 3"/>
          <p:cNvSpPr/>
          <p:nvPr/>
        </p:nvSpPr>
        <p:spPr>
          <a:xfrm>
            <a:off x="2057400" y="3886200"/>
            <a:ext cx="914400" cy="9144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304800" y="1554162"/>
          <a:ext cx="8686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CCACDCB9-8FEA-4C75-8AAD-FD060D2E6D04}"/>
                                            </p:graphicEl>
                                          </p:spTgt>
                                        </p:tgtEl>
                                        <p:attrNameLst>
                                          <p:attrName>style.visibility</p:attrName>
                                        </p:attrNameLst>
                                      </p:cBhvr>
                                      <p:to>
                                        <p:strVal val="visible"/>
                                      </p:to>
                                    </p:set>
                                    <p:anim calcmode="lin" valueType="num">
                                      <p:cBhvr additive="base">
                                        <p:cTn id="7" dur="500" fill="hold"/>
                                        <p:tgtEl>
                                          <p:spTgt spid="4">
                                            <p:graphicEl>
                                              <a:dgm id="{CCACDCB9-8FEA-4C75-8AAD-FD060D2E6D04}"/>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CCACDCB9-8FEA-4C75-8AAD-FD060D2E6D04}"/>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graphicEl>
                                              <a:dgm id="{13949BDB-31CE-4CAB-84F5-D794FDB82468}"/>
                                            </p:graphicEl>
                                          </p:spTgt>
                                        </p:tgtEl>
                                        <p:attrNameLst>
                                          <p:attrName>style.visibility</p:attrName>
                                        </p:attrNameLst>
                                      </p:cBhvr>
                                      <p:to>
                                        <p:strVal val="visible"/>
                                      </p:to>
                                    </p:set>
                                    <p:anim calcmode="lin" valueType="num">
                                      <p:cBhvr additive="base">
                                        <p:cTn id="13" dur="500" fill="hold"/>
                                        <p:tgtEl>
                                          <p:spTgt spid="4">
                                            <p:graphicEl>
                                              <a:dgm id="{13949BDB-31CE-4CAB-84F5-D794FDB82468}"/>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13949BDB-31CE-4CAB-84F5-D794FDB82468}"/>
                                            </p:graphic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graphicEl>
                                              <a:dgm id="{ACF16AF3-0EFC-4D63-B982-011BB11DFC79}"/>
                                            </p:graphicEl>
                                          </p:spTgt>
                                        </p:tgtEl>
                                        <p:attrNameLst>
                                          <p:attrName>style.visibility</p:attrName>
                                        </p:attrNameLst>
                                      </p:cBhvr>
                                      <p:to>
                                        <p:strVal val="visible"/>
                                      </p:to>
                                    </p:set>
                                    <p:anim calcmode="lin" valueType="num">
                                      <p:cBhvr additive="base">
                                        <p:cTn id="17" dur="500" fill="hold"/>
                                        <p:tgtEl>
                                          <p:spTgt spid="4">
                                            <p:graphicEl>
                                              <a:dgm id="{ACF16AF3-0EFC-4D63-B982-011BB11DFC79}"/>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graphicEl>
                                              <a:dgm id="{ACF16AF3-0EFC-4D63-B982-011BB11DFC79}"/>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752600"/>
            <a:ext cx="8458200" cy="2646786"/>
          </a:xfrm>
        </p:spPr>
        <p:txBody>
          <a:bodyPr>
            <a:noAutofit/>
          </a:bodyPr>
          <a:lstStyle/>
          <a:p>
            <a:r>
              <a:rPr lang="en-US" b="1" dirty="0">
                <a:solidFill>
                  <a:schemeClr val="tx1"/>
                </a:solidFill>
              </a:rPr>
              <a:t>Risk factors and epidemiology of coronary artery disease in end-stage renal disease (dialysis)</a:t>
            </a:r>
            <a:r>
              <a:rPr lang="en-US" dirty="0">
                <a:solidFill>
                  <a:schemeClr val="tx1"/>
                </a:solidFill>
              </a:rPr>
              <a:t/>
            </a:r>
            <a:br>
              <a:rPr lang="en-US" dirty="0">
                <a:solidFill>
                  <a:schemeClr val="tx1"/>
                </a:solidFill>
              </a:rPr>
            </a:br>
            <a:endParaRPr lang="en-US" dirty="0">
              <a:solidFill>
                <a:schemeClr val="tx1"/>
              </a:solidFill>
            </a:endParaRPr>
          </a:p>
        </p:txBody>
      </p:sp>
      <p:sp>
        <p:nvSpPr>
          <p:cNvPr id="3" name="Subtitle 2"/>
          <p:cNvSpPr>
            <a:spLocks noGrp="1"/>
          </p:cNvSpPr>
          <p:nvPr>
            <p:ph type="subTitle" idx="1"/>
          </p:nvPr>
        </p:nvSpPr>
        <p:spPr/>
        <p:txBody>
          <a:bodyPr/>
          <a:lstStyle/>
          <a:p>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nSpc>
                <a:spcPct val="150000"/>
              </a:lnSpc>
            </a:pPr>
            <a:r>
              <a:rPr lang="en-US" dirty="0">
                <a:solidFill>
                  <a:srgbClr val="FFFF99"/>
                </a:solidFill>
              </a:rPr>
              <a:t>As in the </a:t>
            </a:r>
            <a:r>
              <a:rPr lang="en-US" b="1" dirty="0">
                <a:solidFill>
                  <a:srgbClr val="FFFF99"/>
                </a:solidFill>
              </a:rPr>
              <a:t>general population</a:t>
            </a:r>
            <a:r>
              <a:rPr lang="en-US" dirty="0" smtClean="0">
                <a:solidFill>
                  <a:srgbClr val="FFFF99"/>
                </a:solidFill>
              </a:rPr>
              <a:t>,              </a:t>
            </a:r>
            <a:r>
              <a:rPr lang="en-US" dirty="0">
                <a:solidFill>
                  <a:srgbClr val="FFFF99"/>
                </a:solidFill>
              </a:rPr>
              <a:t>the evaluation and diagnosis of the dialysis patients with </a:t>
            </a:r>
            <a:r>
              <a:rPr lang="en-US" dirty="0" smtClean="0">
                <a:solidFill>
                  <a:srgbClr val="FFFF99"/>
                </a:solidFill>
              </a:rPr>
              <a:t>an</a:t>
            </a:r>
            <a:r>
              <a:rPr lang="en-US" b="1" dirty="0" smtClean="0">
                <a:solidFill>
                  <a:srgbClr val="FFFF99"/>
                </a:solidFill>
              </a:rPr>
              <a:t> </a:t>
            </a:r>
            <a:r>
              <a:rPr lang="en-US" dirty="0" smtClean="0">
                <a:solidFill>
                  <a:srgbClr val="FFFF99"/>
                </a:solidFill>
              </a:rPr>
              <a:t> </a:t>
            </a:r>
            <a:r>
              <a:rPr lang="en-US" dirty="0">
                <a:solidFill>
                  <a:srgbClr val="FFFF99"/>
                </a:solidFill>
              </a:rPr>
              <a:t>acute coronary </a:t>
            </a:r>
            <a:r>
              <a:rPr lang="en-US" dirty="0" smtClean="0">
                <a:solidFill>
                  <a:srgbClr val="FFFF99"/>
                </a:solidFill>
              </a:rPr>
              <a:t>syndrome</a:t>
            </a:r>
            <a:r>
              <a:rPr lang="en-US" b="1" i="1" dirty="0" smtClean="0">
                <a:solidFill>
                  <a:srgbClr val="FFFF99"/>
                </a:solidFill>
              </a:rPr>
              <a:t> </a:t>
            </a:r>
            <a:r>
              <a:rPr lang="en-US" dirty="0" smtClean="0">
                <a:solidFill>
                  <a:srgbClr val="FFFF99"/>
                </a:solidFill>
              </a:rPr>
              <a:t> </a:t>
            </a:r>
            <a:r>
              <a:rPr lang="en-US" dirty="0">
                <a:solidFill>
                  <a:srgbClr val="FFFF99"/>
                </a:solidFill>
              </a:rPr>
              <a:t>is based upon the constellation of symptoms and signs, findings on ECG, and levels of cardiac biomarkers.</a:t>
            </a:r>
            <a:br>
              <a:rPr lang="en-US" dirty="0">
                <a:solidFill>
                  <a:srgbClr val="FFFF99"/>
                </a:solidFill>
              </a:rPr>
            </a:br>
            <a:endParaRPr lang="en-US" dirty="0">
              <a:solidFill>
                <a:srgbClr val="FFFF99"/>
              </a:solidFill>
            </a:endParaRPr>
          </a:p>
        </p:txBody>
      </p:sp>
      <p:sp>
        <p:nvSpPr>
          <p:cNvPr id="5" name="Right Arrow 4"/>
          <p:cNvSpPr/>
          <p:nvPr/>
        </p:nvSpPr>
        <p:spPr>
          <a:xfrm>
            <a:off x="5867400" y="17526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 Brace 5"/>
          <p:cNvSpPr/>
          <p:nvPr/>
        </p:nvSpPr>
        <p:spPr>
          <a:xfrm>
            <a:off x="2057400" y="2667000"/>
            <a:ext cx="155448" cy="914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ight Brace 6"/>
          <p:cNvSpPr/>
          <p:nvPr/>
        </p:nvSpPr>
        <p:spPr>
          <a:xfrm>
            <a:off x="6477000" y="2667000"/>
            <a:ext cx="155448" cy="914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0"/>
            <a:ext cx="8229600" cy="1143000"/>
          </a:xfrm>
        </p:spPr>
        <p:txBody>
          <a:bodyPr>
            <a:normAutofit fontScale="90000"/>
          </a:bodyPr>
          <a:lstStyle/>
          <a:p>
            <a:r>
              <a:rPr lang="en-US" dirty="0"/>
              <a:t>Chronic kidney disease and coronary heart disease</a:t>
            </a:r>
          </a:p>
        </p:txBody>
      </p:sp>
      <p:sp>
        <p:nvSpPr>
          <p:cNvPr id="3" name="Content Placeholder 2"/>
          <p:cNvSpPr>
            <a:spLocks noGrp="1"/>
          </p:cNvSpPr>
          <p:nvPr>
            <p:ph idx="1"/>
          </p:nvPr>
        </p:nvSpPr>
        <p:spPr>
          <a:xfrm>
            <a:off x="304800" y="1447800"/>
            <a:ext cx="8686800" cy="4525963"/>
          </a:xfrm>
        </p:spPr>
        <p:txBody>
          <a:bodyPr/>
          <a:lstStyle/>
          <a:p>
            <a:pPr lvl="2"/>
            <a:endParaRPr lang="en-US" dirty="0" smtClean="0"/>
          </a:p>
          <a:p>
            <a:endParaRPr lang="en-US" sz="13800" dirty="0"/>
          </a:p>
        </p:txBody>
      </p:sp>
    </p:spTree>
  </p:cSld>
  <p:clrMapOvr>
    <a:masterClrMapping/>
  </p:clrMapOvr>
  <p:transition>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FF99"/>
                </a:solidFill>
              </a:rPr>
              <a:t>Chronic kidney disease (CKD) is an independent risk factor for the development of coronary artery disease, and for more severe coronary heart disease (CHD) </a:t>
            </a:r>
            <a:r>
              <a:rPr lang="en-US" dirty="0" smtClean="0">
                <a:solidFill>
                  <a:srgbClr val="FFFF99"/>
                </a:solidFill>
              </a:rPr>
              <a:t>.</a:t>
            </a:r>
            <a:endParaRPr lang="en-US" dirty="0">
              <a:solidFill>
                <a:srgbClr val="FFFF99"/>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graphicEl>
                                              <a:dgm id="{D80F86B9-7C1A-4367-9BE7-FD1B0E0B992B}"/>
                                            </p:graphicEl>
                                          </p:spTgt>
                                        </p:tgtEl>
                                        <p:attrNameLst>
                                          <p:attrName>style.visibility</p:attrName>
                                        </p:attrNameLst>
                                      </p:cBhvr>
                                      <p:to>
                                        <p:strVal val="visible"/>
                                      </p:to>
                                    </p:set>
                                    <p:animEffect transition="in" filter="wipe(down)">
                                      <p:cBhvr>
                                        <p:cTn id="7" dur="500"/>
                                        <p:tgtEl>
                                          <p:spTgt spid="4">
                                            <p:graphicEl>
                                              <a:dgm id="{D80F86B9-7C1A-4367-9BE7-FD1B0E0B992B}"/>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graphicEl>
                                              <a:dgm id="{93F94512-B091-48F6-BF02-4D9AE311A741}"/>
                                            </p:graphicEl>
                                          </p:spTgt>
                                        </p:tgtEl>
                                        <p:attrNameLst>
                                          <p:attrName>style.visibility</p:attrName>
                                        </p:attrNameLst>
                                      </p:cBhvr>
                                      <p:to>
                                        <p:strVal val="visible"/>
                                      </p:to>
                                    </p:set>
                                    <p:animEffect transition="in" filter="wipe(down)">
                                      <p:cBhvr>
                                        <p:cTn id="12" dur="500"/>
                                        <p:tgtEl>
                                          <p:spTgt spid="4">
                                            <p:graphicEl>
                                              <a:dgm id="{93F94512-B091-48F6-BF02-4D9AE311A741}"/>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graphicEl>
                                              <a:dgm id="{4A1D1946-0498-4753-84A1-CE107B070F03}"/>
                                            </p:graphicEl>
                                          </p:spTgt>
                                        </p:tgtEl>
                                        <p:attrNameLst>
                                          <p:attrName>style.visibility</p:attrName>
                                        </p:attrNameLst>
                                      </p:cBhvr>
                                      <p:to>
                                        <p:strVal val="visible"/>
                                      </p:to>
                                    </p:set>
                                    <p:animEffect transition="in" filter="wipe(down)">
                                      <p:cBhvr>
                                        <p:cTn id="17" dur="500"/>
                                        <p:tgtEl>
                                          <p:spTgt spid="4">
                                            <p:graphicEl>
                                              <a:dgm id="{4A1D1946-0498-4753-84A1-CE107B070F0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graphicEl>
                                              <a:dgm id="{54A4E4A7-D753-49BD-9F5F-938C9C9BC97A}"/>
                                            </p:graphicEl>
                                          </p:spTgt>
                                        </p:tgtEl>
                                        <p:attrNameLst>
                                          <p:attrName>style.visibility</p:attrName>
                                        </p:attrNameLst>
                                      </p:cBhvr>
                                      <p:to>
                                        <p:strVal val="visible"/>
                                      </p:to>
                                    </p:set>
                                    <p:animEffect transition="in" filter="wipe(down)">
                                      <p:cBhvr>
                                        <p:cTn id="22" dur="500"/>
                                        <p:tgtEl>
                                          <p:spTgt spid="4">
                                            <p:graphicEl>
                                              <a:dgm id="{54A4E4A7-D753-49BD-9F5F-938C9C9BC97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solidFill>
                  <a:srgbClr val="FFFF99"/>
                </a:solidFill>
              </a:rPr>
              <a:t>Patients with CKD often have numerous traditional and nontraditional risk factors for the development of cardiovascular disease. Traditional risk factors (hypertension, smoking, diabetes, </a:t>
            </a:r>
            <a:r>
              <a:rPr lang="en-US" dirty="0" err="1">
                <a:solidFill>
                  <a:srgbClr val="FFFF99"/>
                </a:solidFill>
              </a:rPr>
              <a:t>dyslipidemia</a:t>
            </a:r>
            <a:r>
              <a:rPr lang="en-US" dirty="0">
                <a:solidFill>
                  <a:srgbClr val="FFFF99"/>
                </a:solidFill>
              </a:rPr>
              <a:t>, and older age) appear to be more important risk factors during the earlier stages of CKD.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v"/>
            </a:pPr>
            <a:r>
              <a:rPr lang="en-US" dirty="0" smtClean="0">
                <a:solidFill>
                  <a:srgbClr val="FFFF99"/>
                </a:solidFill>
              </a:rPr>
              <a:t>Nontraditional risk factors :</a:t>
            </a:r>
          </a:p>
          <a:p>
            <a:pPr>
              <a:buFont typeface="Wingdings" pitchFamily="2" charset="2"/>
              <a:buChar char="v"/>
            </a:pPr>
            <a:r>
              <a:rPr lang="en-US" dirty="0" smtClean="0">
                <a:solidFill>
                  <a:srgbClr val="FFFF99"/>
                </a:solidFill>
              </a:rPr>
              <a:t> uremic toxins, </a:t>
            </a:r>
          </a:p>
          <a:p>
            <a:pPr>
              <a:buFont typeface="Wingdings" pitchFamily="2" charset="2"/>
              <a:buChar char="v"/>
            </a:pPr>
            <a:r>
              <a:rPr lang="en-US" dirty="0" smtClean="0">
                <a:solidFill>
                  <a:srgbClr val="FFFF99"/>
                </a:solidFill>
              </a:rPr>
              <a:t>anemia, </a:t>
            </a:r>
          </a:p>
          <a:p>
            <a:pPr>
              <a:buFont typeface="Wingdings" pitchFamily="2" charset="2"/>
              <a:buChar char="v"/>
            </a:pPr>
            <a:r>
              <a:rPr lang="en-US" dirty="0" smtClean="0">
                <a:solidFill>
                  <a:srgbClr val="FFFF99"/>
                </a:solidFill>
              </a:rPr>
              <a:t>elevated levels of certain cytokines, </a:t>
            </a:r>
          </a:p>
          <a:p>
            <a:pPr>
              <a:buFont typeface="Wingdings" pitchFamily="2" charset="2"/>
              <a:buChar char="v"/>
            </a:pPr>
            <a:r>
              <a:rPr lang="en-US" dirty="0" smtClean="0">
                <a:solidFill>
                  <a:srgbClr val="FFFF99"/>
                </a:solidFill>
              </a:rPr>
              <a:t>an increased calcium load, </a:t>
            </a:r>
          </a:p>
          <a:p>
            <a:pPr>
              <a:buFont typeface="Wingdings" pitchFamily="2" charset="2"/>
              <a:buChar char="v"/>
            </a:pPr>
            <a:r>
              <a:rPr lang="en-US" dirty="0" smtClean="0">
                <a:solidFill>
                  <a:srgbClr val="FFFF99"/>
                </a:solidFill>
              </a:rPr>
              <a:t>abnormalities in bone mineral metabolism,</a:t>
            </a:r>
          </a:p>
          <a:p>
            <a:pPr>
              <a:buFont typeface="Wingdings" pitchFamily="2" charset="2"/>
              <a:buChar char="v"/>
            </a:pPr>
            <a:r>
              <a:rPr lang="en-US" dirty="0" smtClean="0">
                <a:solidFill>
                  <a:srgbClr val="FFFF99"/>
                </a:solidFill>
              </a:rPr>
              <a:t> an increased inflammatory-poor nutrition state.</a:t>
            </a:r>
            <a:endParaRPr lang="en-US" dirty="0">
              <a:solidFill>
                <a:srgbClr val="FFFF99"/>
              </a:solidFill>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solidFill>
                  <a:srgbClr val="FFFF99"/>
                </a:solidFill>
              </a:rPr>
              <a:t>Among those with CKD, the risk of </a:t>
            </a:r>
            <a:r>
              <a:rPr lang="en-US" b="1" u="sng" dirty="0" smtClean="0">
                <a:solidFill>
                  <a:schemeClr val="accent3">
                    <a:lumMod val="60000"/>
                    <a:lumOff val="40000"/>
                  </a:schemeClr>
                </a:solidFill>
                <a:effectLst>
                  <a:outerShdw blurRad="38100" dist="38100" dir="2700000" algn="tl">
                    <a:srgbClr val="000000">
                      <a:alpha val="43137"/>
                    </a:srgbClr>
                  </a:outerShdw>
                </a:effectLst>
              </a:rPr>
              <a:t>death  </a:t>
            </a:r>
            <a:r>
              <a:rPr lang="en-US" b="1" u="sng" dirty="0" smtClean="0">
                <a:solidFill>
                  <a:schemeClr val="accent3">
                    <a:lumMod val="60000"/>
                    <a:lumOff val="40000"/>
                  </a:schemeClr>
                </a:solidFill>
                <a:effectLst>
                  <a:outerShdw blurRad="38100" dist="38100" dir="2700000" algn="tl">
                    <a:srgbClr val="000000">
                      <a:alpha val="43137"/>
                    </a:srgbClr>
                  </a:outerShdw>
                </a:effectLst>
                <a:latin typeface="Book Antiqua"/>
              </a:rPr>
              <a:t>▓</a:t>
            </a:r>
            <a:r>
              <a:rPr lang="en-US" dirty="0" smtClean="0">
                <a:solidFill>
                  <a:srgbClr val="FFFF99"/>
                </a:solidFill>
              </a:rPr>
              <a:t>, </a:t>
            </a:r>
            <a:r>
              <a:rPr lang="en-US" dirty="0">
                <a:solidFill>
                  <a:srgbClr val="FFFF99"/>
                </a:solidFill>
              </a:rPr>
              <a:t>particularly due to cardiovascular disease, is typically higher than the risk of eventually requiring renal replacement therapy.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In many studies, </a:t>
            </a:r>
            <a:r>
              <a:rPr lang="en-US" b="1" dirty="0" smtClean="0">
                <a:solidFill>
                  <a:schemeClr val="accent3">
                    <a:lumMod val="60000"/>
                    <a:lumOff val="40000"/>
                  </a:schemeClr>
                </a:solidFill>
                <a:effectLst>
                  <a:outerShdw blurRad="38100" dist="38100" dir="2700000" algn="tl">
                    <a:srgbClr val="000000">
                      <a:alpha val="43137"/>
                    </a:srgbClr>
                  </a:outerShdw>
                </a:effectLst>
              </a:rPr>
              <a:t>older patients </a:t>
            </a:r>
            <a:r>
              <a:rPr lang="en-US" dirty="0" smtClean="0">
                <a:solidFill>
                  <a:srgbClr val="FFFF99"/>
                </a:solidFill>
              </a:rPr>
              <a:t>with less severe CKD and lower levels of </a:t>
            </a:r>
            <a:r>
              <a:rPr lang="en-US" dirty="0" err="1" smtClean="0">
                <a:solidFill>
                  <a:srgbClr val="FFFF99"/>
                </a:solidFill>
              </a:rPr>
              <a:t>proteinuria</a:t>
            </a:r>
            <a:r>
              <a:rPr lang="en-US" dirty="0" smtClean="0">
                <a:solidFill>
                  <a:srgbClr val="FFFF99"/>
                </a:solidFill>
              </a:rPr>
              <a:t> are more likely to </a:t>
            </a:r>
            <a:r>
              <a:rPr lang="en-US" b="1" dirty="0" smtClean="0">
                <a:solidFill>
                  <a:schemeClr val="accent3">
                    <a:lumMod val="60000"/>
                    <a:lumOff val="40000"/>
                  </a:schemeClr>
                </a:solidFill>
                <a:effectLst>
                  <a:outerShdw blurRad="38100" dist="38100" dir="2700000" algn="tl">
                    <a:srgbClr val="000000">
                      <a:alpha val="43137"/>
                    </a:srgbClr>
                  </a:outerShdw>
                </a:effectLst>
              </a:rPr>
              <a:t>die </a:t>
            </a:r>
            <a:r>
              <a:rPr lang="en-US" dirty="0" smtClean="0">
                <a:solidFill>
                  <a:srgbClr val="FFFF99"/>
                </a:solidFill>
              </a:rPr>
              <a:t>(usually due to </a:t>
            </a:r>
            <a:r>
              <a:rPr lang="en-US" b="1" dirty="0" smtClean="0">
                <a:solidFill>
                  <a:schemeClr val="accent3">
                    <a:lumMod val="60000"/>
                    <a:lumOff val="40000"/>
                  </a:schemeClr>
                </a:solidFill>
                <a:effectLst>
                  <a:outerShdw blurRad="38100" dist="38100" dir="2700000" algn="tl">
                    <a:srgbClr val="000000">
                      <a:alpha val="43137"/>
                    </a:srgbClr>
                  </a:outerShdw>
                </a:effectLst>
              </a:rPr>
              <a:t>cardiovascular</a:t>
            </a:r>
            <a:r>
              <a:rPr lang="en-US" dirty="0" smtClean="0">
                <a:solidFill>
                  <a:srgbClr val="FFFF99"/>
                </a:solidFill>
              </a:rPr>
              <a:t> disease) before needing renal replacement therapy, while </a:t>
            </a:r>
            <a:r>
              <a:rPr lang="en-US" b="1" dirty="0" smtClean="0">
                <a:solidFill>
                  <a:schemeClr val="accent1">
                    <a:lumMod val="40000"/>
                    <a:lumOff val="60000"/>
                  </a:schemeClr>
                </a:solidFill>
                <a:effectLst>
                  <a:outerShdw blurRad="38100" dist="38100" dir="2700000" algn="tl">
                    <a:srgbClr val="000000">
                      <a:alpha val="43137"/>
                    </a:srgbClr>
                  </a:outerShdw>
                </a:effectLst>
              </a:rPr>
              <a:t>younger patients </a:t>
            </a:r>
            <a:r>
              <a:rPr lang="en-US" dirty="0" smtClean="0">
                <a:solidFill>
                  <a:srgbClr val="FFFF99"/>
                </a:solidFill>
              </a:rPr>
              <a:t>with </a:t>
            </a:r>
            <a:r>
              <a:rPr lang="en-US" dirty="0" err="1" smtClean="0">
                <a:solidFill>
                  <a:srgbClr val="FFFF99"/>
                </a:solidFill>
              </a:rPr>
              <a:t>proteinuria</a:t>
            </a:r>
            <a:r>
              <a:rPr lang="en-US" dirty="0" smtClean="0">
                <a:solidFill>
                  <a:srgbClr val="FFFF99"/>
                </a:solidFill>
              </a:rPr>
              <a:t> and diseases localized to the kidney are </a:t>
            </a:r>
            <a:r>
              <a:rPr lang="en-US" b="1" dirty="0" smtClean="0">
                <a:solidFill>
                  <a:schemeClr val="accent1">
                    <a:lumMod val="40000"/>
                    <a:lumOff val="60000"/>
                  </a:schemeClr>
                </a:solidFill>
                <a:effectLst>
                  <a:outerShdw blurRad="38100" dist="38100" dir="2700000" algn="tl">
                    <a:srgbClr val="000000">
                      <a:alpha val="43137"/>
                    </a:srgbClr>
                  </a:outerShdw>
                </a:effectLst>
              </a:rPr>
              <a:t>more likely</a:t>
            </a:r>
            <a:r>
              <a:rPr lang="en-US" dirty="0" smtClean="0">
                <a:solidFill>
                  <a:srgbClr val="FFFF99"/>
                </a:solidFill>
              </a:rPr>
              <a:t> to ultimately need </a:t>
            </a:r>
            <a:r>
              <a:rPr lang="en-US" b="1" dirty="0" smtClean="0">
                <a:solidFill>
                  <a:schemeClr val="accent1">
                    <a:lumMod val="40000"/>
                    <a:lumOff val="60000"/>
                  </a:schemeClr>
                </a:solidFill>
                <a:effectLst>
                  <a:outerShdw blurRad="38100" dist="38100" dir="2700000" algn="tl">
                    <a:srgbClr val="000000">
                      <a:alpha val="43137"/>
                    </a:srgbClr>
                  </a:outerShdw>
                </a:effectLst>
              </a:rPr>
              <a:t>renal replacement therapy</a:t>
            </a:r>
            <a:r>
              <a:rPr lang="en-US" dirty="0" smtClean="0">
                <a:solidFill>
                  <a:srgbClr val="FFFF99"/>
                </a:solidFill>
              </a:rPr>
              <a:t>.</a:t>
            </a:r>
            <a:endParaRPr lang="en-US" dirty="0">
              <a:solidFill>
                <a:srgbClr val="FFFF99"/>
              </a:solidFill>
            </a:endParaRPr>
          </a:p>
        </p:txBody>
      </p:sp>
    </p:spTree>
  </p:cSld>
  <p:clrMapOvr>
    <a:masterClrMapping/>
  </p:clrMapOvr>
  <p:transition>
    <p:wheel spokes="8"/>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150000"/>
              </a:lnSpc>
            </a:pPr>
            <a:r>
              <a:rPr lang="en-US" dirty="0" smtClean="0">
                <a:solidFill>
                  <a:srgbClr val="FFFF99"/>
                </a:solidFill>
              </a:rPr>
              <a:t>General </a:t>
            </a:r>
            <a:r>
              <a:rPr lang="en-US" dirty="0">
                <a:solidFill>
                  <a:srgbClr val="FFFF99"/>
                </a:solidFill>
              </a:rPr>
              <a:t>approach </a:t>
            </a:r>
            <a:r>
              <a:rPr lang="en-US" dirty="0" smtClean="0">
                <a:solidFill>
                  <a:srgbClr val="FFFF99"/>
                </a:solidFill>
              </a:rPr>
              <a:t>to      </a:t>
            </a:r>
            <a:r>
              <a:rPr lang="en-US" dirty="0">
                <a:solidFill>
                  <a:srgbClr val="FFFF99"/>
                </a:solidFill>
              </a:rPr>
              <a:t>reduce the risk of atherosclerotic cardiovascular disease in most patients with CKD not requiring dialysis includes the following </a:t>
            </a:r>
            <a:r>
              <a:rPr lang="en-US" dirty="0" smtClean="0">
                <a:solidFill>
                  <a:srgbClr val="FFFF99"/>
                </a:solidFill>
              </a:rPr>
              <a:t>:</a:t>
            </a:r>
            <a:endParaRPr lang="en-US" dirty="0">
              <a:solidFill>
                <a:srgbClr val="FFFF99"/>
              </a:solidFill>
            </a:endParaRPr>
          </a:p>
        </p:txBody>
      </p:sp>
      <p:sp>
        <p:nvSpPr>
          <p:cNvPr id="4" name="Down Arrow 3"/>
          <p:cNvSpPr/>
          <p:nvPr/>
        </p:nvSpPr>
        <p:spPr>
          <a:xfrm>
            <a:off x="4419600" y="16002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6000" dirty="0" err="1">
                <a:solidFill>
                  <a:srgbClr val="FFFF99"/>
                </a:solidFill>
              </a:rPr>
              <a:t>Statin</a:t>
            </a:r>
            <a:r>
              <a:rPr lang="en-US" sz="6000" dirty="0">
                <a:solidFill>
                  <a:srgbClr val="FFFF99"/>
                </a:solidFill>
              </a:rPr>
              <a:t> </a:t>
            </a:r>
            <a:r>
              <a:rPr lang="en-US" sz="6000" dirty="0" smtClean="0">
                <a:solidFill>
                  <a:srgbClr val="FFFF99"/>
                </a:solidFill>
              </a:rPr>
              <a:t>therapy</a:t>
            </a:r>
            <a:endParaRPr lang="en-US" sz="6000" dirty="0">
              <a:solidFill>
                <a:srgbClr val="FFFF99"/>
              </a:solidFill>
            </a:endParaRPr>
          </a:p>
        </p:txBody>
      </p:sp>
    </p:spTree>
  </p:cSld>
  <p:clrMapOvr>
    <a:masterClrMapping/>
  </p:clrMapOvr>
  <p:transition>
    <p:cover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solidFill>
                  <a:srgbClr val="FFFF99"/>
                </a:solidFill>
              </a:rPr>
              <a:t>The presence of cardiovascular disease is an important predictor of </a:t>
            </a:r>
            <a:r>
              <a:rPr lang="en-US" b="1" i="1" u="sng" dirty="0">
                <a:solidFill>
                  <a:srgbClr val="FFFF99"/>
                </a:solidFill>
              </a:rPr>
              <a:t>mortality</a:t>
            </a:r>
            <a:r>
              <a:rPr lang="en-US" dirty="0">
                <a:solidFill>
                  <a:srgbClr val="FFFF99"/>
                </a:solidFill>
              </a:rPr>
              <a:t> in patients with end-stage renal disease, as it accounts for </a:t>
            </a:r>
            <a:r>
              <a:rPr lang="en-US" b="1" i="1" u="sng" dirty="0">
                <a:solidFill>
                  <a:srgbClr val="FFFF99"/>
                </a:solidFill>
                <a:effectLst>
                  <a:outerShdw blurRad="38100" dist="38100" dir="2700000" algn="tl">
                    <a:srgbClr val="000000">
                      <a:alpha val="43137"/>
                    </a:srgbClr>
                  </a:outerShdw>
                </a:effectLst>
              </a:rPr>
              <a:t>almost 50 percent </a:t>
            </a:r>
            <a:r>
              <a:rPr lang="en-US" b="1" dirty="0">
                <a:solidFill>
                  <a:srgbClr val="FFFF99"/>
                </a:solidFill>
              </a:rPr>
              <a:t>of deaths </a:t>
            </a:r>
            <a:r>
              <a:rPr lang="en-US" dirty="0" smtClean="0">
                <a:solidFill>
                  <a:srgbClr val="FFFF99"/>
                </a:solidFill>
              </a:rPr>
              <a:t>.</a:t>
            </a:r>
          </a:p>
        </p:txBody>
      </p:sp>
    </p:spTree>
  </p:cSld>
  <p:clrMapOvr>
    <a:masterClrMapping/>
  </p:clrMapOvr>
  <p:transition>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159E3DB0-E8DC-40E1-83CF-1169A50A380A}"/>
                                            </p:graphicEl>
                                          </p:spTgt>
                                        </p:tgtEl>
                                        <p:attrNameLst>
                                          <p:attrName>style.visibility</p:attrName>
                                        </p:attrNameLst>
                                      </p:cBhvr>
                                      <p:to>
                                        <p:strVal val="visible"/>
                                      </p:to>
                                    </p:set>
                                    <p:anim calcmode="lin" valueType="num">
                                      <p:cBhvr additive="base">
                                        <p:cTn id="7" dur="500" fill="hold"/>
                                        <p:tgtEl>
                                          <p:spTgt spid="4">
                                            <p:graphicEl>
                                              <a:dgm id="{159E3DB0-E8DC-40E1-83CF-1169A50A380A}"/>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159E3DB0-E8DC-40E1-83CF-1169A50A380A}"/>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graphicEl>
                                              <a:dgm id="{C61AC0C4-BB78-4D0A-A767-DF5CBD158FC8}"/>
                                            </p:graphicEl>
                                          </p:spTgt>
                                        </p:tgtEl>
                                        <p:attrNameLst>
                                          <p:attrName>style.visibility</p:attrName>
                                        </p:attrNameLst>
                                      </p:cBhvr>
                                      <p:to>
                                        <p:strVal val="visible"/>
                                      </p:to>
                                    </p:set>
                                    <p:anim calcmode="lin" valueType="num">
                                      <p:cBhvr additive="base">
                                        <p:cTn id="13" dur="500" fill="hold"/>
                                        <p:tgtEl>
                                          <p:spTgt spid="4">
                                            <p:graphicEl>
                                              <a:dgm id="{C61AC0C4-BB78-4D0A-A767-DF5CBD158FC8}"/>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C61AC0C4-BB78-4D0A-A767-DF5CBD158FC8}"/>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graphicEl>
                                              <a:dgm id="{FF9A3034-7BE2-4889-BC96-F6CB3C37F399}"/>
                                            </p:graphicEl>
                                          </p:spTgt>
                                        </p:tgtEl>
                                        <p:attrNameLst>
                                          <p:attrName>style.visibility</p:attrName>
                                        </p:attrNameLst>
                                      </p:cBhvr>
                                      <p:to>
                                        <p:strVal val="visible"/>
                                      </p:to>
                                    </p:set>
                                    <p:anim calcmode="lin" valueType="num">
                                      <p:cBhvr additive="base">
                                        <p:cTn id="19" dur="500" fill="hold"/>
                                        <p:tgtEl>
                                          <p:spTgt spid="4">
                                            <p:graphicEl>
                                              <a:dgm id="{FF9A3034-7BE2-4889-BC96-F6CB3C37F399}"/>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graphicEl>
                                              <a:dgm id="{FF9A3034-7BE2-4889-BC96-F6CB3C37F399}"/>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graphicEl>
                                              <a:dgm id="{32FC9B66-6FF5-4199-BE19-70745E593C94}"/>
                                            </p:graphicEl>
                                          </p:spTgt>
                                        </p:tgtEl>
                                        <p:attrNameLst>
                                          <p:attrName>style.visibility</p:attrName>
                                        </p:attrNameLst>
                                      </p:cBhvr>
                                      <p:to>
                                        <p:strVal val="visible"/>
                                      </p:to>
                                    </p:set>
                                    <p:anim calcmode="lin" valueType="num">
                                      <p:cBhvr additive="base">
                                        <p:cTn id="25" dur="500" fill="hold"/>
                                        <p:tgtEl>
                                          <p:spTgt spid="4">
                                            <p:graphicEl>
                                              <a:dgm id="{32FC9B66-6FF5-4199-BE19-70745E593C94}"/>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graphicEl>
                                              <a:dgm id="{32FC9B66-6FF5-4199-BE19-70745E593C94}"/>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solidFill>
                  <a:srgbClr val="FFFF99"/>
                </a:solidFill>
              </a:rPr>
              <a:t>Individualized decisions about </a:t>
            </a:r>
            <a:r>
              <a:rPr lang="en-US" sz="3600" b="1" i="1" dirty="0" err="1" smtClean="0">
                <a:solidFill>
                  <a:srgbClr val="FFFF99"/>
                </a:solidFill>
                <a:effectLst>
                  <a:outerShdw blurRad="38100" dist="38100" dir="2700000" algn="tl">
                    <a:srgbClr val="000000">
                      <a:alpha val="43137"/>
                    </a:srgbClr>
                  </a:outerShdw>
                </a:effectLst>
              </a:rPr>
              <a:t>antiplatelet</a:t>
            </a:r>
            <a:r>
              <a:rPr lang="en-US" sz="3600" b="1" i="1" dirty="0" smtClean="0">
                <a:solidFill>
                  <a:srgbClr val="FFFF99"/>
                </a:solidFill>
                <a:effectLst>
                  <a:outerShdw blurRad="38100" dist="38100" dir="2700000" algn="tl">
                    <a:srgbClr val="000000">
                      <a:alpha val="43137"/>
                    </a:srgbClr>
                  </a:outerShdw>
                </a:effectLst>
              </a:rPr>
              <a:t> therapy</a:t>
            </a:r>
            <a:r>
              <a:rPr lang="en-US" dirty="0" smtClean="0">
                <a:solidFill>
                  <a:srgbClr val="FFFF99"/>
                </a:solidFill>
              </a:rPr>
              <a:t> :</a:t>
            </a:r>
          </a:p>
          <a:p>
            <a:r>
              <a:rPr lang="en-US" dirty="0" smtClean="0">
                <a:solidFill>
                  <a:srgbClr val="FFFF99"/>
                </a:solidFill>
              </a:rPr>
              <a:t>depending </a:t>
            </a:r>
            <a:r>
              <a:rPr lang="en-US" dirty="0">
                <a:solidFill>
                  <a:srgbClr val="FFFF99"/>
                </a:solidFill>
              </a:rPr>
              <a:t>upon the patient's overall risk for CHD (for example, a prior history of myocardial infarction</a:t>
            </a:r>
            <a:r>
              <a:rPr lang="en-US" dirty="0" smtClean="0">
                <a:solidFill>
                  <a:srgbClr val="FFFF99"/>
                </a:solidFill>
              </a:rPr>
              <a:t>)</a:t>
            </a:r>
          </a:p>
          <a:p>
            <a:r>
              <a:rPr lang="en-US" dirty="0" smtClean="0">
                <a:solidFill>
                  <a:srgbClr val="FFFF99"/>
                </a:solidFill>
              </a:rPr>
              <a:t> </a:t>
            </a:r>
            <a:r>
              <a:rPr lang="en-US" dirty="0">
                <a:solidFill>
                  <a:srgbClr val="FFFF99"/>
                </a:solidFill>
              </a:rPr>
              <a:t>and for bleeding, </a:t>
            </a:r>
            <a:endParaRPr lang="en-US" dirty="0" smtClean="0">
              <a:solidFill>
                <a:srgbClr val="FFFF99"/>
              </a:solidFill>
            </a:endParaRPr>
          </a:p>
          <a:p>
            <a:r>
              <a:rPr lang="en-US" dirty="0" smtClean="0">
                <a:solidFill>
                  <a:srgbClr val="FFFF99"/>
                </a:solidFill>
              </a:rPr>
              <a:t>and </a:t>
            </a:r>
            <a:r>
              <a:rPr lang="en-US" dirty="0">
                <a:solidFill>
                  <a:srgbClr val="FFFF99"/>
                </a:solidFill>
              </a:rPr>
              <a:t>also upon their preferences.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1524000"/>
            <a:ext cx="8686800" cy="4525963"/>
          </a:xfrm>
        </p:spPr>
        <p:txBody>
          <a:bodyPr>
            <a:normAutofit/>
          </a:bodyPr>
          <a:lstStyle/>
          <a:p>
            <a:r>
              <a:rPr lang="en-US" sz="4000" dirty="0" smtClean="0">
                <a:solidFill>
                  <a:srgbClr val="FFFF99"/>
                </a:solidFill>
              </a:rPr>
              <a:t>The </a:t>
            </a:r>
            <a:r>
              <a:rPr lang="en-US" sz="4000" dirty="0">
                <a:solidFill>
                  <a:srgbClr val="FFFF99"/>
                </a:solidFill>
              </a:rPr>
              <a:t>prescription of low-dose </a:t>
            </a:r>
            <a:r>
              <a:rPr lang="en-US" sz="4000" dirty="0">
                <a:solidFill>
                  <a:srgbClr val="FFFF99"/>
                </a:solidFill>
                <a:hlinkClick r:id="rId2"/>
              </a:rPr>
              <a:t>aspirin</a:t>
            </a:r>
            <a:r>
              <a:rPr lang="en-US" sz="4000" dirty="0">
                <a:solidFill>
                  <a:srgbClr val="FFFF99"/>
                </a:solidFill>
              </a:rPr>
              <a:t> is probably safe in most patients with CKD. </a:t>
            </a:r>
          </a:p>
        </p:txBody>
      </p:sp>
    </p:spTree>
  </p:cSld>
  <p:clrMapOvr>
    <a:masterClrMapping/>
  </p:clrMapOvr>
  <p:transition>
    <p:cover dir="ru"/>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545B091A-F4EC-49A0-9A52-13AC0319F0D6}"/>
                                            </p:graphicEl>
                                          </p:spTgt>
                                        </p:tgtEl>
                                        <p:attrNameLst>
                                          <p:attrName>style.visibility</p:attrName>
                                        </p:attrNameLst>
                                      </p:cBhvr>
                                      <p:to>
                                        <p:strVal val="visible"/>
                                      </p:to>
                                    </p:set>
                                    <p:anim calcmode="lin" valueType="num">
                                      <p:cBhvr additive="base">
                                        <p:cTn id="7" dur="500" fill="hold"/>
                                        <p:tgtEl>
                                          <p:spTgt spid="4">
                                            <p:graphicEl>
                                              <a:dgm id="{545B091A-F4EC-49A0-9A52-13AC0319F0D6}"/>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545B091A-F4EC-49A0-9A52-13AC0319F0D6}"/>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graphicEl>
                                              <a:dgm id="{DE6A45F8-8CFE-44E8-8CA6-E9DFBB777476}"/>
                                            </p:graphicEl>
                                          </p:spTgt>
                                        </p:tgtEl>
                                        <p:attrNameLst>
                                          <p:attrName>style.visibility</p:attrName>
                                        </p:attrNameLst>
                                      </p:cBhvr>
                                      <p:to>
                                        <p:strVal val="visible"/>
                                      </p:to>
                                    </p:set>
                                    <p:anim calcmode="lin" valueType="num">
                                      <p:cBhvr additive="base">
                                        <p:cTn id="13" dur="500" fill="hold"/>
                                        <p:tgtEl>
                                          <p:spTgt spid="4">
                                            <p:graphicEl>
                                              <a:dgm id="{DE6A45F8-8CFE-44E8-8CA6-E9DFBB777476}"/>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DE6A45F8-8CFE-44E8-8CA6-E9DFBB777476}"/>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graphicEl>
                                              <a:dgm id="{B28518C9-BCAB-476F-80C1-8A868393D04C}"/>
                                            </p:graphicEl>
                                          </p:spTgt>
                                        </p:tgtEl>
                                        <p:attrNameLst>
                                          <p:attrName>style.visibility</p:attrName>
                                        </p:attrNameLst>
                                      </p:cBhvr>
                                      <p:to>
                                        <p:strVal val="visible"/>
                                      </p:to>
                                    </p:set>
                                    <p:anim calcmode="lin" valueType="num">
                                      <p:cBhvr additive="base">
                                        <p:cTn id="19" dur="500" fill="hold"/>
                                        <p:tgtEl>
                                          <p:spTgt spid="4">
                                            <p:graphicEl>
                                              <a:dgm id="{B28518C9-BCAB-476F-80C1-8A868393D04C}"/>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graphicEl>
                                              <a:dgm id="{B28518C9-BCAB-476F-80C1-8A868393D04C}"/>
                                            </p:graphic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graphicEl>
                                              <a:dgm id="{920444F9-6FC8-4F52-ADBB-D41DA29B149D}"/>
                                            </p:graphicEl>
                                          </p:spTgt>
                                        </p:tgtEl>
                                        <p:attrNameLst>
                                          <p:attrName>style.visibility</p:attrName>
                                        </p:attrNameLst>
                                      </p:cBhvr>
                                      <p:to>
                                        <p:strVal val="visible"/>
                                      </p:to>
                                    </p:set>
                                    <p:anim calcmode="lin" valueType="num">
                                      <p:cBhvr additive="base">
                                        <p:cTn id="23" dur="500" fill="hold"/>
                                        <p:tgtEl>
                                          <p:spTgt spid="4">
                                            <p:graphicEl>
                                              <a:dgm id="{920444F9-6FC8-4F52-ADBB-D41DA29B149D}"/>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graphicEl>
                                              <a:dgm id="{920444F9-6FC8-4F52-ADBB-D41DA29B149D}"/>
                                            </p:graphic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
                                            <p:graphicEl>
                                              <a:dgm id="{E7F2FB1F-22E4-4281-A87F-18343852040F}"/>
                                            </p:graphicEl>
                                          </p:spTgt>
                                        </p:tgtEl>
                                        <p:attrNameLst>
                                          <p:attrName>style.visibility</p:attrName>
                                        </p:attrNameLst>
                                      </p:cBhvr>
                                      <p:to>
                                        <p:strVal val="visible"/>
                                      </p:to>
                                    </p:set>
                                    <p:anim calcmode="lin" valueType="num">
                                      <p:cBhvr additive="base">
                                        <p:cTn id="29" dur="500" fill="hold"/>
                                        <p:tgtEl>
                                          <p:spTgt spid="4">
                                            <p:graphicEl>
                                              <a:dgm id="{E7F2FB1F-22E4-4281-A87F-18343852040F}"/>
                                            </p:graphic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graphicEl>
                                              <a:dgm id="{E7F2FB1F-22E4-4281-A87F-18343852040F}"/>
                                            </p:graphic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4">
                                            <p:graphicEl>
                                              <a:dgm id="{A6FA707C-3F00-4EAD-B6FB-033FC9524BAC}"/>
                                            </p:graphicEl>
                                          </p:spTgt>
                                        </p:tgtEl>
                                        <p:attrNameLst>
                                          <p:attrName>style.visibility</p:attrName>
                                        </p:attrNameLst>
                                      </p:cBhvr>
                                      <p:to>
                                        <p:strVal val="visible"/>
                                      </p:to>
                                    </p:set>
                                    <p:anim calcmode="lin" valueType="num">
                                      <p:cBhvr additive="base">
                                        <p:cTn id="33" dur="500" fill="hold"/>
                                        <p:tgtEl>
                                          <p:spTgt spid="4">
                                            <p:graphicEl>
                                              <a:dgm id="{A6FA707C-3F00-4EAD-B6FB-033FC9524BAC}"/>
                                            </p:graphic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graphicEl>
                                              <a:dgm id="{A6FA707C-3F00-4EAD-B6FB-033FC9524BAC}"/>
                                            </p:graphic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4">
                                            <p:graphicEl>
                                              <a:dgm id="{27077EEC-9B3A-4E8F-A3C4-8C8B89D47248}"/>
                                            </p:graphicEl>
                                          </p:spTgt>
                                        </p:tgtEl>
                                        <p:attrNameLst>
                                          <p:attrName>style.visibility</p:attrName>
                                        </p:attrNameLst>
                                      </p:cBhvr>
                                      <p:to>
                                        <p:strVal val="visible"/>
                                      </p:to>
                                    </p:set>
                                    <p:anim calcmode="lin" valueType="num">
                                      <p:cBhvr additive="base">
                                        <p:cTn id="39" dur="500" fill="hold"/>
                                        <p:tgtEl>
                                          <p:spTgt spid="4">
                                            <p:graphicEl>
                                              <a:dgm id="{27077EEC-9B3A-4E8F-A3C4-8C8B89D47248}"/>
                                            </p:graphic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graphicEl>
                                              <a:dgm id="{27077EEC-9B3A-4E8F-A3C4-8C8B89D47248}"/>
                                            </p:graphic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4">
                                            <p:graphicEl>
                                              <a:dgm id="{48B7ED5B-9E34-42FC-B2D5-EBA136A8F2A4}"/>
                                            </p:graphicEl>
                                          </p:spTgt>
                                        </p:tgtEl>
                                        <p:attrNameLst>
                                          <p:attrName>style.visibility</p:attrName>
                                        </p:attrNameLst>
                                      </p:cBhvr>
                                      <p:to>
                                        <p:strVal val="visible"/>
                                      </p:to>
                                    </p:set>
                                    <p:anim calcmode="lin" valueType="num">
                                      <p:cBhvr additive="base">
                                        <p:cTn id="43" dur="500" fill="hold"/>
                                        <p:tgtEl>
                                          <p:spTgt spid="4">
                                            <p:graphicEl>
                                              <a:dgm id="{48B7ED5B-9E34-42FC-B2D5-EBA136A8F2A4}"/>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graphicEl>
                                              <a:dgm id="{48B7ED5B-9E34-42FC-B2D5-EBA136A8F2A4}"/>
                                            </p:graphic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4">
                                            <p:graphicEl>
                                              <a:dgm id="{5C55016C-C85A-431D-A863-4DC4D774017C}"/>
                                            </p:graphicEl>
                                          </p:spTgt>
                                        </p:tgtEl>
                                        <p:attrNameLst>
                                          <p:attrName>style.visibility</p:attrName>
                                        </p:attrNameLst>
                                      </p:cBhvr>
                                      <p:to>
                                        <p:strVal val="visible"/>
                                      </p:to>
                                    </p:set>
                                    <p:anim calcmode="lin" valueType="num">
                                      <p:cBhvr additive="base">
                                        <p:cTn id="47" dur="500" fill="hold"/>
                                        <p:tgtEl>
                                          <p:spTgt spid="4">
                                            <p:graphicEl>
                                              <a:dgm id="{5C55016C-C85A-431D-A863-4DC4D774017C}"/>
                                            </p:graphic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graphicEl>
                                              <a:dgm id="{5C55016C-C85A-431D-A863-4DC4D774017C}"/>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solidFill>
                  <a:srgbClr val="FFFF99"/>
                </a:solidFill>
              </a:rPr>
              <a:t>And in </a:t>
            </a:r>
            <a:r>
              <a:rPr lang="en-US" sz="4000" dirty="0">
                <a:solidFill>
                  <a:srgbClr val="FFFF99"/>
                </a:solidFill>
              </a:rPr>
              <a:t>patients with diabetes, </a:t>
            </a:r>
            <a:r>
              <a:rPr lang="en-US" sz="4000" dirty="0" err="1">
                <a:solidFill>
                  <a:srgbClr val="FFFF99"/>
                </a:solidFill>
              </a:rPr>
              <a:t>glycemic</a:t>
            </a:r>
            <a:r>
              <a:rPr lang="en-US" sz="4000" dirty="0">
                <a:solidFill>
                  <a:srgbClr val="FFFF99"/>
                </a:solidFill>
              </a:rPr>
              <a:t> control.</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800" b="1" dirty="0" smtClean="0">
                <a:solidFill>
                  <a:schemeClr val="tx1"/>
                </a:solidFill>
              </a:rPr>
              <a:t>Secondary prevention of cardiovascular disease in end-stage renal disease (dialysis)</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400" dirty="0" err="1" smtClean="0">
                <a:solidFill>
                  <a:srgbClr val="FFFF99"/>
                </a:solidFill>
              </a:rPr>
              <a:t>Statin</a:t>
            </a:r>
            <a:r>
              <a:rPr lang="en-US" sz="4400" dirty="0" smtClean="0">
                <a:solidFill>
                  <a:srgbClr val="FFFF99"/>
                </a:solidFill>
              </a:rPr>
              <a:t> therapy</a:t>
            </a:r>
            <a:endParaRPr lang="en-US" sz="44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solidFill>
                  <a:srgbClr val="FFFF99"/>
                </a:solidFill>
              </a:rPr>
              <a:t>Adverse outcomes appear to be generally associated with very high blood pressure in dialysis patients. We aim for a </a:t>
            </a:r>
            <a:r>
              <a:rPr lang="en-US" dirty="0" err="1" smtClean="0">
                <a:solidFill>
                  <a:srgbClr val="FFFF99"/>
                </a:solidFill>
              </a:rPr>
              <a:t>predialysis</a:t>
            </a:r>
            <a:r>
              <a:rPr lang="en-US" dirty="0" smtClean="0">
                <a:solidFill>
                  <a:srgbClr val="FFFF99"/>
                </a:solidFill>
              </a:rPr>
              <a:t> blood pressure value below 140/90 on minimal medications, if possible. </a:t>
            </a:r>
            <a:endParaRPr lang="en-US" dirty="0">
              <a:solidFill>
                <a:srgbClr val="FFFF99"/>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However, this target blood pressure level should be individualized, partly depending upon symptoms of </a:t>
            </a:r>
            <a:r>
              <a:rPr lang="en-US" dirty="0" err="1" smtClean="0">
                <a:solidFill>
                  <a:srgbClr val="FFFF99"/>
                </a:solidFill>
              </a:rPr>
              <a:t>intradialytic</a:t>
            </a:r>
            <a:r>
              <a:rPr lang="en-US" dirty="0" smtClean="0">
                <a:solidFill>
                  <a:srgbClr val="FFFF99"/>
                </a:solidFill>
              </a:rPr>
              <a:t> hypotension. In some patients, targeting </a:t>
            </a:r>
            <a:r>
              <a:rPr lang="en-US" dirty="0" err="1" smtClean="0">
                <a:solidFill>
                  <a:srgbClr val="FFFF99"/>
                </a:solidFill>
              </a:rPr>
              <a:t>predialysis</a:t>
            </a:r>
            <a:r>
              <a:rPr lang="en-US" dirty="0" smtClean="0">
                <a:solidFill>
                  <a:srgbClr val="FFFF99"/>
                </a:solidFill>
              </a:rPr>
              <a:t> blood pressure of 140/90 may not be appropriate. </a:t>
            </a:r>
          </a:p>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solidFill>
                  <a:srgbClr val="FFFF99"/>
                </a:solidFill>
              </a:rPr>
              <a:t>Among dialysis patients with </a:t>
            </a:r>
            <a:r>
              <a:rPr lang="en-US" dirty="0" smtClean="0">
                <a:solidFill>
                  <a:schemeClr val="accent1">
                    <a:lumMod val="40000"/>
                    <a:lumOff val="60000"/>
                  </a:schemeClr>
                </a:solidFill>
                <a:effectLst>
                  <a:outerShdw blurRad="38100" dist="38100" dir="2700000" algn="tl">
                    <a:srgbClr val="000000">
                      <a:alpha val="43137"/>
                    </a:srgbClr>
                  </a:outerShdw>
                </a:effectLst>
                <a:latin typeface="Algerian" pitchFamily="82" charset="0"/>
              </a:rPr>
              <a:t>abnormal calcium/phosphorus metabolism</a:t>
            </a:r>
            <a:r>
              <a:rPr lang="en-US" dirty="0" smtClean="0">
                <a:solidFill>
                  <a:srgbClr val="FFFF99"/>
                </a:solidFill>
              </a:rPr>
              <a:t>, there are no convincing data from prospective, randomized studies demonstrating a decrease in clinical events and/or a survival advantage with any specific phosphorus binder or serum calcium x phosphorus product. </a:t>
            </a:r>
            <a:endParaRPr lang="en-US" dirty="0">
              <a:solidFill>
                <a:srgbClr val="FFFF99"/>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150000"/>
              </a:lnSpc>
            </a:pPr>
            <a:r>
              <a:rPr lang="en-US" dirty="0">
                <a:solidFill>
                  <a:srgbClr val="FFFF99"/>
                </a:solidFill>
              </a:rPr>
              <a:t>Patients with varying degrees of chronic kidney dysfunction but </a:t>
            </a:r>
            <a:r>
              <a:rPr lang="en-US" dirty="0" smtClean="0">
                <a:solidFill>
                  <a:srgbClr val="FFFF99"/>
                </a:solidFill>
              </a:rPr>
              <a:t>who           </a:t>
            </a:r>
            <a:r>
              <a:rPr lang="en-US" b="1" i="1" u="sng" dirty="0">
                <a:solidFill>
                  <a:srgbClr val="FFFF99"/>
                </a:solidFill>
                <a:effectLst>
                  <a:outerShdw blurRad="38100" dist="38100" dir="2700000" algn="tl">
                    <a:srgbClr val="000000">
                      <a:alpha val="43137"/>
                    </a:srgbClr>
                  </a:outerShdw>
                </a:effectLst>
              </a:rPr>
              <a:t>are not yet dialysis-dependent also </a:t>
            </a:r>
            <a:r>
              <a:rPr lang="en-US" dirty="0">
                <a:solidFill>
                  <a:srgbClr val="FFFF99"/>
                </a:solidFill>
              </a:rPr>
              <a:t>have a markedly increased risk of morbidity and mortality from cardiovascular disease, including CAD. </a:t>
            </a:r>
          </a:p>
        </p:txBody>
      </p:sp>
      <p:sp>
        <p:nvSpPr>
          <p:cNvPr id="4" name="Explosion 2 3"/>
          <p:cNvSpPr/>
          <p:nvPr/>
        </p:nvSpPr>
        <p:spPr>
          <a:xfrm>
            <a:off x="6019800" y="2286000"/>
            <a:ext cx="914400" cy="914400"/>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Despite this, generally aim for a calcium x phosphate product &lt;55 mg</a:t>
            </a:r>
            <a:r>
              <a:rPr lang="en-US" baseline="30000" dirty="0" smtClean="0">
                <a:solidFill>
                  <a:srgbClr val="FFFF99"/>
                </a:solidFill>
              </a:rPr>
              <a:t>2</a:t>
            </a:r>
            <a:r>
              <a:rPr lang="en-US" dirty="0" smtClean="0">
                <a:solidFill>
                  <a:srgbClr val="FFFF99"/>
                </a:solidFill>
              </a:rPr>
              <a:t>/dL</a:t>
            </a:r>
            <a:r>
              <a:rPr lang="en-US" baseline="30000" dirty="0" smtClean="0">
                <a:solidFill>
                  <a:srgbClr val="FFFF99"/>
                </a:solidFill>
              </a:rPr>
              <a:t>2</a:t>
            </a:r>
            <a:r>
              <a:rPr lang="en-US" dirty="0" smtClean="0">
                <a:solidFill>
                  <a:srgbClr val="FFFF99"/>
                </a:solidFill>
              </a:rPr>
              <a:t> using current therapeutic options.</a:t>
            </a:r>
            <a:endParaRPr lang="en-US" dirty="0">
              <a:solidFill>
                <a:srgbClr val="FFFF99"/>
              </a:solidFill>
            </a:endParaRPr>
          </a:p>
        </p:txBody>
      </p:sp>
    </p:spTree>
  </p:cSld>
  <p:clrMapOvr>
    <a:masterClrMapping/>
  </p:clrMapOvr>
  <p:transition>
    <p:randomBa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Do not administer any therapy for the purpose of improving cardiovascular outcomes by lowering </a:t>
            </a:r>
            <a:r>
              <a:rPr lang="en-US" dirty="0" err="1" smtClean="0">
                <a:solidFill>
                  <a:srgbClr val="FFFF99"/>
                </a:solidFill>
              </a:rPr>
              <a:t>homocysteine</a:t>
            </a:r>
            <a:r>
              <a:rPr lang="en-US" dirty="0" smtClean="0">
                <a:solidFill>
                  <a:srgbClr val="FFFF99"/>
                </a:solidFill>
              </a:rPr>
              <a:t> levels and/or oxidative stress.</a:t>
            </a:r>
            <a:endParaRPr lang="en-US" dirty="0">
              <a:solidFill>
                <a:srgbClr val="FFFF99"/>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Recommended complete smoking cessation (</a:t>
            </a:r>
            <a:r>
              <a:rPr lang="en-US" dirty="0" smtClean="0">
                <a:solidFill>
                  <a:srgbClr val="FFFF99"/>
                </a:solidFill>
                <a:hlinkClick r:id="rId2"/>
              </a:rPr>
              <a:t>Grade 1A</a:t>
            </a:r>
            <a:r>
              <a:rPr lang="en-US" dirty="0" smtClean="0">
                <a:solidFill>
                  <a:srgbClr val="FFFF99"/>
                </a:solidFill>
              </a:rPr>
              <a:t>). Dialysis patients may also benefit from a gradual increase in physical activity, as tolerated. </a:t>
            </a:r>
            <a:endParaRPr lang="en-US" dirty="0">
              <a:solidFill>
                <a:srgbClr val="FFFF99"/>
              </a:solidFill>
            </a:endParaRPr>
          </a:p>
        </p:txBody>
      </p:sp>
    </p:spTree>
  </p:cSld>
  <p:clrMapOvr>
    <a:masterClrMapping/>
  </p:clrMapOvr>
  <p:transition>
    <p:push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400" b="1" i="1" dirty="0" smtClean="0">
                <a:solidFill>
                  <a:schemeClr val="tx1"/>
                </a:solidFill>
              </a:rPr>
              <a:t>Treatment of coronary heart disease in end-stage renal disease (dialysis):</a:t>
            </a:r>
          </a:p>
          <a:p>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 Among dialysis patients, the pharmacologic management of stable coronary heart disease (CHD) is based upon:</a:t>
            </a:r>
            <a:endParaRPr lang="en-US" dirty="0">
              <a:solidFill>
                <a:srgbClr val="FFFF99"/>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solidFill>
                  <a:srgbClr val="FFFF99"/>
                </a:solidFill>
              </a:rPr>
              <a:t>Antianginal</a:t>
            </a:r>
            <a:r>
              <a:rPr lang="en-US" dirty="0" smtClean="0">
                <a:solidFill>
                  <a:srgbClr val="FFFF99"/>
                </a:solidFill>
              </a:rPr>
              <a:t> pharmacotherapy,</a:t>
            </a:r>
          </a:p>
          <a:p>
            <a:r>
              <a:rPr lang="en-US" dirty="0" smtClean="0">
                <a:solidFill>
                  <a:srgbClr val="FFFF99"/>
                </a:solidFill>
              </a:rPr>
              <a:t> Partial correction of anemia,</a:t>
            </a:r>
          </a:p>
          <a:p>
            <a:r>
              <a:rPr lang="en-US" dirty="0" smtClean="0">
                <a:solidFill>
                  <a:srgbClr val="FFFF99"/>
                </a:solidFill>
              </a:rPr>
              <a:t>Blood pressure control, </a:t>
            </a:r>
          </a:p>
          <a:p>
            <a:r>
              <a:rPr lang="en-US" dirty="0" err="1" smtClean="0">
                <a:solidFill>
                  <a:srgbClr val="FFFF99"/>
                </a:solidFill>
              </a:rPr>
              <a:t>Antiplatelet</a:t>
            </a:r>
            <a:r>
              <a:rPr lang="en-US" dirty="0" smtClean="0">
                <a:solidFill>
                  <a:srgbClr val="FFFF99"/>
                </a:solidFill>
              </a:rPr>
              <a:t> therapy,</a:t>
            </a:r>
          </a:p>
          <a:p>
            <a:r>
              <a:rPr lang="en-US" dirty="0" smtClean="0">
                <a:solidFill>
                  <a:srgbClr val="FFFF99"/>
                </a:solidFill>
              </a:rPr>
              <a:t> and Risk factor reduction.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solidFill>
                  <a:srgbClr val="FFFF99"/>
                </a:solidFill>
              </a:rPr>
              <a:t>As with coronary artery disease in patients without kidney disease, the optimal choice of </a:t>
            </a:r>
            <a:r>
              <a:rPr lang="en-US" dirty="0" err="1" smtClean="0">
                <a:solidFill>
                  <a:srgbClr val="FFFF99"/>
                </a:solidFill>
              </a:rPr>
              <a:t>antianginal</a:t>
            </a:r>
            <a:r>
              <a:rPr lang="en-US" dirty="0" smtClean="0">
                <a:solidFill>
                  <a:srgbClr val="FFFF99"/>
                </a:solidFill>
              </a:rPr>
              <a:t> agent in dialysis patients varies with the presence or absence of </a:t>
            </a:r>
            <a:r>
              <a:rPr lang="en-US" dirty="0" err="1" smtClean="0">
                <a:solidFill>
                  <a:srgbClr val="FFFF99"/>
                </a:solidFill>
              </a:rPr>
              <a:t>comorbid</a:t>
            </a:r>
            <a:r>
              <a:rPr lang="en-US" dirty="0" smtClean="0">
                <a:solidFill>
                  <a:srgbClr val="FFFF99"/>
                </a:solidFill>
              </a:rPr>
              <a:t> conditions. </a:t>
            </a:r>
            <a:endParaRPr lang="en-US" dirty="0">
              <a:solidFill>
                <a:srgbClr val="FFFF99"/>
              </a:solidFill>
            </a:endParaRPr>
          </a:p>
        </p:txBody>
      </p:sp>
    </p:spTree>
  </p:cSld>
  <p:clrMapOvr>
    <a:masterClrMapping/>
  </p:clrMapOvr>
  <p:transition>
    <p:plus/>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Specific issues for dialysis patients include appropriate dosing (with adjustment of </a:t>
            </a:r>
            <a:r>
              <a:rPr lang="en-US" dirty="0" err="1" smtClean="0">
                <a:solidFill>
                  <a:srgbClr val="FFFF99"/>
                </a:solidFill>
              </a:rPr>
              <a:t>antianginal</a:t>
            </a:r>
            <a:r>
              <a:rPr lang="en-US" dirty="0" smtClean="0">
                <a:solidFill>
                  <a:srgbClr val="FFFF99"/>
                </a:solidFill>
              </a:rPr>
              <a:t> medications ).</a:t>
            </a:r>
          </a:p>
          <a:p>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In dialysis patients being treated with </a:t>
            </a:r>
            <a:r>
              <a:rPr lang="en-US" dirty="0" err="1" smtClean="0">
                <a:solidFill>
                  <a:srgbClr val="FFFF99"/>
                </a:solidFill>
              </a:rPr>
              <a:t>erythropoietic</a:t>
            </a:r>
            <a:r>
              <a:rPr lang="en-US" dirty="0" smtClean="0">
                <a:solidFill>
                  <a:srgbClr val="FFFF99"/>
                </a:solidFill>
              </a:rPr>
              <a:t>-stimulating agents for the anemia of chronic kidney disease (CKD), suggested targeting hemoglobin levels in the range of </a:t>
            </a:r>
            <a:r>
              <a:rPr lang="en-US" dirty="0" smtClean="0">
                <a:solidFill>
                  <a:schemeClr val="accent2">
                    <a:lumMod val="40000"/>
                    <a:lumOff val="60000"/>
                  </a:schemeClr>
                </a:solidFill>
                <a:latin typeface="Berlin Sans FB Demi" pitchFamily="34" charset="0"/>
              </a:rPr>
              <a:t>10 to 11 g/</a:t>
            </a:r>
            <a:r>
              <a:rPr lang="en-US" dirty="0" err="1" smtClean="0">
                <a:solidFill>
                  <a:schemeClr val="accent2">
                    <a:lumMod val="40000"/>
                    <a:lumOff val="60000"/>
                  </a:schemeClr>
                </a:solidFill>
                <a:latin typeface="Berlin Sans FB Demi" pitchFamily="34" charset="0"/>
              </a:rPr>
              <a:t>dL</a:t>
            </a:r>
            <a:r>
              <a:rPr lang="en-US" dirty="0" smtClean="0">
                <a:solidFill>
                  <a:schemeClr val="accent2">
                    <a:lumMod val="40000"/>
                    <a:lumOff val="60000"/>
                  </a:schemeClr>
                </a:solidFill>
                <a:latin typeface="Berlin Sans FB Demi" pitchFamily="34" charset="0"/>
              </a:rPr>
              <a:t> </a:t>
            </a:r>
            <a:r>
              <a:rPr lang="en-US" dirty="0" smtClean="0">
                <a:solidFill>
                  <a:srgbClr val="FFFF99"/>
                </a:solidFill>
              </a:rPr>
              <a:t>(</a:t>
            </a:r>
            <a:r>
              <a:rPr lang="en-US" dirty="0" smtClean="0">
                <a:solidFill>
                  <a:srgbClr val="FFFF99"/>
                </a:solidFill>
                <a:hlinkClick r:id="rId2"/>
              </a:rPr>
              <a:t>Grade 2C</a:t>
            </a:r>
            <a:r>
              <a:rPr lang="en-US" dirty="0" smtClean="0">
                <a:solidFill>
                  <a:srgbClr val="FFFF99"/>
                </a:solidFill>
              </a:rPr>
              <a:t>).</a:t>
            </a:r>
            <a:endParaRPr lang="en-US" dirty="0">
              <a:solidFill>
                <a:srgbClr val="FFFF99"/>
              </a:solidFill>
            </a:endParaRPr>
          </a:p>
        </p:txBody>
      </p:sp>
    </p:spTree>
  </p:cSld>
  <p:clrMapOvr>
    <a:masterClrMapping/>
  </p:clrMapOvr>
  <p:transition>
    <p:circl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Hypertension should be controlled by removal of excess fluid to maintain dry weight and, if necessary, antihypertensive medications. </a:t>
            </a:r>
            <a:endParaRPr lang="en-US" dirty="0">
              <a:solidFill>
                <a:srgbClr val="FFFF9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FF99"/>
                </a:solidFill>
              </a:rPr>
              <a:t>RISK </a:t>
            </a:r>
            <a:r>
              <a:rPr lang="en-US" dirty="0" smtClean="0">
                <a:solidFill>
                  <a:srgbClr val="FFFF99"/>
                </a:solidFill>
              </a:rPr>
              <a:t>FACTORS</a:t>
            </a:r>
          </a:p>
          <a:p>
            <a:r>
              <a:rPr lang="en-US" b="1" dirty="0" smtClean="0">
                <a:solidFill>
                  <a:srgbClr val="FFFF99"/>
                </a:solidFill>
              </a:rPr>
              <a:t>traditional risk factors for cardiovascular disease :</a:t>
            </a:r>
          </a:p>
          <a:p>
            <a:endParaRPr lang="en-US" dirty="0">
              <a:solidFill>
                <a:srgbClr val="FFFF99"/>
              </a:solidFill>
            </a:endParaRPr>
          </a:p>
        </p:txBody>
      </p:sp>
    </p:spTree>
  </p:cSld>
  <p:clrMapOvr>
    <a:masterClrMapping/>
  </p:clrMapOvr>
  <p:transition>
    <p:wedg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Suggested the administration of low-dose </a:t>
            </a:r>
            <a:r>
              <a:rPr lang="en-US" dirty="0" smtClean="0">
                <a:solidFill>
                  <a:srgbClr val="FFFF99"/>
                </a:solidFill>
                <a:hlinkClick r:id="rId2"/>
              </a:rPr>
              <a:t>aspirin</a:t>
            </a:r>
            <a:r>
              <a:rPr lang="en-US" dirty="0" smtClean="0">
                <a:solidFill>
                  <a:srgbClr val="FFFF99"/>
                </a:solidFill>
              </a:rPr>
              <a:t> in dialysis patients (</a:t>
            </a:r>
            <a:r>
              <a:rPr lang="en-US" dirty="0" smtClean="0">
                <a:solidFill>
                  <a:srgbClr val="FFFF99"/>
                </a:solidFill>
                <a:hlinkClick r:id="rId3"/>
              </a:rPr>
              <a:t>Grade 2C</a:t>
            </a:r>
            <a:r>
              <a:rPr lang="en-US" dirty="0" smtClean="0">
                <a:solidFill>
                  <a:srgbClr val="FFFF99"/>
                </a:solidFill>
              </a:rPr>
              <a:t>). The dose of aspirin is 81 mg/day. Dialysis patients who would prefer to avoid the increased risk of bleeding for an unproven cardiovascular benefit may reasonably choose to forgo aspirin therapy. </a:t>
            </a:r>
            <a:endParaRPr lang="en-US" dirty="0">
              <a:solidFill>
                <a:srgbClr val="FFFF99"/>
              </a:solidFill>
            </a:endParaRPr>
          </a:p>
        </p:txBody>
      </p:sp>
    </p:spTree>
  </p:cSld>
  <p:clrMapOvr>
    <a:masterClrMapping/>
  </p:clrMapOvr>
  <p:transition>
    <p:strips/>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solidFill>
                  <a:srgbClr val="FFFF99"/>
                </a:solidFill>
              </a:rPr>
              <a:t>Pharmacologic treatment of unstable disease — Many of the pharmacologic agents available to manage patients with an acute coronary syndrome can be utilized in patients with and without kidney disease. </a:t>
            </a:r>
            <a:endParaRPr lang="en-US" dirty="0">
              <a:solidFill>
                <a:srgbClr val="FFFF99"/>
              </a:solidFill>
            </a:endParaRPr>
          </a:p>
        </p:txBody>
      </p:sp>
    </p:spTree>
  </p:cSld>
  <p:clrMapOvr>
    <a:masterClrMapping/>
  </p:clrMapOvr>
  <p:transition>
    <p:split orient="vert"/>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Thus, if there are no contraindications, </a:t>
            </a:r>
            <a:r>
              <a:rPr lang="en-US" dirty="0" smtClean="0">
                <a:solidFill>
                  <a:srgbClr val="FFFF99"/>
                </a:solidFill>
                <a:hlinkClick r:id="rId2"/>
              </a:rPr>
              <a:t>aspirin</a:t>
            </a:r>
            <a:r>
              <a:rPr lang="en-US" dirty="0" smtClean="0">
                <a:solidFill>
                  <a:srgbClr val="FFFF99"/>
                </a:solidFill>
              </a:rPr>
              <a:t>, beta blockers, </a:t>
            </a:r>
            <a:r>
              <a:rPr lang="en-US" dirty="0" err="1" smtClean="0">
                <a:solidFill>
                  <a:srgbClr val="FFFF99"/>
                </a:solidFill>
              </a:rPr>
              <a:t>angiotensin</a:t>
            </a:r>
            <a:r>
              <a:rPr lang="en-US" dirty="0" smtClean="0">
                <a:solidFill>
                  <a:srgbClr val="FFFF99"/>
                </a:solidFill>
              </a:rPr>
              <a:t>-converting enzyme (ACE) inhibitors/</a:t>
            </a:r>
            <a:r>
              <a:rPr lang="en-US" dirty="0" err="1" smtClean="0">
                <a:solidFill>
                  <a:srgbClr val="FFFF99"/>
                </a:solidFill>
              </a:rPr>
              <a:t>angiotensin</a:t>
            </a:r>
            <a:r>
              <a:rPr lang="en-US" dirty="0" smtClean="0">
                <a:solidFill>
                  <a:srgbClr val="FFFF99"/>
                </a:solidFill>
              </a:rPr>
              <a:t> II receptor blockers (ARBs), and/or </a:t>
            </a:r>
            <a:r>
              <a:rPr lang="en-US" dirty="0" smtClean="0">
                <a:solidFill>
                  <a:srgbClr val="FFFF99"/>
                </a:solidFill>
                <a:hlinkClick r:id="rId3"/>
              </a:rPr>
              <a:t>nitroglycerin</a:t>
            </a:r>
            <a:r>
              <a:rPr lang="en-US" dirty="0" smtClean="0">
                <a:solidFill>
                  <a:srgbClr val="FFFF99"/>
                </a:solidFill>
              </a:rPr>
              <a:t> should be given, if indicated and appropriately dosed, in the dialysis patient with acute coronary syndrome.</a:t>
            </a:r>
            <a:endParaRPr lang="en-US" dirty="0">
              <a:solidFill>
                <a:srgbClr val="FFFF99"/>
              </a:solidFill>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By comparison, the optimal use of </a:t>
            </a:r>
            <a:r>
              <a:rPr lang="en-US" b="1" dirty="0" err="1" smtClean="0">
                <a:solidFill>
                  <a:schemeClr val="accent2">
                    <a:lumMod val="40000"/>
                    <a:lumOff val="60000"/>
                  </a:schemeClr>
                </a:solidFill>
                <a:effectLst>
                  <a:outerShdw blurRad="38100" dist="38100" dir="2700000" algn="tl">
                    <a:srgbClr val="000000">
                      <a:alpha val="43137"/>
                    </a:srgbClr>
                  </a:outerShdw>
                </a:effectLst>
              </a:rPr>
              <a:t>fibrinolytic</a:t>
            </a:r>
            <a:r>
              <a:rPr lang="en-US" b="1" dirty="0" smtClean="0">
                <a:solidFill>
                  <a:schemeClr val="accent2">
                    <a:lumMod val="40000"/>
                    <a:lumOff val="60000"/>
                  </a:schemeClr>
                </a:solidFill>
                <a:effectLst>
                  <a:outerShdw blurRad="38100" dist="38100" dir="2700000" algn="tl">
                    <a:srgbClr val="000000">
                      <a:alpha val="43137"/>
                    </a:srgbClr>
                  </a:outerShdw>
                </a:effectLst>
              </a:rPr>
              <a:t> agents</a:t>
            </a:r>
            <a:r>
              <a:rPr lang="en-US" dirty="0" smtClean="0">
                <a:solidFill>
                  <a:srgbClr val="FFFF99"/>
                </a:solidFill>
              </a:rPr>
              <a:t>, </a:t>
            </a:r>
            <a:r>
              <a:rPr lang="en-US" b="1" dirty="0" smtClean="0">
                <a:solidFill>
                  <a:schemeClr val="accent2">
                    <a:lumMod val="40000"/>
                    <a:lumOff val="60000"/>
                  </a:schemeClr>
                </a:solidFill>
                <a:effectLst>
                  <a:outerShdw blurRad="38100" dist="38100" dir="2700000" algn="tl">
                    <a:srgbClr val="000000">
                      <a:alpha val="43137"/>
                    </a:srgbClr>
                  </a:outerShdw>
                </a:effectLst>
              </a:rPr>
              <a:t>heparin</a:t>
            </a:r>
            <a:r>
              <a:rPr lang="en-US" dirty="0" smtClean="0">
                <a:solidFill>
                  <a:srgbClr val="FFFF99"/>
                </a:solidFill>
              </a:rPr>
              <a:t>, and </a:t>
            </a:r>
            <a:r>
              <a:rPr lang="en-US" b="1" dirty="0" smtClean="0">
                <a:solidFill>
                  <a:schemeClr val="accent2">
                    <a:lumMod val="40000"/>
                    <a:lumOff val="60000"/>
                  </a:schemeClr>
                </a:solidFill>
                <a:effectLst>
                  <a:outerShdw blurRad="38100" dist="38100" dir="2700000" algn="tl">
                    <a:srgbClr val="000000">
                      <a:alpha val="43137"/>
                    </a:srgbClr>
                  </a:outerShdw>
                </a:effectLst>
              </a:rPr>
              <a:t>platelet glycoprotein </a:t>
            </a:r>
            <a:r>
              <a:rPr lang="en-US" b="1" dirty="0" err="1" smtClean="0">
                <a:solidFill>
                  <a:schemeClr val="accent2">
                    <a:lumMod val="40000"/>
                    <a:lumOff val="60000"/>
                  </a:schemeClr>
                </a:solidFill>
                <a:effectLst>
                  <a:outerShdw blurRad="38100" dist="38100" dir="2700000" algn="tl">
                    <a:srgbClr val="000000">
                      <a:alpha val="43137"/>
                    </a:srgbClr>
                  </a:outerShdw>
                </a:effectLst>
              </a:rPr>
              <a:t>IIb</a:t>
            </a:r>
            <a:r>
              <a:rPr lang="en-US" b="1" dirty="0" smtClean="0">
                <a:solidFill>
                  <a:schemeClr val="accent2">
                    <a:lumMod val="40000"/>
                    <a:lumOff val="60000"/>
                  </a:schemeClr>
                </a:solidFill>
                <a:effectLst>
                  <a:outerShdw blurRad="38100" dist="38100" dir="2700000" algn="tl">
                    <a:srgbClr val="000000">
                      <a:alpha val="43137"/>
                    </a:srgbClr>
                  </a:outerShdw>
                </a:effectLst>
              </a:rPr>
              <a:t>/</a:t>
            </a:r>
            <a:r>
              <a:rPr lang="en-US" b="1" dirty="0" err="1" smtClean="0">
                <a:solidFill>
                  <a:schemeClr val="accent2">
                    <a:lumMod val="40000"/>
                    <a:lumOff val="60000"/>
                  </a:schemeClr>
                </a:solidFill>
                <a:effectLst>
                  <a:outerShdw blurRad="38100" dist="38100" dir="2700000" algn="tl">
                    <a:srgbClr val="000000">
                      <a:alpha val="43137"/>
                    </a:srgbClr>
                  </a:outerShdw>
                </a:effectLst>
              </a:rPr>
              <a:t>IIIa</a:t>
            </a:r>
            <a:r>
              <a:rPr lang="en-US" b="1" dirty="0" smtClean="0">
                <a:solidFill>
                  <a:schemeClr val="accent2">
                    <a:lumMod val="40000"/>
                    <a:lumOff val="60000"/>
                  </a:schemeClr>
                </a:solidFill>
                <a:effectLst>
                  <a:outerShdw blurRad="38100" dist="38100" dir="2700000" algn="tl">
                    <a:srgbClr val="000000">
                      <a:alpha val="43137"/>
                    </a:srgbClr>
                  </a:outerShdw>
                </a:effectLst>
              </a:rPr>
              <a:t> inhibitors </a:t>
            </a:r>
            <a:r>
              <a:rPr lang="en-US" dirty="0" smtClean="0">
                <a:solidFill>
                  <a:srgbClr val="FFFF99"/>
                </a:solidFill>
              </a:rPr>
              <a:t>is less clear because of the markedly increased risk of bleeding in dialysis patients. </a:t>
            </a:r>
            <a:endParaRPr lang="en-US" dirty="0"/>
          </a:p>
        </p:txBody>
      </p:sp>
    </p:spTree>
  </p:cSld>
  <p:clrMapOvr>
    <a:masterClrMapping/>
  </p:clrMapOvr>
  <p:transition>
    <p:wipe dir="d"/>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solidFill>
                  <a:srgbClr val="FFFF99"/>
                </a:solidFill>
              </a:rPr>
              <a:t>Invasive management — </a:t>
            </a:r>
          </a:p>
          <a:p>
            <a:r>
              <a:rPr lang="en-US" dirty="0" smtClean="0">
                <a:solidFill>
                  <a:srgbClr val="FFFF99"/>
                </a:solidFill>
              </a:rPr>
              <a:t>Coronary artery bypass grafting (CABG) or</a:t>
            </a:r>
          </a:p>
          <a:p>
            <a:r>
              <a:rPr lang="en-US" dirty="0" smtClean="0">
                <a:solidFill>
                  <a:srgbClr val="FFFF99"/>
                </a:solidFill>
              </a:rPr>
              <a:t> </a:t>
            </a:r>
            <a:r>
              <a:rPr lang="en-US" dirty="0" err="1" smtClean="0">
                <a:solidFill>
                  <a:srgbClr val="FFFF99"/>
                </a:solidFill>
              </a:rPr>
              <a:t>Percutaneous</a:t>
            </a:r>
            <a:r>
              <a:rPr lang="en-US" dirty="0" smtClean="0">
                <a:solidFill>
                  <a:srgbClr val="FFFF99"/>
                </a:solidFill>
              </a:rPr>
              <a:t> coronary intervention (PCI) plus </a:t>
            </a:r>
            <a:r>
              <a:rPr lang="en-US" dirty="0" err="1" smtClean="0">
                <a:solidFill>
                  <a:srgbClr val="FFFF99"/>
                </a:solidFill>
              </a:rPr>
              <a:t>stenting</a:t>
            </a:r>
            <a:r>
              <a:rPr lang="en-US" dirty="0" smtClean="0">
                <a:solidFill>
                  <a:srgbClr val="FFFF99"/>
                </a:solidFill>
              </a:rPr>
              <a:t>. </a:t>
            </a:r>
          </a:p>
          <a:p>
            <a:endParaRPr lang="en-US" dirty="0"/>
          </a:p>
        </p:txBody>
      </p:sp>
    </p:spTree>
  </p:cSld>
  <p:clrMapOvr>
    <a:masterClrMapping/>
  </p:clrMapOvr>
  <p:transition>
    <p:pull dir="u"/>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In dialysis patients, suggested CABG rather than PCI plus </a:t>
            </a:r>
            <a:r>
              <a:rPr lang="en-US" dirty="0" err="1" smtClean="0">
                <a:solidFill>
                  <a:srgbClr val="FFFF99"/>
                </a:solidFill>
              </a:rPr>
              <a:t>stenting</a:t>
            </a:r>
            <a:r>
              <a:rPr lang="en-US" dirty="0" smtClean="0">
                <a:solidFill>
                  <a:srgbClr val="FFFF99"/>
                </a:solidFill>
              </a:rPr>
              <a:t> for the treatment of severe coronary disease (</a:t>
            </a:r>
            <a:r>
              <a:rPr lang="en-US" dirty="0" smtClean="0">
                <a:solidFill>
                  <a:srgbClr val="FFFF99"/>
                </a:solidFill>
                <a:hlinkClick r:id="rId2"/>
              </a:rPr>
              <a:t>Grade 2C</a:t>
            </a:r>
            <a:r>
              <a:rPr lang="en-US" dirty="0" smtClean="0">
                <a:solidFill>
                  <a:srgbClr val="FFFF99"/>
                </a:solidFill>
              </a:rPr>
              <a:t>). </a:t>
            </a:r>
          </a:p>
          <a:p>
            <a:endParaRPr lang="en-US" dirty="0"/>
          </a:p>
        </p:txBody>
      </p:sp>
    </p:spTree>
  </p:cSld>
  <p:clrMapOvr>
    <a:masterClrMapping/>
  </p:clrMapOvr>
  <p:transition>
    <p:wedg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If PCI is used, suggested the use of drug-eluting stents rather than other stents (</a:t>
            </a:r>
            <a:r>
              <a:rPr lang="en-US" dirty="0" smtClean="0">
                <a:solidFill>
                  <a:srgbClr val="FFFF99"/>
                </a:solidFill>
                <a:hlinkClick r:id="rId2"/>
              </a:rPr>
              <a:t>Grade 2B</a:t>
            </a:r>
            <a:r>
              <a:rPr lang="en-US" dirty="0" smtClean="0">
                <a:solidFill>
                  <a:srgbClr val="FFFF99"/>
                </a:solidFill>
              </a:rPr>
              <a:t>). </a:t>
            </a:r>
            <a:endParaRPr lang="en-US" dirty="0">
              <a:solidFill>
                <a:srgbClr val="FFFF99"/>
              </a:solidFill>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Prognosis — Compared with patients without kidney disease, those with end-stage renal disease (ESRD) appeared to have enhanced mortality from the clinical consequences of coronary artery disease, particularly acute myocardial infarction (MI). </a:t>
            </a:r>
            <a:endParaRPr lang="en-US" dirty="0">
              <a:solidFill>
                <a:srgbClr val="FFFF99"/>
              </a:solidFill>
            </a:endParaRPr>
          </a:p>
        </p:txBody>
      </p:sp>
    </p:spTree>
  </p:cSld>
  <p:clrMapOvr>
    <a:masterClrMapping/>
  </p:clrMapOvr>
  <p:transition>
    <p:split dir="in"/>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6600" b="1" i="1" dirty="0" err="1">
                <a:solidFill>
                  <a:schemeClr val="tx1"/>
                </a:solidFill>
                <a:effectLst>
                  <a:outerShdw blurRad="38100" dist="38100" dir="2700000" algn="tl">
                    <a:srgbClr val="000000">
                      <a:alpha val="43137"/>
                    </a:srgbClr>
                  </a:outerShdw>
                </a:effectLst>
                <a:latin typeface="Berlin Sans FB Demi" pitchFamily="34" charset="0"/>
              </a:rPr>
              <a:t>Pericarditis</a:t>
            </a:r>
            <a:r>
              <a:rPr lang="en-US" sz="6600" b="1" i="1" dirty="0">
                <a:solidFill>
                  <a:schemeClr val="tx1"/>
                </a:solidFill>
                <a:effectLst>
                  <a:outerShdw blurRad="38100" dist="38100" dir="2700000" algn="tl">
                    <a:srgbClr val="000000">
                      <a:alpha val="43137"/>
                    </a:srgbClr>
                  </a:outerShdw>
                </a:effectLst>
                <a:latin typeface="Berlin Sans FB Demi" pitchFamily="34" charset="0"/>
              </a:rPr>
              <a:t> in renal failure</a:t>
            </a:r>
          </a:p>
          <a:p>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solidFill>
                  <a:srgbClr val="FFFF99"/>
                </a:solidFill>
              </a:rPr>
              <a:t>Patients with end-stage renal disease (</a:t>
            </a:r>
            <a:r>
              <a:rPr lang="en-US" b="1" dirty="0">
                <a:solidFill>
                  <a:srgbClr val="FFFF99"/>
                </a:solidFill>
                <a:effectLst>
                  <a:outerShdw blurRad="38100" dist="38100" dir="2700000" algn="tl">
                    <a:srgbClr val="000000">
                      <a:alpha val="43137"/>
                    </a:srgbClr>
                  </a:outerShdw>
                </a:effectLst>
              </a:rPr>
              <a:t>ESRD</a:t>
            </a:r>
            <a:r>
              <a:rPr lang="en-US" dirty="0">
                <a:solidFill>
                  <a:srgbClr val="FFFF99"/>
                </a:solidFill>
              </a:rPr>
              <a:t>) may develop </a:t>
            </a:r>
            <a:r>
              <a:rPr lang="en-US" b="1" dirty="0" err="1">
                <a:solidFill>
                  <a:schemeClr val="accent1">
                    <a:lumMod val="60000"/>
                    <a:lumOff val="40000"/>
                  </a:schemeClr>
                </a:solidFill>
              </a:rPr>
              <a:t>pericarditis</a:t>
            </a:r>
            <a:r>
              <a:rPr lang="en-US" dirty="0">
                <a:solidFill>
                  <a:srgbClr val="FFFF99"/>
                </a:solidFill>
              </a:rPr>
              <a:t> and </a:t>
            </a:r>
            <a:r>
              <a:rPr lang="en-US" b="1" dirty="0">
                <a:solidFill>
                  <a:schemeClr val="accent1">
                    <a:lumMod val="60000"/>
                    <a:lumOff val="40000"/>
                  </a:schemeClr>
                </a:solidFill>
              </a:rPr>
              <a:t>pericardial effusions </a:t>
            </a:r>
            <a:r>
              <a:rPr lang="en-US" dirty="0">
                <a:solidFill>
                  <a:srgbClr val="FFFF99"/>
                </a:solidFill>
              </a:rPr>
              <a:t>and, less commonly, chronic </a:t>
            </a:r>
            <a:r>
              <a:rPr lang="en-US" b="1" dirty="0">
                <a:solidFill>
                  <a:schemeClr val="accent1">
                    <a:lumMod val="60000"/>
                    <a:lumOff val="40000"/>
                  </a:schemeClr>
                </a:solidFill>
              </a:rPr>
              <a:t>constrictive </a:t>
            </a:r>
            <a:r>
              <a:rPr lang="en-US" b="1" dirty="0" err="1">
                <a:solidFill>
                  <a:schemeClr val="accent1">
                    <a:lumMod val="60000"/>
                    <a:lumOff val="40000"/>
                  </a:schemeClr>
                </a:solidFill>
              </a:rPr>
              <a:t>pericarditis</a:t>
            </a:r>
            <a:r>
              <a:rPr lang="en-US" dirty="0">
                <a:solidFill>
                  <a:srgbClr val="FFFF99"/>
                </a:solidFill>
              </a:rPr>
              <a:t>. </a:t>
            </a:r>
            <a:endParaRPr lang="en-US" dirty="0" smtClean="0">
              <a:solidFill>
                <a:srgbClr val="FFFF99"/>
              </a:solidFill>
            </a:endParaRPr>
          </a:p>
          <a:p>
            <a:r>
              <a:rPr lang="en-US" dirty="0" smtClean="0">
                <a:solidFill>
                  <a:srgbClr val="FFFF99"/>
                </a:solidFill>
              </a:rPr>
              <a:t>Two </a:t>
            </a:r>
            <a:r>
              <a:rPr lang="en-US" dirty="0">
                <a:solidFill>
                  <a:srgbClr val="FFFF99"/>
                </a:solidFill>
              </a:rPr>
              <a:t>forms of </a:t>
            </a:r>
            <a:r>
              <a:rPr lang="en-US" dirty="0" err="1">
                <a:solidFill>
                  <a:srgbClr val="FFFF99"/>
                </a:solidFill>
              </a:rPr>
              <a:t>pericarditis</a:t>
            </a:r>
            <a:r>
              <a:rPr lang="en-US" dirty="0">
                <a:solidFill>
                  <a:srgbClr val="FFFF99"/>
                </a:solidFill>
              </a:rPr>
              <a:t> in renal failure have been described including </a:t>
            </a:r>
            <a:r>
              <a:rPr lang="en-US" dirty="0">
                <a:solidFill>
                  <a:schemeClr val="accent1">
                    <a:lumMod val="60000"/>
                    <a:lumOff val="40000"/>
                  </a:schemeClr>
                </a:solidFill>
                <a:effectLst>
                  <a:outerShdw blurRad="38100" dist="38100" dir="2700000" algn="tl">
                    <a:srgbClr val="000000">
                      <a:alpha val="43137"/>
                    </a:srgbClr>
                  </a:outerShdw>
                </a:effectLst>
              </a:rPr>
              <a:t>uremic</a:t>
            </a:r>
            <a:r>
              <a:rPr lang="en-US" dirty="0">
                <a:solidFill>
                  <a:srgbClr val="FFFF99"/>
                </a:solidFill>
              </a:rPr>
              <a:t> and </a:t>
            </a:r>
            <a:r>
              <a:rPr lang="en-US" dirty="0">
                <a:solidFill>
                  <a:schemeClr val="accent1">
                    <a:lumMod val="60000"/>
                    <a:lumOff val="40000"/>
                  </a:schemeClr>
                </a:solidFill>
              </a:rPr>
              <a:t>dialysis associated</a:t>
            </a:r>
            <a:r>
              <a:rPr lang="en-US" dirty="0">
                <a:solidFill>
                  <a:srgbClr val="FFFF99"/>
                </a:solidFill>
              </a:rPr>
              <a:t>. </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A6C56735-0812-4007-BC12-5742AACD22C2}"/>
                                            </p:graphicEl>
                                          </p:spTgt>
                                        </p:tgtEl>
                                        <p:attrNameLst>
                                          <p:attrName>style.visibility</p:attrName>
                                        </p:attrNameLst>
                                      </p:cBhvr>
                                      <p:to>
                                        <p:strVal val="visible"/>
                                      </p:to>
                                    </p:set>
                                    <p:anim calcmode="lin" valueType="num">
                                      <p:cBhvr additive="base">
                                        <p:cTn id="7" dur="500" fill="hold"/>
                                        <p:tgtEl>
                                          <p:spTgt spid="4">
                                            <p:graphicEl>
                                              <a:dgm id="{A6C56735-0812-4007-BC12-5742AACD22C2}"/>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A6C56735-0812-4007-BC12-5742AACD22C2}"/>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graphicEl>
                                              <a:dgm id="{08DDEF0E-C1A0-46E0-A8E1-4E0EC6681EAA}"/>
                                            </p:graphicEl>
                                          </p:spTgt>
                                        </p:tgtEl>
                                        <p:attrNameLst>
                                          <p:attrName>style.visibility</p:attrName>
                                        </p:attrNameLst>
                                      </p:cBhvr>
                                      <p:to>
                                        <p:strVal val="visible"/>
                                      </p:to>
                                    </p:set>
                                    <p:anim calcmode="lin" valueType="num">
                                      <p:cBhvr additive="base">
                                        <p:cTn id="13" dur="500" fill="hold"/>
                                        <p:tgtEl>
                                          <p:spTgt spid="4">
                                            <p:graphicEl>
                                              <a:dgm id="{08DDEF0E-C1A0-46E0-A8E1-4E0EC6681EAA}"/>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08DDEF0E-C1A0-46E0-A8E1-4E0EC6681EAA}"/>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graphicEl>
                                              <a:dgm id="{877D33AE-BDEE-4113-BF71-A8F7F44A94F1}"/>
                                            </p:graphicEl>
                                          </p:spTgt>
                                        </p:tgtEl>
                                        <p:attrNameLst>
                                          <p:attrName>style.visibility</p:attrName>
                                        </p:attrNameLst>
                                      </p:cBhvr>
                                      <p:to>
                                        <p:strVal val="visible"/>
                                      </p:to>
                                    </p:set>
                                    <p:anim calcmode="lin" valueType="num">
                                      <p:cBhvr additive="base">
                                        <p:cTn id="19" dur="500" fill="hold"/>
                                        <p:tgtEl>
                                          <p:spTgt spid="4">
                                            <p:graphicEl>
                                              <a:dgm id="{877D33AE-BDEE-4113-BF71-A8F7F44A94F1}"/>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graphicEl>
                                              <a:dgm id="{877D33AE-BDEE-4113-BF71-A8F7F44A94F1}"/>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graphicEl>
                                              <a:dgm id="{8EA1FB87-7695-4EE0-8791-DD80E2C17F4E}"/>
                                            </p:graphicEl>
                                          </p:spTgt>
                                        </p:tgtEl>
                                        <p:attrNameLst>
                                          <p:attrName>style.visibility</p:attrName>
                                        </p:attrNameLst>
                                      </p:cBhvr>
                                      <p:to>
                                        <p:strVal val="visible"/>
                                      </p:to>
                                    </p:set>
                                    <p:anim calcmode="lin" valueType="num">
                                      <p:cBhvr additive="base">
                                        <p:cTn id="25" dur="500" fill="hold"/>
                                        <p:tgtEl>
                                          <p:spTgt spid="4">
                                            <p:graphicEl>
                                              <a:dgm id="{8EA1FB87-7695-4EE0-8791-DD80E2C17F4E}"/>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graphicEl>
                                              <a:dgm id="{8EA1FB87-7695-4EE0-8791-DD80E2C17F4E}"/>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graphicEl>
                                              <a:dgm id="{E796FFB6-7E0D-4272-841B-698BC15A95F0}"/>
                                            </p:graphicEl>
                                          </p:spTgt>
                                        </p:tgtEl>
                                        <p:attrNameLst>
                                          <p:attrName>style.visibility</p:attrName>
                                        </p:attrNameLst>
                                      </p:cBhvr>
                                      <p:to>
                                        <p:strVal val="visible"/>
                                      </p:to>
                                    </p:set>
                                    <p:anim calcmode="lin" valueType="num">
                                      <p:cBhvr additive="base">
                                        <p:cTn id="31" dur="500" fill="hold"/>
                                        <p:tgtEl>
                                          <p:spTgt spid="4">
                                            <p:graphicEl>
                                              <a:dgm id="{E796FFB6-7E0D-4272-841B-698BC15A95F0}"/>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graphicEl>
                                              <a:dgm id="{E796FFB6-7E0D-4272-841B-698BC15A95F0}"/>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err="1" smtClean="0">
                <a:solidFill>
                  <a:schemeClr val="accent1">
                    <a:lumMod val="60000"/>
                    <a:lumOff val="40000"/>
                  </a:schemeClr>
                </a:solidFill>
              </a:rPr>
              <a:t>Pericarditis</a:t>
            </a:r>
            <a:r>
              <a:rPr lang="en-US" dirty="0" smtClean="0">
                <a:solidFill>
                  <a:srgbClr val="FFFF99"/>
                </a:solidFill>
              </a:rPr>
              <a:t> has also been reported in patients after renal </a:t>
            </a:r>
            <a:r>
              <a:rPr lang="en-US" dirty="0" smtClean="0">
                <a:solidFill>
                  <a:schemeClr val="accent1">
                    <a:lumMod val="60000"/>
                    <a:lumOff val="40000"/>
                  </a:schemeClr>
                </a:solidFill>
              </a:rPr>
              <a:t>transplantation</a:t>
            </a:r>
            <a:r>
              <a:rPr lang="en-US" dirty="0" smtClean="0">
                <a:solidFill>
                  <a:srgbClr val="FFFF99"/>
                </a:solidFill>
              </a:rPr>
              <a:t> and is usually related to </a:t>
            </a:r>
            <a:r>
              <a:rPr lang="en-US" b="1" u="sng" dirty="0" smtClean="0">
                <a:solidFill>
                  <a:srgbClr val="FFFF99"/>
                </a:solidFill>
              </a:rPr>
              <a:t>uremia</a:t>
            </a:r>
            <a:r>
              <a:rPr lang="en-US" dirty="0" smtClean="0">
                <a:solidFill>
                  <a:srgbClr val="FFFF99"/>
                </a:solidFill>
              </a:rPr>
              <a:t> or, less commonly, </a:t>
            </a:r>
            <a:r>
              <a:rPr lang="en-US" b="1" u="sng" dirty="0" smtClean="0">
                <a:solidFill>
                  <a:srgbClr val="FFFF99"/>
                </a:solidFill>
              </a:rPr>
              <a:t>cytomegalovirus</a:t>
            </a:r>
            <a:r>
              <a:rPr lang="en-US" dirty="0" smtClean="0">
                <a:solidFill>
                  <a:srgbClr val="FFFF99"/>
                </a:solidFill>
              </a:rPr>
              <a:t> or other </a:t>
            </a:r>
            <a:r>
              <a:rPr lang="en-US" b="1" u="sng" dirty="0" smtClean="0">
                <a:solidFill>
                  <a:srgbClr val="FFFF99"/>
                </a:solidFill>
              </a:rPr>
              <a:t>infections</a:t>
            </a:r>
            <a:r>
              <a:rPr lang="en-US" dirty="0" smtClean="0">
                <a:solidFill>
                  <a:srgbClr val="FFFF99"/>
                </a:solidFill>
              </a:rPr>
              <a:t>.</a:t>
            </a:r>
          </a:p>
          <a:p>
            <a:endParaRPr lang="en-US" dirty="0"/>
          </a:p>
        </p:txBody>
      </p:sp>
    </p:spTree>
  </p:cSld>
  <p:clrMapOvr>
    <a:masterClrMapping/>
  </p:clrMapOvr>
  <p:transition>
    <p:comb dir="vert"/>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a:solidFill>
                  <a:srgbClr val="FFFF99"/>
                </a:solidFill>
              </a:rPr>
              <a:t>Uremic </a:t>
            </a:r>
            <a:r>
              <a:rPr lang="en-US" sz="4000" dirty="0" err="1">
                <a:solidFill>
                  <a:srgbClr val="FFFF99"/>
                </a:solidFill>
              </a:rPr>
              <a:t>pericarditis</a:t>
            </a:r>
            <a:r>
              <a:rPr lang="en-US" sz="4000" dirty="0">
                <a:solidFill>
                  <a:srgbClr val="FFFF99"/>
                </a:solidFill>
              </a:rPr>
              <a:t> results from inflammation of the </a:t>
            </a:r>
            <a:r>
              <a:rPr lang="en-US" sz="4000" b="1" dirty="0">
                <a:solidFill>
                  <a:srgbClr val="FFFF99"/>
                </a:solidFill>
                <a:effectLst>
                  <a:outerShdw blurRad="38100" dist="38100" dir="2700000" algn="tl">
                    <a:srgbClr val="000000">
                      <a:alpha val="43137"/>
                    </a:srgbClr>
                  </a:outerShdw>
                </a:effectLst>
              </a:rPr>
              <a:t>visceral</a:t>
            </a:r>
            <a:r>
              <a:rPr lang="en-US" sz="4000" dirty="0">
                <a:solidFill>
                  <a:srgbClr val="FFFF99"/>
                </a:solidFill>
              </a:rPr>
              <a:t> and </a:t>
            </a:r>
            <a:r>
              <a:rPr lang="en-US" sz="4000" b="1" dirty="0">
                <a:solidFill>
                  <a:srgbClr val="FFFF99"/>
                </a:solidFill>
                <a:effectLst>
                  <a:outerShdw blurRad="38100" dist="38100" dir="2700000" algn="tl">
                    <a:srgbClr val="000000">
                      <a:alpha val="43137"/>
                    </a:srgbClr>
                  </a:outerShdw>
                </a:effectLst>
              </a:rPr>
              <a:t>parietal</a:t>
            </a:r>
            <a:r>
              <a:rPr lang="en-US" sz="4000" dirty="0">
                <a:solidFill>
                  <a:srgbClr val="FFFF99"/>
                </a:solidFill>
              </a:rPr>
              <a:t> membranes of the pericardial sac. </a:t>
            </a:r>
          </a:p>
        </p:txBody>
      </p:sp>
    </p:spTree>
  </p:cSld>
  <p:clrMapOvr>
    <a:masterClrMapping/>
  </p:clrMapOvr>
  <p:transition>
    <p:random/>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Uremic </a:t>
            </a:r>
            <a:r>
              <a:rPr lang="en-US" dirty="0" err="1" smtClean="0">
                <a:solidFill>
                  <a:srgbClr val="FFFF99"/>
                </a:solidFill>
              </a:rPr>
              <a:t>pericarditis</a:t>
            </a:r>
            <a:r>
              <a:rPr lang="en-US" dirty="0" smtClean="0">
                <a:solidFill>
                  <a:srgbClr val="FFFF99"/>
                </a:solidFill>
              </a:rPr>
              <a:t> correlates with the degree of              </a:t>
            </a:r>
            <a:r>
              <a:rPr lang="en-US" b="1" dirty="0" err="1" smtClean="0">
                <a:solidFill>
                  <a:schemeClr val="accent1">
                    <a:lumMod val="60000"/>
                    <a:lumOff val="40000"/>
                  </a:schemeClr>
                </a:solidFill>
                <a:effectLst>
                  <a:outerShdw blurRad="38100" dist="38100" dir="2700000" algn="tl">
                    <a:srgbClr val="000000">
                      <a:alpha val="43137"/>
                    </a:srgbClr>
                  </a:outerShdw>
                </a:effectLst>
              </a:rPr>
              <a:t>azotemia</a:t>
            </a:r>
            <a:r>
              <a:rPr lang="en-US" dirty="0" smtClean="0">
                <a:solidFill>
                  <a:srgbClr val="FFFF99"/>
                </a:solidFill>
              </a:rPr>
              <a:t>, but, except in the case of systemic immune disorders (such as lupus </a:t>
            </a:r>
            <a:r>
              <a:rPr lang="en-US" dirty="0" err="1" smtClean="0">
                <a:solidFill>
                  <a:srgbClr val="FFFF99"/>
                </a:solidFill>
              </a:rPr>
              <a:t>erythematosus</a:t>
            </a:r>
            <a:r>
              <a:rPr lang="en-US" dirty="0" smtClean="0">
                <a:solidFill>
                  <a:srgbClr val="FFFF99"/>
                </a:solidFill>
              </a:rPr>
              <a:t> or scleroderma), there is</a:t>
            </a:r>
            <a:r>
              <a:rPr lang="en-US" sz="4400" dirty="0" smtClean="0">
                <a:solidFill>
                  <a:srgbClr val="FFFF99"/>
                </a:solidFill>
              </a:rPr>
              <a:t> </a:t>
            </a:r>
            <a:r>
              <a:rPr lang="en-US" sz="4400" dirty="0" smtClean="0">
                <a:solidFill>
                  <a:schemeClr val="accent2">
                    <a:lumMod val="60000"/>
                    <a:lumOff val="40000"/>
                  </a:schemeClr>
                </a:solidFill>
                <a:latin typeface="Broadway" pitchFamily="82" charset="0"/>
              </a:rPr>
              <a:t>NO</a:t>
            </a:r>
            <a:r>
              <a:rPr lang="en-US" sz="4400" dirty="0" smtClean="0">
                <a:solidFill>
                  <a:srgbClr val="FFFF99"/>
                </a:solidFill>
              </a:rPr>
              <a:t> </a:t>
            </a:r>
            <a:r>
              <a:rPr lang="en-US" dirty="0" smtClean="0">
                <a:solidFill>
                  <a:srgbClr val="FFFF99"/>
                </a:solidFill>
              </a:rPr>
              <a:t>relationship with the underlying cause of renal failure.</a:t>
            </a:r>
            <a:endParaRPr lang="en-US" dirty="0"/>
          </a:p>
        </p:txBody>
      </p:sp>
      <p:sp>
        <p:nvSpPr>
          <p:cNvPr id="5" name="Left-Right Arrow 4"/>
          <p:cNvSpPr/>
          <p:nvPr/>
        </p:nvSpPr>
        <p:spPr>
          <a:xfrm>
            <a:off x="2514600" y="2133600"/>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FF99"/>
                </a:solidFill>
              </a:rPr>
              <a:t>Dialysis-associated </a:t>
            </a:r>
            <a:r>
              <a:rPr lang="en-US" dirty="0" err="1">
                <a:solidFill>
                  <a:srgbClr val="FFFF99"/>
                </a:solidFill>
              </a:rPr>
              <a:t>pericarditis</a:t>
            </a:r>
            <a:r>
              <a:rPr lang="en-US" dirty="0">
                <a:solidFill>
                  <a:srgbClr val="FFFF99"/>
                </a:solidFill>
              </a:rPr>
              <a:t> is occasionally seen in patients on maintenance </a:t>
            </a:r>
            <a:r>
              <a:rPr lang="en-US" dirty="0" err="1">
                <a:solidFill>
                  <a:srgbClr val="FFFF99"/>
                </a:solidFill>
              </a:rPr>
              <a:t>hemodialysis</a:t>
            </a:r>
            <a:r>
              <a:rPr lang="en-US" dirty="0">
                <a:solidFill>
                  <a:srgbClr val="FFFF99"/>
                </a:solidFill>
              </a:rPr>
              <a:t> or chronic peritoneal dialysis. </a:t>
            </a:r>
            <a:r>
              <a:rPr lang="en-US" b="1" dirty="0">
                <a:solidFill>
                  <a:schemeClr val="accent1">
                    <a:lumMod val="40000"/>
                    <a:lumOff val="60000"/>
                  </a:schemeClr>
                </a:solidFill>
                <a:effectLst>
                  <a:outerShdw blurRad="38100" dist="38100" dir="2700000" algn="tl">
                    <a:srgbClr val="000000">
                      <a:alpha val="43137"/>
                    </a:srgbClr>
                  </a:outerShdw>
                </a:effectLst>
              </a:rPr>
              <a:t>Contributing factors </a:t>
            </a:r>
            <a:r>
              <a:rPr lang="en-US" b="1" dirty="0" smtClean="0">
                <a:solidFill>
                  <a:schemeClr val="accent1">
                    <a:lumMod val="40000"/>
                    <a:lumOff val="60000"/>
                  </a:schemeClr>
                </a:solidFill>
                <a:effectLst>
                  <a:outerShdw blurRad="38100" dist="38100" dir="2700000" algn="tl">
                    <a:srgbClr val="000000">
                      <a:alpha val="43137"/>
                    </a:srgbClr>
                  </a:outerShdw>
                </a:effectLst>
              </a:rPr>
              <a:t>include:</a:t>
            </a:r>
          </a:p>
          <a:p>
            <a:r>
              <a:rPr lang="en-US" dirty="0" smtClean="0">
                <a:solidFill>
                  <a:srgbClr val="FFFF99"/>
                </a:solidFill>
              </a:rPr>
              <a:t> </a:t>
            </a:r>
            <a:r>
              <a:rPr lang="en-US" dirty="0">
                <a:solidFill>
                  <a:srgbClr val="FFFF99"/>
                </a:solidFill>
              </a:rPr>
              <a:t>inadequate dialysis </a:t>
            </a:r>
            <a:endParaRPr lang="en-US" dirty="0" smtClean="0">
              <a:solidFill>
                <a:srgbClr val="FFFF99"/>
              </a:solidFill>
            </a:endParaRPr>
          </a:p>
          <a:p>
            <a:r>
              <a:rPr lang="en-US" dirty="0" smtClean="0">
                <a:solidFill>
                  <a:srgbClr val="FFFF99"/>
                </a:solidFill>
              </a:rPr>
              <a:t>and/or </a:t>
            </a:r>
            <a:r>
              <a:rPr lang="en-US" dirty="0">
                <a:solidFill>
                  <a:srgbClr val="FFFF99"/>
                </a:solidFill>
              </a:rPr>
              <a:t>fluid </a:t>
            </a:r>
            <a:r>
              <a:rPr lang="en-US" dirty="0" smtClean="0">
                <a:solidFill>
                  <a:srgbClr val="FFFF99"/>
                </a:solidFill>
              </a:rPr>
              <a:t>overload</a:t>
            </a:r>
          </a:p>
          <a:p>
            <a:r>
              <a:rPr lang="en-US" dirty="0" smtClean="0">
                <a:solidFill>
                  <a:srgbClr val="FFFF99"/>
                </a:solidFill>
              </a:rPr>
              <a:t> </a:t>
            </a:r>
            <a:r>
              <a:rPr lang="en-US" dirty="0">
                <a:solidFill>
                  <a:srgbClr val="FFFF99"/>
                </a:solidFill>
              </a:rPr>
              <a:t>Anemia has also been associated.</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solidFill>
                  <a:srgbClr val="FFFF99"/>
                </a:solidFill>
              </a:rPr>
              <a:t>The clinical features of </a:t>
            </a:r>
            <a:r>
              <a:rPr lang="en-US" dirty="0" err="1">
                <a:solidFill>
                  <a:srgbClr val="FFFF99"/>
                </a:solidFill>
              </a:rPr>
              <a:t>pericarditis</a:t>
            </a:r>
            <a:r>
              <a:rPr lang="en-US" dirty="0">
                <a:solidFill>
                  <a:srgbClr val="FFFF99"/>
                </a:solidFill>
              </a:rPr>
              <a:t> in renal failure are similar to those observed with other causes. Most patients complain of </a:t>
            </a:r>
            <a:r>
              <a:rPr lang="en-US" b="1" i="1" dirty="0">
                <a:solidFill>
                  <a:schemeClr val="accent1">
                    <a:lumMod val="40000"/>
                    <a:lumOff val="60000"/>
                  </a:schemeClr>
                </a:solidFill>
                <a:effectLst>
                  <a:outerShdw blurRad="38100" dist="38100" dir="2700000" algn="tl">
                    <a:srgbClr val="000000">
                      <a:alpha val="43137"/>
                    </a:srgbClr>
                  </a:outerShdw>
                </a:effectLst>
              </a:rPr>
              <a:t>fever </a:t>
            </a:r>
            <a:r>
              <a:rPr lang="en-US" dirty="0">
                <a:solidFill>
                  <a:srgbClr val="FFFF99"/>
                </a:solidFill>
              </a:rPr>
              <a:t>and </a:t>
            </a:r>
            <a:r>
              <a:rPr lang="en-US" b="1" i="1" dirty="0" err="1">
                <a:solidFill>
                  <a:schemeClr val="accent1">
                    <a:lumMod val="40000"/>
                    <a:lumOff val="60000"/>
                  </a:schemeClr>
                </a:solidFill>
                <a:effectLst>
                  <a:outerShdw blurRad="38100" dist="38100" dir="2700000" algn="tl">
                    <a:srgbClr val="000000">
                      <a:alpha val="43137"/>
                    </a:srgbClr>
                  </a:outerShdw>
                </a:effectLst>
              </a:rPr>
              <a:t>pleuritic</a:t>
            </a:r>
            <a:r>
              <a:rPr lang="en-US" b="1" i="1" dirty="0">
                <a:solidFill>
                  <a:schemeClr val="accent1">
                    <a:lumMod val="40000"/>
                    <a:lumOff val="60000"/>
                  </a:schemeClr>
                </a:solidFill>
                <a:effectLst>
                  <a:outerShdw blurRad="38100" dist="38100" dir="2700000" algn="tl">
                    <a:srgbClr val="000000">
                      <a:alpha val="43137"/>
                    </a:srgbClr>
                  </a:outerShdw>
                </a:effectLst>
              </a:rPr>
              <a:t> chest pain </a:t>
            </a:r>
            <a:r>
              <a:rPr lang="en-US" dirty="0">
                <a:solidFill>
                  <a:srgbClr val="FFFF99"/>
                </a:solidFill>
              </a:rPr>
              <a:t>that is worse in the recumbent position. A pericardial </a:t>
            </a:r>
            <a:r>
              <a:rPr lang="en-US" u="sng" strike="sngStrike" dirty="0">
                <a:solidFill>
                  <a:schemeClr val="accent1">
                    <a:lumMod val="40000"/>
                    <a:lumOff val="60000"/>
                  </a:schemeClr>
                </a:solidFill>
                <a:effectLst>
                  <a:outerShdw blurRad="38100" dist="38100" dir="2700000" algn="tl">
                    <a:srgbClr val="000000">
                      <a:alpha val="43137"/>
                    </a:srgbClr>
                  </a:outerShdw>
                </a:effectLst>
              </a:rPr>
              <a:t>rub</a:t>
            </a:r>
            <a:r>
              <a:rPr lang="en-US" dirty="0">
                <a:solidFill>
                  <a:srgbClr val="FFFF99"/>
                </a:solidFill>
              </a:rPr>
              <a:t> is often audible, but frequently transient. </a:t>
            </a:r>
          </a:p>
        </p:txBody>
      </p:sp>
    </p:spTree>
  </p:cSld>
  <p:clrMapOvr>
    <a:masterClrMapping/>
  </p:clrMapOvr>
  <p:transition>
    <p:randomBa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Signs of cardiac </a:t>
            </a:r>
            <a:r>
              <a:rPr lang="en-US" dirty="0" err="1" smtClean="0">
                <a:solidFill>
                  <a:srgbClr val="FFFF99"/>
                </a:solidFill>
                <a:latin typeface="Arial Black" pitchFamily="34" charset="0"/>
              </a:rPr>
              <a:t>tamponade</a:t>
            </a:r>
            <a:r>
              <a:rPr lang="en-US" dirty="0" smtClean="0">
                <a:solidFill>
                  <a:srgbClr val="FFFF99"/>
                </a:solidFill>
              </a:rPr>
              <a:t> may be seen, although autonomic impairment may hinder the normally observed rise in heart rate. Some patients have no symptoms or signs on physical examination. </a:t>
            </a:r>
          </a:p>
          <a:p>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FF99"/>
                </a:solidFill>
              </a:rPr>
              <a:t>Cardiac </a:t>
            </a:r>
            <a:r>
              <a:rPr lang="en-US" dirty="0" err="1">
                <a:solidFill>
                  <a:srgbClr val="FFFF99"/>
                </a:solidFill>
              </a:rPr>
              <a:t>ultrasonography</a:t>
            </a:r>
            <a:r>
              <a:rPr lang="en-US" dirty="0">
                <a:solidFill>
                  <a:srgbClr val="FFFF99"/>
                </a:solidFill>
              </a:rPr>
              <a:t> reveals a pericardial effusion in at least 50 percent of cases of renal failure-associated </a:t>
            </a:r>
            <a:r>
              <a:rPr lang="en-US" dirty="0" err="1">
                <a:solidFill>
                  <a:srgbClr val="FFFF99"/>
                </a:solidFill>
              </a:rPr>
              <a:t>pericarditis</a:t>
            </a:r>
            <a:r>
              <a:rPr lang="en-US" dirty="0">
                <a:solidFill>
                  <a:srgbClr val="FFFF99"/>
                </a:solidFill>
              </a:rPr>
              <a:t>. A pleural effusion may be observed. </a:t>
            </a:r>
          </a:p>
        </p:txBody>
      </p:sp>
    </p:spTree>
  </p:cSld>
  <p:clrMapOvr>
    <a:masterClrMapping/>
  </p:clrMapOvr>
  <p:transition>
    <p:checker dir="vert"/>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solidFill>
                  <a:schemeClr val="accent1">
                    <a:lumMod val="40000"/>
                    <a:lumOff val="60000"/>
                  </a:schemeClr>
                </a:solidFill>
                <a:latin typeface="Algerian" pitchFamily="82" charset="0"/>
              </a:rPr>
              <a:t>There is one unusual feature of uremic </a:t>
            </a:r>
            <a:r>
              <a:rPr lang="en-US" dirty="0" err="1">
                <a:solidFill>
                  <a:schemeClr val="accent1">
                    <a:lumMod val="40000"/>
                    <a:lumOff val="60000"/>
                  </a:schemeClr>
                </a:solidFill>
                <a:latin typeface="Algerian" pitchFamily="82" charset="0"/>
              </a:rPr>
              <a:t>pericarditis</a:t>
            </a:r>
            <a:r>
              <a:rPr lang="en-US" dirty="0">
                <a:solidFill>
                  <a:srgbClr val="FFFF99"/>
                </a:solidFill>
              </a:rPr>
              <a:t>: the electrocardiogram (ECG) does not show the typical diffuse ST and T wave elevations observed with other causes of acute </a:t>
            </a:r>
            <a:r>
              <a:rPr lang="en-US" dirty="0" err="1">
                <a:solidFill>
                  <a:srgbClr val="FFFF99"/>
                </a:solidFill>
              </a:rPr>
              <a:t>pericarditis</a:t>
            </a:r>
            <a:r>
              <a:rPr lang="en-US" dirty="0">
                <a:solidFill>
                  <a:srgbClr val="FFFF99"/>
                </a:solidFill>
              </a:rPr>
              <a:t>. This results from the lack of penetration of the inflammatory cells into the </a:t>
            </a:r>
            <a:r>
              <a:rPr lang="en-US" dirty="0" smtClean="0">
                <a:solidFill>
                  <a:srgbClr val="FFFF99"/>
                </a:solidFill>
              </a:rPr>
              <a:t>myocardium. </a:t>
            </a:r>
            <a:endParaRPr lang="en-US" dirty="0">
              <a:solidFill>
                <a:srgbClr val="FFFF99"/>
              </a:solidFill>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chemeClr val="accent1">
                    <a:lumMod val="40000"/>
                    <a:lumOff val="60000"/>
                  </a:schemeClr>
                </a:solidFill>
                <a:latin typeface="Britannic Bold" pitchFamily="34" charset="0"/>
              </a:rPr>
              <a:t>Hypothyroidism</a:t>
            </a:r>
            <a:r>
              <a:rPr lang="en-US" dirty="0" smtClean="0">
                <a:solidFill>
                  <a:srgbClr val="FFFF99"/>
                </a:solidFill>
              </a:rPr>
              <a:t> is the other condition where </a:t>
            </a:r>
            <a:r>
              <a:rPr lang="en-US" dirty="0" err="1" smtClean="0">
                <a:solidFill>
                  <a:srgbClr val="FFFF99"/>
                </a:solidFill>
              </a:rPr>
              <a:t>pericarditis</a:t>
            </a:r>
            <a:r>
              <a:rPr lang="en-US" dirty="0" smtClean="0">
                <a:solidFill>
                  <a:srgbClr val="FFFF99"/>
                </a:solidFill>
              </a:rPr>
              <a:t> may be observed without ECG changes .</a:t>
            </a:r>
          </a:p>
          <a:p>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FF99"/>
                </a:solidFill>
              </a:rPr>
              <a:t>Thus, the </a:t>
            </a:r>
            <a:r>
              <a:rPr lang="en-US" dirty="0">
                <a:solidFill>
                  <a:schemeClr val="accent1">
                    <a:lumMod val="40000"/>
                    <a:lumOff val="60000"/>
                  </a:schemeClr>
                </a:solidFill>
              </a:rPr>
              <a:t>finding of these ECG abnormalities </a:t>
            </a:r>
            <a:r>
              <a:rPr lang="en-US" dirty="0">
                <a:solidFill>
                  <a:srgbClr val="FFFF99"/>
                </a:solidFill>
              </a:rPr>
              <a:t>suggests some </a:t>
            </a:r>
            <a:r>
              <a:rPr lang="en-US" dirty="0">
                <a:solidFill>
                  <a:srgbClr val="FFFF99"/>
                </a:solidFill>
                <a:latin typeface="Britannic Bold" pitchFamily="34" charset="0"/>
              </a:rPr>
              <a:t>other cause </a:t>
            </a:r>
            <a:r>
              <a:rPr lang="en-US" dirty="0">
                <a:solidFill>
                  <a:srgbClr val="FFFF99"/>
                </a:solidFill>
              </a:rPr>
              <a:t>for the </a:t>
            </a:r>
            <a:r>
              <a:rPr lang="en-US" dirty="0" err="1">
                <a:solidFill>
                  <a:srgbClr val="FFFF99"/>
                </a:solidFill>
              </a:rPr>
              <a:t>pericarditis</a:t>
            </a:r>
            <a:r>
              <a:rPr lang="en-US" dirty="0">
                <a:solidFill>
                  <a:srgbClr val="FFFF99"/>
                </a:solidFill>
              </a:rPr>
              <a:t>, such as </a:t>
            </a:r>
            <a:r>
              <a:rPr lang="en-US" dirty="0" err="1">
                <a:solidFill>
                  <a:srgbClr val="FFFF99"/>
                </a:solidFill>
              </a:rPr>
              <a:t>intercurrent</a:t>
            </a:r>
            <a:r>
              <a:rPr lang="en-US" dirty="0">
                <a:solidFill>
                  <a:srgbClr val="FFFF99"/>
                </a:solidFill>
              </a:rPr>
              <a:t> infection. With the development of cardiac </a:t>
            </a:r>
            <a:r>
              <a:rPr lang="en-US" dirty="0" err="1">
                <a:solidFill>
                  <a:srgbClr val="FFFF99"/>
                </a:solidFill>
              </a:rPr>
              <a:t>tamponade</a:t>
            </a:r>
            <a:r>
              <a:rPr lang="en-US" dirty="0">
                <a:solidFill>
                  <a:srgbClr val="FFFF99"/>
                </a:solidFill>
              </a:rPr>
              <a:t>, typical ECG changes (</a:t>
            </a:r>
            <a:r>
              <a:rPr lang="en-US" dirty="0" err="1">
                <a:solidFill>
                  <a:srgbClr val="FFFF99"/>
                </a:solidFill>
              </a:rPr>
              <a:t>eg</a:t>
            </a:r>
            <a:r>
              <a:rPr lang="en-US" dirty="0">
                <a:solidFill>
                  <a:srgbClr val="FFFF99"/>
                </a:solidFill>
              </a:rPr>
              <a:t>, electrical </a:t>
            </a:r>
            <a:r>
              <a:rPr lang="en-US" dirty="0" err="1">
                <a:solidFill>
                  <a:srgbClr val="FFFF99"/>
                </a:solidFill>
              </a:rPr>
              <a:t>alternans</a:t>
            </a:r>
            <a:r>
              <a:rPr lang="en-US" dirty="0">
                <a:solidFill>
                  <a:srgbClr val="FFFF99"/>
                </a:solidFill>
              </a:rPr>
              <a:t>) may occur.</a:t>
            </a:r>
          </a:p>
          <a:p>
            <a:endParaRPr lang="en-US" dirty="0"/>
          </a:p>
        </p:txBody>
      </p:sp>
    </p:spTree>
  </p:cSld>
  <p:clrMapOvr>
    <a:masterClrMapping/>
  </p:clrMapOvr>
  <p:transition>
    <p:spli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FF99"/>
                </a:solidFill>
              </a:rPr>
              <a:t>Additional risk factors include the </a:t>
            </a:r>
            <a:r>
              <a:rPr lang="en-US" dirty="0" smtClean="0">
                <a:solidFill>
                  <a:srgbClr val="FFFF99"/>
                </a:solidFill>
              </a:rPr>
              <a:t>following</a:t>
            </a:r>
          </a:p>
          <a:p>
            <a:endParaRPr lang="en-US" dirty="0">
              <a:solidFill>
                <a:srgbClr val="FFFF99"/>
              </a:solidFill>
            </a:endParaRPr>
          </a:p>
          <a:p>
            <a:r>
              <a:rPr lang="en-US" dirty="0" err="1" smtClean="0">
                <a:solidFill>
                  <a:srgbClr val="FFFF99"/>
                </a:solidFill>
              </a:rPr>
              <a:t>Dyslipidemia</a:t>
            </a:r>
            <a:r>
              <a:rPr lang="en-US" dirty="0" smtClean="0">
                <a:solidFill>
                  <a:srgbClr val="FFFF99"/>
                </a:solidFill>
              </a:rPr>
              <a:t> </a:t>
            </a:r>
          </a:p>
          <a:p>
            <a:r>
              <a:rPr lang="en-US" dirty="0">
                <a:solidFill>
                  <a:srgbClr val="FFFF99"/>
                </a:solidFill>
              </a:rPr>
              <a:t>Physical inactivity </a:t>
            </a:r>
            <a:endParaRPr lang="en-US" dirty="0" smtClean="0">
              <a:solidFill>
                <a:srgbClr val="FFFF99"/>
              </a:solidFill>
            </a:endParaRPr>
          </a:p>
          <a:p>
            <a:r>
              <a:rPr lang="en-US" dirty="0">
                <a:solidFill>
                  <a:srgbClr val="FFFF99"/>
                </a:solidFill>
              </a:rPr>
              <a:t>Smoking</a:t>
            </a: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solidFill>
                  <a:srgbClr val="FFFF99"/>
                </a:solidFill>
              </a:rPr>
              <a:t>The treatment of uremic or dialysis-associated </a:t>
            </a:r>
            <a:r>
              <a:rPr lang="en-US" dirty="0" err="1">
                <a:solidFill>
                  <a:srgbClr val="FFFF99"/>
                </a:solidFill>
              </a:rPr>
              <a:t>pericarditis</a:t>
            </a:r>
            <a:r>
              <a:rPr lang="en-US" dirty="0">
                <a:solidFill>
                  <a:srgbClr val="FFFF99"/>
                </a:solidFill>
              </a:rPr>
              <a:t> is the initiation or intensification of dialysis, providing there is no circulatory compromise or evidence of impending </a:t>
            </a:r>
            <a:r>
              <a:rPr lang="en-US" dirty="0" err="1">
                <a:solidFill>
                  <a:srgbClr val="FFFF99"/>
                </a:solidFill>
              </a:rPr>
              <a:t>tamponade</a:t>
            </a:r>
            <a:r>
              <a:rPr lang="en-US" dirty="0">
                <a:solidFill>
                  <a:srgbClr val="FFFF99"/>
                </a:solidFill>
              </a:rPr>
              <a:t>. </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5400" dirty="0" smtClean="0">
                <a:solidFill>
                  <a:srgbClr val="FFFF99"/>
                </a:solidFill>
                <a:latin typeface="Vijaya" pitchFamily="34" charset="0"/>
                <a:cs typeface="Vijaya" pitchFamily="34" charset="0"/>
              </a:rPr>
              <a:t>Most patients respond to dialysis </a:t>
            </a:r>
            <a:r>
              <a:rPr lang="en-US" dirty="0" smtClean="0">
                <a:solidFill>
                  <a:srgbClr val="FFFF99"/>
                </a:solidFill>
              </a:rPr>
              <a:t>with resolution of chest pain and a decrease in the pericardial effusion. Either </a:t>
            </a:r>
            <a:r>
              <a:rPr lang="en-US" dirty="0" err="1" smtClean="0">
                <a:solidFill>
                  <a:srgbClr val="FFFF99"/>
                </a:solidFill>
              </a:rPr>
              <a:t>hemodialysis</a:t>
            </a:r>
            <a:r>
              <a:rPr lang="en-US" dirty="0" smtClean="0">
                <a:solidFill>
                  <a:srgbClr val="FFFF99"/>
                </a:solidFill>
              </a:rPr>
              <a:t> or peritoneal dialysis can be used. The size of the pericardial effusion should be monitored by </a:t>
            </a:r>
            <a:r>
              <a:rPr lang="en-US" dirty="0" smtClean="0">
                <a:solidFill>
                  <a:schemeClr val="accent1">
                    <a:lumMod val="40000"/>
                    <a:lumOff val="60000"/>
                  </a:schemeClr>
                </a:solidFill>
                <a:latin typeface="Franklin Gothic Demi Cond" pitchFamily="34" charset="0"/>
              </a:rPr>
              <a:t>serial cardiac </a:t>
            </a:r>
            <a:r>
              <a:rPr lang="en-US" dirty="0" err="1" smtClean="0">
                <a:solidFill>
                  <a:schemeClr val="accent1">
                    <a:lumMod val="40000"/>
                    <a:lumOff val="60000"/>
                  </a:schemeClr>
                </a:solidFill>
                <a:latin typeface="Franklin Gothic Demi Cond" pitchFamily="34" charset="0"/>
              </a:rPr>
              <a:t>ultrasonography</a:t>
            </a:r>
            <a:r>
              <a:rPr lang="en-US" dirty="0" smtClean="0">
                <a:solidFill>
                  <a:srgbClr val="FFFF99"/>
                </a:solidFill>
              </a:rPr>
              <a:t>.</a:t>
            </a:r>
            <a:endParaRPr lang="en-US" dirty="0">
              <a:solidFill>
                <a:srgbClr val="FFFF99"/>
              </a:solidFill>
            </a:endParaRPr>
          </a:p>
        </p:txBody>
      </p:sp>
    </p:spTree>
  </p:cSld>
  <p:clrMapOvr>
    <a:masterClrMapping/>
  </p:clrMapOvr>
  <p:transition>
    <p:checke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solidFill>
                  <a:schemeClr val="accent1">
                    <a:lumMod val="40000"/>
                    <a:lumOff val="60000"/>
                  </a:schemeClr>
                </a:solidFill>
                <a:effectLst>
                  <a:outerShdw blurRad="38100" dist="38100" dir="2700000" algn="tl">
                    <a:srgbClr val="000000">
                      <a:alpha val="43137"/>
                    </a:srgbClr>
                  </a:outerShdw>
                </a:effectLst>
                <a:latin typeface="Britannic Bold" pitchFamily="34" charset="0"/>
              </a:rPr>
              <a:t>Systemic anticoagulation </a:t>
            </a:r>
            <a:r>
              <a:rPr lang="en-US" dirty="0">
                <a:solidFill>
                  <a:srgbClr val="FFFF99"/>
                </a:solidFill>
              </a:rPr>
              <a:t>should be avoided in patients with uremic or dialysis-associated </a:t>
            </a:r>
            <a:r>
              <a:rPr lang="en-US" dirty="0" err="1">
                <a:solidFill>
                  <a:srgbClr val="FFFF99"/>
                </a:solidFill>
              </a:rPr>
              <a:t>pericarditis</a:t>
            </a:r>
            <a:r>
              <a:rPr lang="en-US" dirty="0">
                <a:solidFill>
                  <a:srgbClr val="FFFF99"/>
                </a:solidFill>
              </a:rPr>
              <a:t>. Patients on </a:t>
            </a:r>
            <a:r>
              <a:rPr lang="en-US" dirty="0" err="1">
                <a:solidFill>
                  <a:srgbClr val="FFFF99"/>
                </a:solidFill>
              </a:rPr>
              <a:t>hemodialysis</a:t>
            </a:r>
            <a:r>
              <a:rPr lang="en-US" dirty="0">
                <a:solidFill>
                  <a:srgbClr val="FFFF99"/>
                </a:solidFill>
              </a:rPr>
              <a:t> may be switched to peritoneal dialysis to avoid </a:t>
            </a:r>
            <a:r>
              <a:rPr lang="en-US" dirty="0" err="1">
                <a:solidFill>
                  <a:srgbClr val="FFFF99"/>
                </a:solidFill>
              </a:rPr>
              <a:t>heparinization</a:t>
            </a:r>
            <a:r>
              <a:rPr lang="en-US" dirty="0">
                <a:solidFill>
                  <a:srgbClr val="FFFF99"/>
                </a:solidFill>
              </a:rPr>
              <a:t>, if heparin-free </a:t>
            </a:r>
            <a:r>
              <a:rPr lang="en-US" dirty="0" err="1">
                <a:solidFill>
                  <a:srgbClr val="FFFF99"/>
                </a:solidFill>
              </a:rPr>
              <a:t>hemodialysis</a:t>
            </a:r>
            <a:r>
              <a:rPr lang="en-US" dirty="0">
                <a:solidFill>
                  <a:srgbClr val="FFFF99"/>
                </a:solidFill>
              </a:rPr>
              <a:t> cannot be performed. </a:t>
            </a:r>
          </a:p>
        </p:txBody>
      </p:sp>
    </p:spTree>
  </p:cSld>
  <p:clrMapOvr>
    <a:masterClrMapping/>
  </p:clrMapOvr>
  <p:transition>
    <p:blinds dir="vert"/>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Significant fluid removal with </a:t>
            </a:r>
            <a:r>
              <a:rPr lang="en-US" dirty="0" err="1" smtClean="0">
                <a:solidFill>
                  <a:srgbClr val="FFFF99"/>
                </a:solidFill>
              </a:rPr>
              <a:t>hemodialysis</a:t>
            </a:r>
            <a:r>
              <a:rPr lang="en-US" dirty="0" smtClean="0">
                <a:solidFill>
                  <a:srgbClr val="FFFF99"/>
                </a:solidFill>
              </a:rPr>
              <a:t> can lead to cardiovascular collapse in patients with </a:t>
            </a:r>
            <a:r>
              <a:rPr lang="en-US" dirty="0" err="1" smtClean="0">
                <a:solidFill>
                  <a:srgbClr val="FFFF99"/>
                </a:solidFill>
              </a:rPr>
              <a:t>tamponade</a:t>
            </a:r>
            <a:r>
              <a:rPr lang="en-US" dirty="0" smtClean="0">
                <a:solidFill>
                  <a:srgbClr val="FFFF99"/>
                </a:solidFill>
              </a:rPr>
              <a:t> or </a:t>
            </a:r>
            <a:r>
              <a:rPr lang="en-US" dirty="0" err="1" smtClean="0">
                <a:solidFill>
                  <a:srgbClr val="FFFF99"/>
                </a:solidFill>
              </a:rPr>
              <a:t>pretamponade</a:t>
            </a:r>
            <a:r>
              <a:rPr lang="en-US" dirty="0" smtClean="0">
                <a:solidFill>
                  <a:srgbClr val="FFFF99"/>
                </a:solidFill>
              </a:rPr>
              <a:t>. Peritoneal dialysis can compromise respiratory function due to </a:t>
            </a:r>
            <a:r>
              <a:rPr lang="en-US" dirty="0" err="1" smtClean="0">
                <a:solidFill>
                  <a:srgbClr val="FFFF99"/>
                </a:solidFill>
              </a:rPr>
              <a:t>intraperitoneal</a:t>
            </a:r>
            <a:r>
              <a:rPr lang="en-US" dirty="0" smtClean="0">
                <a:solidFill>
                  <a:srgbClr val="FFFF99"/>
                </a:solidFill>
              </a:rPr>
              <a:t> fluid accumulation.</a:t>
            </a:r>
            <a:endParaRPr lang="en-US" dirty="0">
              <a:solidFill>
                <a:srgbClr val="FFFF99"/>
              </a:solidFill>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chemeClr val="accent1">
                    <a:lumMod val="40000"/>
                    <a:lumOff val="60000"/>
                  </a:schemeClr>
                </a:solidFill>
                <a:effectLst>
                  <a:outerShdw blurRad="38100" dist="38100" dir="2700000" algn="tl">
                    <a:srgbClr val="000000">
                      <a:alpha val="43137"/>
                    </a:srgbClr>
                  </a:outerShdw>
                </a:effectLst>
                <a:latin typeface="Copperplate Gothic Bold" pitchFamily="34" charset="0"/>
              </a:rPr>
              <a:t>Drainage</a:t>
            </a:r>
            <a:r>
              <a:rPr lang="en-US" dirty="0">
                <a:solidFill>
                  <a:srgbClr val="FFFF99"/>
                </a:solidFill>
              </a:rPr>
              <a:t> is the treatment of choice for large effusions that fail to improve or increase in size despite initiation or intensification of dialysis. Drainage is imperative for patients who present with large effusions and evidence of diastolic collapse. </a:t>
            </a:r>
          </a:p>
        </p:txBody>
      </p:sp>
    </p:spTree>
  </p:cSld>
  <p:clrMapOvr>
    <a:masterClrMapping/>
  </p:clrMapOvr>
  <p:transition>
    <p:cover dir="rd"/>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err="1" smtClean="0">
                <a:solidFill>
                  <a:srgbClr val="FFFF99"/>
                </a:solidFill>
                <a:latin typeface="Comic Sans MS" pitchFamily="66" charset="0"/>
              </a:rPr>
              <a:t>Pericardiocentesis</a:t>
            </a:r>
            <a:r>
              <a:rPr lang="en-US" sz="3600" dirty="0" smtClean="0">
                <a:solidFill>
                  <a:srgbClr val="FFFF99"/>
                </a:solidFill>
                <a:latin typeface="Comic Sans MS" pitchFamily="66" charset="0"/>
              </a:rPr>
              <a:t> may also be recommended for:</a:t>
            </a:r>
            <a:endParaRPr lang="en-US" sz="3600" dirty="0">
              <a:latin typeface="Comic Sans MS" pitchFamily="66" charset="0"/>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graphicEl>
                                              <a:dgm id="{77D25149-7E7D-4CFE-ADA9-BEECD8649638}"/>
                                            </p:graphicEl>
                                          </p:spTgt>
                                        </p:tgtEl>
                                        <p:attrNameLst>
                                          <p:attrName>style.visibility</p:attrName>
                                        </p:attrNameLst>
                                      </p:cBhvr>
                                      <p:to>
                                        <p:strVal val="visible"/>
                                      </p:to>
                                    </p:set>
                                    <p:animEffect transition="in" filter="wipe(down)">
                                      <p:cBhvr>
                                        <p:cTn id="7" dur="500"/>
                                        <p:tgtEl>
                                          <p:spTgt spid="4">
                                            <p:graphicEl>
                                              <a:dgm id="{77D25149-7E7D-4CFE-ADA9-BEECD8649638}"/>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graphicEl>
                                              <a:dgm id="{CDE0D309-BCF0-4D7C-A83C-CF4E8153FE9F}"/>
                                            </p:graphicEl>
                                          </p:spTgt>
                                        </p:tgtEl>
                                        <p:attrNameLst>
                                          <p:attrName>style.visibility</p:attrName>
                                        </p:attrNameLst>
                                      </p:cBhvr>
                                      <p:to>
                                        <p:strVal val="visible"/>
                                      </p:to>
                                    </p:set>
                                    <p:animEffect transition="in" filter="wipe(down)">
                                      <p:cBhvr>
                                        <p:cTn id="12" dur="500"/>
                                        <p:tgtEl>
                                          <p:spTgt spid="4">
                                            <p:graphicEl>
                                              <a:dgm id="{CDE0D309-BCF0-4D7C-A83C-CF4E8153FE9F}"/>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graphicEl>
                                              <a:dgm id="{A63082D8-AD8B-49E8-9668-3EC0102FF0C5}"/>
                                            </p:graphicEl>
                                          </p:spTgt>
                                        </p:tgtEl>
                                        <p:attrNameLst>
                                          <p:attrName>style.visibility</p:attrName>
                                        </p:attrNameLst>
                                      </p:cBhvr>
                                      <p:to>
                                        <p:strVal val="visible"/>
                                      </p:to>
                                    </p:set>
                                    <p:animEffect transition="in" filter="wipe(down)">
                                      <p:cBhvr>
                                        <p:cTn id="17" dur="500"/>
                                        <p:tgtEl>
                                          <p:spTgt spid="4">
                                            <p:graphicEl>
                                              <a:dgm id="{A63082D8-AD8B-49E8-9668-3EC0102FF0C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FF99"/>
                </a:solidFill>
                <a:latin typeface="Britannic Bold" pitchFamily="34" charset="0"/>
              </a:rPr>
              <a:t>The surgical procedures </a:t>
            </a:r>
            <a:r>
              <a:rPr lang="en-US" dirty="0">
                <a:solidFill>
                  <a:srgbClr val="FFFF99"/>
                </a:solidFill>
              </a:rPr>
              <a:t>for large, </a:t>
            </a:r>
            <a:r>
              <a:rPr lang="en-US" dirty="0" err="1">
                <a:solidFill>
                  <a:srgbClr val="FFFF99"/>
                </a:solidFill>
              </a:rPr>
              <a:t>nonresolving</a:t>
            </a:r>
            <a:r>
              <a:rPr lang="en-US" dirty="0">
                <a:solidFill>
                  <a:srgbClr val="FFFF99"/>
                </a:solidFill>
              </a:rPr>
              <a:t> effusions include </a:t>
            </a:r>
            <a:r>
              <a:rPr lang="en-US" dirty="0" err="1">
                <a:solidFill>
                  <a:srgbClr val="FFFF99"/>
                </a:solidFill>
              </a:rPr>
              <a:t>subxiphoid</a:t>
            </a:r>
            <a:r>
              <a:rPr lang="en-US" dirty="0">
                <a:solidFill>
                  <a:srgbClr val="FFFF99"/>
                </a:solidFill>
              </a:rPr>
              <a:t> </a:t>
            </a:r>
            <a:r>
              <a:rPr lang="en-US" dirty="0" err="1">
                <a:solidFill>
                  <a:srgbClr val="FFFF99"/>
                </a:solidFill>
              </a:rPr>
              <a:t>pericardiotomy</a:t>
            </a:r>
            <a:r>
              <a:rPr lang="en-US" dirty="0">
                <a:solidFill>
                  <a:srgbClr val="FFFF99"/>
                </a:solidFill>
              </a:rPr>
              <a:t> (with or without the instillation of </a:t>
            </a:r>
            <a:r>
              <a:rPr lang="en-US" dirty="0" err="1">
                <a:solidFill>
                  <a:srgbClr val="FFFF99"/>
                </a:solidFill>
              </a:rPr>
              <a:t>intrapericardial</a:t>
            </a:r>
            <a:r>
              <a:rPr lang="en-US" dirty="0">
                <a:solidFill>
                  <a:srgbClr val="FFFF99"/>
                </a:solidFill>
              </a:rPr>
              <a:t> corticosteroids) or </a:t>
            </a:r>
            <a:r>
              <a:rPr lang="en-US" dirty="0" err="1">
                <a:solidFill>
                  <a:srgbClr val="FFFF99"/>
                </a:solidFill>
              </a:rPr>
              <a:t>pericardiectomy</a:t>
            </a:r>
            <a:r>
              <a:rPr lang="en-US" dirty="0">
                <a:solidFill>
                  <a:srgbClr val="FFFF99"/>
                </a:solidFill>
              </a:rPr>
              <a:t>. </a:t>
            </a:r>
          </a:p>
        </p:txBody>
      </p:sp>
    </p:spTree>
  </p:cSld>
  <p:clrMapOvr>
    <a:masterClrMapping/>
  </p:clrMapOvr>
  <p:transition>
    <p:cover dir="ru"/>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800" b="1" i="1" dirty="0" smtClean="0">
                <a:solidFill>
                  <a:schemeClr val="tx1"/>
                </a:solidFill>
              </a:rPr>
              <a:t>Overview of hypertension in acute and chronic kidney disease:</a:t>
            </a:r>
            <a:endParaRPr lang="en-US" sz="4800" b="1" i="1" dirty="0">
              <a:solidFill>
                <a:schemeClr val="tx1"/>
              </a:solidFill>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Patients with acute </a:t>
            </a:r>
            <a:r>
              <a:rPr lang="en-US" dirty="0" err="1" smtClean="0">
                <a:solidFill>
                  <a:srgbClr val="FFFF99"/>
                </a:solidFill>
              </a:rPr>
              <a:t>glomerular</a:t>
            </a:r>
            <a:r>
              <a:rPr lang="en-US" dirty="0" smtClean="0">
                <a:solidFill>
                  <a:srgbClr val="FFFF99"/>
                </a:solidFill>
              </a:rPr>
              <a:t> disease tend to be volume expanded and edematous due to sodium retention. As a result, the elevation in blood pressure is thought to be primarily due to fluid overload.</a:t>
            </a:r>
            <a:endParaRPr lang="en-US" dirty="0">
              <a:solidFill>
                <a:srgbClr val="FFFF99"/>
              </a:solidFill>
            </a:endParaRPr>
          </a:p>
        </p:txBody>
      </p:sp>
    </p:spTree>
  </p:cSld>
  <p:clrMapOvr>
    <a:masterClrMapping/>
  </p:clrMapOvr>
  <p:transition>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FF99"/>
                </a:solidFill>
              </a:rPr>
              <a:t>Some other proposed risk factors for coronary artery disease, </a:t>
            </a:r>
            <a:r>
              <a:rPr lang="en-US" dirty="0" smtClean="0">
                <a:solidFill>
                  <a:srgbClr val="FFFF99"/>
                </a:solidFill>
              </a:rPr>
              <a:t>including:</a:t>
            </a:r>
          </a:p>
          <a:p>
            <a:r>
              <a:rPr lang="en-US" dirty="0" smtClean="0">
                <a:solidFill>
                  <a:srgbClr val="FFFF99"/>
                </a:solidFill>
              </a:rPr>
              <a:t> </a:t>
            </a:r>
            <a:r>
              <a:rPr lang="en-US" dirty="0">
                <a:solidFill>
                  <a:srgbClr val="FFFF99"/>
                </a:solidFill>
              </a:rPr>
              <a:t>uremic toxins, dialysis therapy, abnormalities in mineral metabolism, and other factors</a:t>
            </a:r>
            <a:r>
              <a:rPr lang="en-US" dirty="0" smtClean="0">
                <a:solidFill>
                  <a:srgbClr val="FFFF99"/>
                </a:solidFill>
              </a:rPr>
              <a:t>,</a:t>
            </a:r>
          </a:p>
          <a:p>
            <a:r>
              <a:rPr lang="en-US" dirty="0" smtClean="0">
                <a:solidFill>
                  <a:srgbClr val="FFFF99"/>
                </a:solidFill>
              </a:rPr>
              <a:t> </a:t>
            </a:r>
            <a:r>
              <a:rPr lang="en-US" dirty="0">
                <a:solidFill>
                  <a:srgbClr val="FFFF99"/>
                </a:solidFill>
              </a:rPr>
              <a:t>are unique to those with kidney dysfunction. </a:t>
            </a: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In acute vascular diseases, such as </a:t>
            </a:r>
            <a:r>
              <a:rPr lang="en-US" dirty="0" err="1" smtClean="0">
                <a:solidFill>
                  <a:srgbClr val="FFFF99"/>
                </a:solidFill>
              </a:rPr>
              <a:t>vasculitis</a:t>
            </a:r>
            <a:r>
              <a:rPr lang="en-US" dirty="0" smtClean="0">
                <a:solidFill>
                  <a:srgbClr val="FFFF99"/>
                </a:solidFill>
              </a:rPr>
              <a:t> or scleroderma, the elevation in blood pressure results from ischemia-induced activation of the </a:t>
            </a:r>
            <a:r>
              <a:rPr lang="en-US" dirty="0" err="1" smtClean="0">
                <a:solidFill>
                  <a:srgbClr val="FFFF99"/>
                </a:solidFill>
              </a:rPr>
              <a:t>renin-angiotensin</a:t>
            </a:r>
            <a:r>
              <a:rPr lang="en-US" dirty="0" smtClean="0">
                <a:solidFill>
                  <a:srgbClr val="FFFF99"/>
                </a:solidFill>
              </a:rPr>
              <a:t> system rather than volume expansion.</a:t>
            </a:r>
            <a:endParaRPr lang="en-US" dirty="0">
              <a:solidFill>
                <a:srgbClr val="FFFF99"/>
              </a:solidFill>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In patients with chronic kidney disease (CKD), hypertension is likely due to a combination of factors including sodium retention, increased activity of the </a:t>
            </a:r>
            <a:r>
              <a:rPr lang="en-US" dirty="0" err="1" smtClean="0">
                <a:solidFill>
                  <a:srgbClr val="FFFF99"/>
                </a:solidFill>
              </a:rPr>
              <a:t>renin-angiotensin</a:t>
            </a:r>
            <a:r>
              <a:rPr lang="en-US" dirty="0" smtClean="0">
                <a:solidFill>
                  <a:srgbClr val="FFFF99"/>
                </a:solidFill>
              </a:rPr>
              <a:t> system, and enhanced activity of the sympathetic nervous system. </a:t>
            </a:r>
            <a:endParaRPr lang="en-US" dirty="0">
              <a:solidFill>
                <a:srgbClr val="FFFF99"/>
              </a:solidFill>
            </a:endParaRPr>
          </a:p>
        </p:txBody>
      </p:sp>
    </p:spTree>
  </p:cSld>
  <p:clrMapOvr>
    <a:masterClrMapping/>
  </p:clrMapOvr>
  <p:transition>
    <p:checke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The hypertension in acute </a:t>
            </a:r>
            <a:r>
              <a:rPr lang="en-US" dirty="0" err="1" smtClean="0">
                <a:solidFill>
                  <a:srgbClr val="FFFF99"/>
                </a:solidFill>
              </a:rPr>
              <a:t>glomerular</a:t>
            </a:r>
            <a:r>
              <a:rPr lang="en-US" dirty="0" smtClean="0">
                <a:solidFill>
                  <a:srgbClr val="FFFF99"/>
                </a:solidFill>
              </a:rPr>
              <a:t> disease with edema typically resolves after fluid removal with diuretics or, if necessary, dialysis. In comparison, lowering </a:t>
            </a:r>
            <a:r>
              <a:rPr lang="en-US" dirty="0" err="1" smtClean="0">
                <a:solidFill>
                  <a:srgbClr val="FFFF99"/>
                </a:solidFill>
              </a:rPr>
              <a:t>angiotensin</a:t>
            </a:r>
            <a:r>
              <a:rPr lang="en-US" dirty="0" smtClean="0">
                <a:solidFill>
                  <a:srgbClr val="FFFF99"/>
                </a:solidFill>
              </a:rPr>
              <a:t> II formation with an </a:t>
            </a:r>
            <a:r>
              <a:rPr lang="en-US" dirty="0" err="1" smtClean="0">
                <a:solidFill>
                  <a:srgbClr val="FFFF99"/>
                </a:solidFill>
              </a:rPr>
              <a:t>angiotensin</a:t>
            </a:r>
            <a:r>
              <a:rPr lang="en-US" dirty="0" smtClean="0">
                <a:solidFill>
                  <a:srgbClr val="FFFF99"/>
                </a:solidFill>
              </a:rPr>
              <a:t>-converting enzyme (ACE) inhibitor is effective in many patients with </a:t>
            </a:r>
            <a:r>
              <a:rPr lang="en-US" dirty="0" err="1" smtClean="0">
                <a:solidFill>
                  <a:srgbClr val="FFFF99"/>
                </a:solidFill>
              </a:rPr>
              <a:t>vasculitis</a:t>
            </a:r>
            <a:r>
              <a:rPr lang="en-US" dirty="0" smtClean="0">
                <a:solidFill>
                  <a:srgbClr val="FFFF99"/>
                </a:solidFill>
              </a:rPr>
              <a:t> or scleroderma. </a:t>
            </a:r>
            <a:endParaRPr lang="en-US" dirty="0">
              <a:solidFill>
                <a:srgbClr val="FFFF99"/>
              </a:solidFill>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In patients with </a:t>
            </a:r>
            <a:r>
              <a:rPr lang="en-US" dirty="0" err="1" smtClean="0">
                <a:solidFill>
                  <a:srgbClr val="FFFF99"/>
                </a:solidFill>
              </a:rPr>
              <a:t>proteinuric</a:t>
            </a:r>
            <a:r>
              <a:rPr lang="en-US" dirty="0" smtClean="0">
                <a:solidFill>
                  <a:srgbClr val="FFFF99"/>
                </a:solidFill>
              </a:rPr>
              <a:t> CKD, recommended a blood pressure goal of less than 130/80 mmHg rather than 140/90 mmHg (</a:t>
            </a:r>
            <a:r>
              <a:rPr lang="en-US" dirty="0" smtClean="0">
                <a:solidFill>
                  <a:srgbClr val="FFFF99"/>
                </a:solidFill>
                <a:hlinkClick r:id="rId2"/>
              </a:rPr>
              <a:t>Grade 1B</a:t>
            </a:r>
            <a:r>
              <a:rPr lang="en-US" dirty="0" smtClean="0">
                <a:solidFill>
                  <a:srgbClr val="FFFF99"/>
                </a:solidFill>
              </a:rPr>
              <a:t>). </a:t>
            </a:r>
            <a:endParaRPr lang="en-US" dirty="0">
              <a:solidFill>
                <a:srgbClr val="FFFF99"/>
              </a:solidFill>
            </a:endParaRPr>
          </a:p>
        </p:txBody>
      </p:sp>
    </p:spTree>
  </p:cSld>
  <p:clrMapOvr>
    <a:masterClrMapping/>
  </p:clrMapOvr>
  <p:transition>
    <p:comb dir="vert"/>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In patients with </a:t>
            </a:r>
            <a:r>
              <a:rPr lang="en-US" dirty="0" err="1" smtClean="0">
                <a:solidFill>
                  <a:srgbClr val="FFFF99"/>
                </a:solidFill>
              </a:rPr>
              <a:t>nonproteinuric</a:t>
            </a:r>
            <a:r>
              <a:rPr lang="en-US" dirty="0" smtClean="0">
                <a:solidFill>
                  <a:srgbClr val="FFFF99"/>
                </a:solidFill>
              </a:rPr>
              <a:t> CKD, recommend a blood pressure goal of less than 140/90 mmHg (</a:t>
            </a:r>
            <a:r>
              <a:rPr lang="en-US" dirty="0" smtClean="0">
                <a:solidFill>
                  <a:srgbClr val="FFFF99"/>
                </a:solidFill>
                <a:hlinkClick r:id="rId2"/>
              </a:rPr>
              <a:t>Grade 1B</a:t>
            </a:r>
            <a:r>
              <a:rPr lang="en-US" dirty="0" smtClean="0">
                <a:solidFill>
                  <a:srgbClr val="FFFF99"/>
                </a:solidFill>
              </a:rPr>
              <a:t>). </a:t>
            </a:r>
            <a:endParaRPr lang="en-US" dirty="0">
              <a:solidFill>
                <a:srgbClr val="FFFF99"/>
              </a:solidFill>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In patients with </a:t>
            </a:r>
            <a:r>
              <a:rPr lang="en-US" b="1" dirty="0" err="1" smtClean="0">
                <a:solidFill>
                  <a:srgbClr val="FFFF99"/>
                </a:solidFill>
              </a:rPr>
              <a:t>proteinuric</a:t>
            </a:r>
            <a:r>
              <a:rPr lang="en-US" dirty="0" smtClean="0">
                <a:solidFill>
                  <a:srgbClr val="FFFF99"/>
                </a:solidFill>
              </a:rPr>
              <a:t> (defined as protein excretion above 500 to 1000 mg/day) CKD, recommended an ACE inhibitor or </a:t>
            </a:r>
            <a:r>
              <a:rPr lang="en-US" dirty="0" err="1" smtClean="0">
                <a:solidFill>
                  <a:srgbClr val="FFFF99"/>
                </a:solidFill>
              </a:rPr>
              <a:t>angiotensin</a:t>
            </a:r>
            <a:r>
              <a:rPr lang="en-US" dirty="0" smtClean="0">
                <a:solidFill>
                  <a:srgbClr val="FFFF99"/>
                </a:solidFill>
              </a:rPr>
              <a:t> receptor blocker as first-line therapy for the treatment of hypertension (</a:t>
            </a:r>
            <a:r>
              <a:rPr lang="en-US" dirty="0" smtClean="0">
                <a:solidFill>
                  <a:srgbClr val="FFFF99"/>
                </a:solidFill>
                <a:hlinkClick r:id="rId2"/>
              </a:rPr>
              <a:t>Grade 1A</a:t>
            </a:r>
            <a:r>
              <a:rPr lang="en-US" dirty="0" smtClean="0">
                <a:solidFill>
                  <a:srgbClr val="FFFF99"/>
                </a:solidFill>
              </a:rPr>
              <a:t>). </a:t>
            </a:r>
            <a:endParaRPr lang="en-US" dirty="0">
              <a:solidFill>
                <a:srgbClr val="FFFF99"/>
              </a:solidFill>
            </a:endParaRPr>
          </a:p>
        </p:txBody>
      </p:sp>
    </p:spTree>
  </p:cSld>
  <p:clrMapOvr>
    <a:masterClrMapping/>
  </p:clrMapOvr>
  <p:transition>
    <p:wheel/>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solidFill>
                  <a:srgbClr val="FFFF99"/>
                </a:solidFill>
              </a:rPr>
              <a:t>In patients with </a:t>
            </a:r>
            <a:r>
              <a:rPr lang="en-US" dirty="0" err="1" smtClean="0">
                <a:solidFill>
                  <a:srgbClr val="FFFF99"/>
                </a:solidFill>
                <a:latin typeface="Berlin Sans FB Demi" pitchFamily="34" charset="0"/>
              </a:rPr>
              <a:t>proteinuric</a:t>
            </a:r>
            <a:r>
              <a:rPr lang="en-US" dirty="0" smtClean="0">
                <a:solidFill>
                  <a:srgbClr val="FFFF99"/>
                </a:solidFill>
              </a:rPr>
              <a:t> CKD who also have </a:t>
            </a:r>
            <a:r>
              <a:rPr lang="en-US" dirty="0" smtClean="0">
                <a:solidFill>
                  <a:srgbClr val="FFFF99"/>
                </a:solidFill>
                <a:latin typeface="Berlin Sans FB Demi" pitchFamily="34" charset="0"/>
              </a:rPr>
              <a:t>edema</a:t>
            </a:r>
            <a:r>
              <a:rPr lang="en-US" dirty="0" smtClean="0">
                <a:solidFill>
                  <a:srgbClr val="FFFF99"/>
                </a:solidFill>
              </a:rPr>
              <a:t>, initial therapy usually consists of both an </a:t>
            </a:r>
            <a:r>
              <a:rPr lang="en-US" dirty="0" err="1" smtClean="0">
                <a:solidFill>
                  <a:schemeClr val="accent2">
                    <a:lumMod val="40000"/>
                    <a:lumOff val="60000"/>
                  </a:schemeClr>
                </a:solidFill>
                <a:latin typeface="Berlin Sans FB Demi" pitchFamily="34" charset="0"/>
              </a:rPr>
              <a:t>angiotensin</a:t>
            </a:r>
            <a:r>
              <a:rPr lang="en-US" dirty="0" smtClean="0">
                <a:solidFill>
                  <a:schemeClr val="accent2">
                    <a:lumMod val="40000"/>
                    <a:lumOff val="60000"/>
                  </a:schemeClr>
                </a:solidFill>
                <a:latin typeface="Berlin Sans FB Demi" pitchFamily="34" charset="0"/>
              </a:rPr>
              <a:t> inhibitor </a:t>
            </a:r>
            <a:r>
              <a:rPr lang="en-US" dirty="0" smtClean="0">
                <a:solidFill>
                  <a:srgbClr val="FFFF99"/>
                </a:solidFill>
              </a:rPr>
              <a:t>for renal protection and a </a:t>
            </a:r>
            <a:r>
              <a:rPr lang="en-US" dirty="0" smtClean="0">
                <a:solidFill>
                  <a:schemeClr val="accent2">
                    <a:lumMod val="40000"/>
                    <a:lumOff val="60000"/>
                  </a:schemeClr>
                </a:solidFill>
                <a:latin typeface="Berlin Sans FB Demi" pitchFamily="34" charset="0"/>
              </a:rPr>
              <a:t>loop diuretic </a:t>
            </a:r>
            <a:r>
              <a:rPr lang="en-US" dirty="0" smtClean="0">
                <a:solidFill>
                  <a:srgbClr val="FFFF99"/>
                </a:solidFill>
              </a:rPr>
              <a:t>for edema which, by increasing </a:t>
            </a:r>
            <a:r>
              <a:rPr lang="en-US" dirty="0" err="1" smtClean="0">
                <a:solidFill>
                  <a:srgbClr val="FFFF99"/>
                </a:solidFill>
              </a:rPr>
              <a:t>renin</a:t>
            </a:r>
            <a:r>
              <a:rPr lang="en-US" dirty="0" smtClean="0">
                <a:solidFill>
                  <a:srgbClr val="FFFF99"/>
                </a:solidFill>
              </a:rPr>
              <a:t> release, may also enhance the antihypertensive effect of the </a:t>
            </a:r>
            <a:r>
              <a:rPr lang="en-US" dirty="0" err="1" smtClean="0">
                <a:solidFill>
                  <a:srgbClr val="FFFF99"/>
                </a:solidFill>
              </a:rPr>
              <a:t>angiotensin</a:t>
            </a:r>
            <a:r>
              <a:rPr lang="en-US" dirty="0" smtClean="0">
                <a:solidFill>
                  <a:srgbClr val="FFFF99"/>
                </a:solidFill>
              </a:rPr>
              <a:t> inhibitor. </a:t>
            </a:r>
            <a:endParaRPr lang="en-US" dirty="0">
              <a:solidFill>
                <a:srgbClr val="FFFF99"/>
              </a:solidFill>
            </a:endParaRP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In such patients who require additional antihypertensive therapy, suggested:</a:t>
            </a:r>
            <a:endParaRPr lang="en-US" dirty="0"/>
          </a:p>
        </p:txBody>
      </p:sp>
    </p:spTree>
  </p:cSld>
  <p:clrMapOvr>
    <a:masterClrMapping/>
  </p:clrMapOvr>
  <p:transition>
    <p:cover dir="rd"/>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smtClean="0">
                <a:solidFill>
                  <a:srgbClr val="FFFF99"/>
                </a:solidFill>
                <a:effectLst>
                  <a:outerShdw blurRad="38100" dist="38100" dir="2700000" algn="tl">
                    <a:srgbClr val="000000">
                      <a:alpha val="43137"/>
                    </a:srgbClr>
                  </a:outerShdw>
                </a:effectLst>
              </a:rPr>
              <a:t>a non-</a:t>
            </a:r>
            <a:r>
              <a:rPr lang="en-US" b="1" dirty="0" err="1" smtClean="0">
                <a:solidFill>
                  <a:srgbClr val="FFFF99"/>
                </a:solidFill>
                <a:effectLst>
                  <a:outerShdw blurRad="38100" dist="38100" dir="2700000" algn="tl">
                    <a:srgbClr val="000000">
                      <a:alpha val="43137"/>
                    </a:srgbClr>
                  </a:outerShdw>
                </a:effectLst>
              </a:rPr>
              <a:t>dihydropyridine</a:t>
            </a:r>
            <a:r>
              <a:rPr lang="en-US" b="1" dirty="0" smtClean="0">
                <a:solidFill>
                  <a:srgbClr val="FFFF99"/>
                </a:solidFill>
                <a:effectLst>
                  <a:outerShdw blurRad="38100" dist="38100" dir="2700000" algn="tl">
                    <a:srgbClr val="000000">
                      <a:alpha val="43137"/>
                    </a:srgbClr>
                  </a:outerShdw>
                </a:effectLst>
              </a:rPr>
              <a:t> calcium channel blocker (</a:t>
            </a:r>
            <a:r>
              <a:rPr lang="en-US" b="1" dirty="0" err="1" smtClean="0">
                <a:solidFill>
                  <a:srgbClr val="FFFF99"/>
                </a:solidFill>
                <a:effectLst>
                  <a:outerShdw blurRad="38100" dist="38100" dir="2700000" algn="tl">
                    <a:srgbClr val="000000">
                      <a:alpha val="43137"/>
                    </a:srgbClr>
                  </a:outerShdw>
                </a:effectLst>
              </a:rPr>
              <a:t>eg</a:t>
            </a:r>
            <a:r>
              <a:rPr lang="en-US" b="1" dirty="0" smtClean="0">
                <a:solidFill>
                  <a:srgbClr val="FFFF99"/>
                </a:solidFill>
                <a:effectLst>
                  <a:outerShdw blurRad="38100" dist="38100" dir="2700000" algn="tl">
                    <a:srgbClr val="000000">
                      <a:alpha val="43137"/>
                    </a:srgbClr>
                  </a:outerShdw>
                </a:effectLst>
              </a:rPr>
              <a:t>, </a:t>
            </a:r>
            <a:r>
              <a:rPr lang="en-US" b="1" dirty="0" err="1" smtClean="0">
                <a:solidFill>
                  <a:srgbClr val="FFFF99"/>
                </a:solidFill>
                <a:effectLst>
                  <a:outerShdw blurRad="38100" dist="38100" dir="2700000" algn="tl">
                    <a:srgbClr val="000000">
                      <a:alpha val="43137"/>
                    </a:srgbClr>
                  </a:outerShdw>
                </a:effectLst>
                <a:hlinkClick r:id="rId2"/>
              </a:rPr>
              <a:t>diltiazem</a:t>
            </a:r>
            <a:r>
              <a:rPr lang="en-US" b="1" dirty="0" smtClean="0">
                <a:solidFill>
                  <a:srgbClr val="FFFF99"/>
                </a:solidFill>
                <a:effectLst>
                  <a:outerShdw blurRad="38100" dist="38100" dir="2700000" algn="tl">
                    <a:srgbClr val="000000">
                      <a:alpha val="43137"/>
                    </a:srgbClr>
                  </a:outerShdw>
                </a:effectLst>
              </a:rPr>
              <a:t> or </a:t>
            </a:r>
            <a:r>
              <a:rPr lang="en-US" b="1" dirty="0" err="1" smtClean="0">
                <a:solidFill>
                  <a:srgbClr val="FFFF99"/>
                </a:solidFill>
                <a:effectLst>
                  <a:outerShdw blurRad="38100" dist="38100" dir="2700000" algn="tl">
                    <a:srgbClr val="000000">
                      <a:alpha val="43137"/>
                    </a:srgbClr>
                  </a:outerShdw>
                </a:effectLst>
                <a:hlinkClick r:id="rId3"/>
              </a:rPr>
              <a:t>verapamil</a:t>
            </a:r>
            <a:r>
              <a:rPr lang="en-US" b="1" dirty="0" smtClean="0">
                <a:solidFill>
                  <a:srgbClr val="FFFF99"/>
                </a:solidFill>
                <a:effectLst>
                  <a:outerShdw blurRad="38100" dist="38100" dir="2700000" algn="tl">
                    <a:srgbClr val="000000">
                      <a:alpha val="43137"/>
                    </a:srgbClr>
                  </a:outerShdw>
                </a:effectLst>
              </a:rPr>
              <a:t>) since these drugs also lower </a:t>
            </a:r>
            <a:r>
              <a:rPr lang="en-US" b="1" dirty="0" err="1" smtClean="0">
                <a:solidFill>
                  <a:srgbClr val="FFFF99"/>
                </a:solidFill>
                <a:effectLst>
                  <a:outerShdw blurRad="38100" dist="38100" dir="2700000" algn="tl">
                    <a:srgbClr val="000000">
                      <a:alpha val="43137"/>
                    </a:srgbClr>
                  </a:outerShdw>
                </a:effectLst>
              </a:rPr>
              <a:t>proteinuria</a:t>
            </a:r>
            <a:r>
              <a:rPr lang="en-US" b="1" dirty="0" smtClean="0">
                <a:solidFill>
                  <a:srgbClr val="FFFF99"/>
                </a:solidFill>
                <a:effectLst>
                  <a:outerShdw blurRad="38100" dist="38100" dir="2700000" algn="tl">
                    <a:srgbClr val="000000">
                      <a:alpha val="43137"/>
                    </a:srgbClr>
                  </a:outerShdw>
                </a:effectLst>
              </a:rPr>
              <a:t> (</a:t>
            </a:r>
            <a:r>
              <a:rPr lang="en-US" b="1" dirty="0" smtClean="0">
                <a:solidFill>
                  <a:srgbClr val="FFFF99"/>
                </a:solidFill>
                <a:effectLst>
                  <a:outerShdw blurRad="38100" dist="38100" dir="2700000" algn="tl">
                    <a:srgbClr val="000000">
                      <a:alpha val="43137"/>
                    </a:srgbClr>
                  </a:outerShdw>
                </a:effectLst>
                <a:hlinkClick r:id="rId4"/>
              </a:rPr>
              <a:t>Grade 2C</a:t>
            </a:r>
            <a:r>
              <a:rPr lang="en-US" b="1" dirty="0" smtClean="0">
                <a:solidFill>
                  <a:srgbClr val="FFFF99"/>
                </a:solidFill>
                <a:effectLst>
                  <a:outerShdw blurRad="38100" dist="38100" dir="2700000" algn="tl">
                    <a:srgbClr val="000000">
                      <a:alpha val="43137"/>
                    </a:srgbClr>
                  </a:outerShdw>
                </a:effectLst>
              </a:rPr>
              <a:t>). </a:t>
            </a:r>
            <a:endParaRPr lang="en-US" b="1" dirty="0" smtClean="0">
              <a:effectLst>
                <a:outerShdw blurRad="38100" dist="38100" dir="2700000" algn="tl">
                  <a:srgbClr val="000000">
                    <a:alpha val="43137"/>
                  </a:srgbClr>
                </a:outerShdw>
              </a:effectLst>
            </a:endParaRPr>
          </a:p>
          <a:p>
            <a:endParaRPr lang="en-US" dirty="0"/>
          </a:p>
        </p:txBody>
      </p:sp>
    </p:spTree>
  </p:cSld>
  <p:clrMapOvr>
    <a:masterClrMapping/>
  </p:clrMapOvr>
  <p:transition>
    <p:comb/>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99"/>
                </a:solidFill>
              </a:rPr>
              <a:t>In patients with </a:t>
            </a:r>
            <a:r>
              <a:rPr lang="en-US" dirty="0" err="1" smtClean="0">
                <a:solidFill>
                  <a:srgbClr val="FFFF99"/>
                </a:solidFill>
              </a:rPr>
              <a:t>proteinuric</a:t>
            </a:r>
            <a:r>
              <a:rPr lang="en-US" dirty="0" smtClean="0">
                <a:solidFill>
                  <a:srgbClr val="FFFF99"/>
                </a:solidFill>
              </a:rPr>
              <a:t> CKD who do not have edema, suggested using a diuretic or a non-</a:t>
            </a:r>
            <a:r>
              <a:rPr lang="en-US" dirty="0" err="1" smtClean="0">
                <a:solidFill>
                  <a:srgbClr val="FFFF99"/>
                </a:solidFill>
              </a:rPr>
              <a:t>dihydropyridine</a:t>
            </a:r>
            <a:r>
              <a:rPr lang="en-US" dirty="0" smtClean="0">
                <a:solidFill>
                  <a:srgbClr val="FFFF99"/>
                </a:solidFill>
              </a:rPr>
              <a:t> calcium channel blocker as second-line, with the other as third-line therapy if needed (</a:t>
            </a:r>
            <a:r>
              <a:rPr lang="en-US" dirty="0" smtClean="0">
                <a:solidFill>
                  <a:srgbClr val="FFFF99"/>
                </a:solidFill>
                <a:hlinkClick r:id="rId2"/>
              </a:rPr>
              <a:t>Grade 2C</a:t>
            </a:r>
            <a:r>
              <a:rPr lang="en-US" dirty="0" smtClean="0">
                <a:solidFill>
                  <a:srgbClr val="FFFF99"/>
                </a:solidFill>
              </a:rPr>
              <a:t>). </a:t>
            </a:r>
            <a:endParaRPr lang="en-US" dirty="0">
              <a:solidFill>
                <a:srgbClr val="FFFF99"/>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Custom 4">
      <a:dk1>
        <a:srgbClr val="002D69"/>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863</TotalTime>
  <Words>2656</Words>
  <Application>Microsoft Office PowerPoint</Application>
  <PresentationFormat>On-screen Show (4:3)</PresentationFormat>
  <Paragraphs>164</Paragraphs>
  <Slides>108</Slides>
  <Notes>0</Notes>
  <HiddenSlides>0</HiddenSlides>
  <MMClips>0</MMClips>
  <ScaleCrop>false</ScaleCrop>
  <HeadingPairs>
    <vt:vector size="4" baseType="variant">
      <vt:variant>
        <vt:lpstr>Theme</vt:lpstr>
      </vt:variant>
      <vt:variant>
        <vt:i4>1</vt:i4>
      </vt:variant>
      <vt:variant>
        <vt:lpstr>Slide Titles</vt:lpstr>
      </vt:variant>
      <vt:variant>
        <vt:i4>108</vt:i4>
      </vt:variant>
    </vt:vector>
  </HeadingPairs>
  <TitlesOfParts>
    <vt:vector size="109" baseType="lpstr">
      <vt:lpstr>Trek</vt:lpstr>
      <vt:lpstr>Cardiac involvement in RENAL      DISEASES    ZAHRA JAVADY NEJAD, MD </vt:lpstr>
      <vt:lpstr>Slide 2</vt:lpstr>
      <vt:lpstr>Risk factors and epidemiology of coronary artery disease in end-stage renal disease (dialysis) </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Chronic kidney disease and coronary heart disease</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factors and epidemiology of coronary artery disease in end-stage renal disease (dialysis)</dc:title>
  <dc:creator>user</dc:creator>
  <cp:lastModifiedBy>user</cp:lastModifiedBy>
  <cp:revision>157</cp:revision>
  <dcterms:created xsi:type="dcterms:W3CDTF">2014-12-19T16:19:49Z</dcterms:created>
  <dcterms:modified xsi:type="dcterms:W3CDTF">2015-03-06T19:46:36Z</dcterms:modified>
</cp:coreProperties>
</file>